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144"/>
  </p:notesMasterIdLst>
  <p:handoutMasterIdLst>
    <p:handoutMasterId r:id="rId145"/>
  </p:handoutMasterIdLst>
  <p:sldIdLst>
    <p:sldId id="273" r:id="rId7"/>
    <p:sldId id="274" r:id="rId8"/>
    <p:sldId id="275" r:id="rId9"/>
    <p:sldId id="293" r:id="rId10"/>
    <p:sldId id="292" r:id="rId11"/>
    <p:sldId id="406" r:id="rId12"/>
    <p:sldId id="410" r:id="rId13"/>
    <p:sldId id="764" r:id="rId14"/>
    <p:sldId id="409" r:id="rId15"/>
    <p:sldId id="781" r:id="rId16"/>
    <p:sldId id="466" r:id="rId17"/>
    <p:sldId id="468" r:id="rId18"/>
    <p:sldId id="469" r:id="rId19"/>
    <p:sldId id="467" r:id="rId20"/>
    <p:sldId id="782" r:id="rId21"/>
    <p:sldId id="783" r:id="rId22"/>
    <p:sldId id="788" r:id="rId23"/>
    <p:sldId id="787" r:id="rId24"/>
    <p:sldId id="789" r:id="rId25"/>
    <p:sldId id="790" r:id="rId26"/>
    <p:sldId id="784" r:id="rId27"/>
    <p:sldId id="791" r:id="rId28"/>
    <p:sldId id="785" r:id="rId29"/>
    <p:sldId id="786" r:id="rId30"/>
    <p:sldId id="415" r:id="rId31"/>
    <p:sldId id="474" r:id="rId32"/>
    <p:sldId id="411" r:id="rId33"/>
    <p:sldId id="357" r:id="rId34"/>
    <p:sldId id="358" r:id="rId35"/>
    <p:sldId id="412" r:id="rId36"/>
    <p:sldId id="359" r:id="rId37"/>
    <p:sldId id="399" r:id="rId38"/>
    <p:sldId id="360" r:id="rId39"/>
    <p:sldId id="361" r:id="rId40"/>
    <p:sldId id="809" r:id="rId41"/>
    <p:sldId id="810" r:id="rId42"/>
    <p:sldId id="815" r:id="rId43"/>
    <p:sldId id="812" r:id="rId44"/>
    <p:sldId id="814" r:id="rId45"/>
    <p:sldId id="413" r:id="rId46"/>
    <p:sldId id="362" r:id="rId47"/>
    <p:sldId id="363" r:id="rId48"/>
    <p:sldId id="804" r:id="rId49"/>
    <p:sldId id="364" r:id="rId50"/>
    <p:sldId id="365" r:id="rId51"/>
    <p:sldId id="367" r:id="rId52"/>
    <p:sldId id="366" r:id="rId53"/>
    <p:sldId id="368" r:id="rId54"/>
    <p:sldId id="805" r:id="rId55"/>
    <p:sldId id="369" r:id="rId56"/>
    <p:sldId id="803" r:id="rId57"/>
    <p:sldId id="806" r:id="rId58"/>
    <p:sldId id="807" r:id="rId59"/>
    <p:sldId id="808" r:id="rId60"/>
    <p:sldId id="380" r:id="rId61"/>
    <p:sldId id="381" r:id="rId62"/>
    <p:sldId id="383" r:id="rId63"/>
    <p:sldId id="428" r:id="rId64"/>
    <p:sldId id="431" r:id="rId65"/>
    <p:sldId id="389" r:id="rId66"/>
    <p:sldId id="390" r:id="rId67"/>
    <p:sldId id="449" r:id="rId68"/>
    <p:sldId id="447" r:id="rId69"/>
    <p:sldId id="448" r:id="rId70"/>
    <p:sldId id="333" r:id="rId71"/>
    <p:sldId id="421" r:id="rId72"/>
    <p:sldId id="422" r:id="rId73"/>
    <p:sldId id="423" r:id="rId74"/>
    <p:sldId id="424" r:id="rId75"/>
    <p:sldId id="425" r:id="rId76"/>
    <p:sldId id="426" r:id="rId77"/>
    <p:sldId id="427" r:id="rId78"/>
    <p:sldId id="433" r:id="rId79"/>
    <p:sldId id="434" r:id="rId80"/>
    <p:sldId id="435" r:id="rId81"/>
    <p:sldId id="452" r:id="rId82"/>
    <p:sldId id="453" r:id="rId83"/>
    <p:sldId id="454" r:id="rId84"/>
    <p:sldId id="455" r:id="rId85"/>
    <p:sldId id="456" r:id="rId86"/>
    <p:sldId id="798" r:id="rId87"/>
    <p:sldId id="802" r:id="rId88"/>
    <p:sldId id="457" r:id="rId89"/>
    <p:sldId id="800" r:id="rId90"/>
    <p:sldId id="801" r:id="rId91"/>
    <p:sldId id="458" r:id="rId92"/>
    <p:sldId id="460" r:id="rId93"/>
    <p:sldId id="462" r:id="rId94"/>
    <p:sldId id="420" r:id="rId95"/>
    <p:sldId id="762" r:id="rId96"/>
    <p:sldId id="335" r:id="rId97"/>
    <p:sldId id="336" r:id="rId98"/>
    <p:sldId id="463" r:id="rId99"/>
    <p:sldId id="793" r:id="rId100"/>
    <p:sldId id="337" r:id="rId101"/>
    <p:sldId id="464" r:id="rId102"/>
    <p:sldId id="419" r:id="rId103"/>
    <p:sldId id="794" r:id="rId104"/>
    <p:sldId id="795" r:id="rId105"/>
    <p:sldId id="417" r:id="rId106"/>
    <p:sldId id="465" r:id="rId107"/>
    <p:sldId id="418" r:id="rId108"/>
    <p:sldId id="796" r:id="rId109"/>
    <p:sldId id="797" r:id="rId110"/>
    <p:sldId id="765" r:id="rId111"/>
    <p:sldId id="766" r:id="rId112"/>
    <p:sldId id="768" r:id="rId113"/>
    <p:sldId id="777" r:id="rId114"/>
    <p:sldId id="767" r:id="rId115"/>
    <p:sldId id="769" r:id="rId116"/>
    <p:sldId id="778" r:id="rId117"/>
    <p:sldId id="779" r:id="rId118"/>
    <p:sldId id="780" r:id="rId119"/>
    <p:sldId id="339" r:id="rId120"/>
    <p:sldId id="436" r:id="rId121"/>
    <p:sldId id="432" r:id="rId122"/>
    <p:sldId id="340" r:id="rId123"/>
    <p:sldId id="628" r:id="rId124"/>
    <p:sldId id="342" r:id="rId125"/>
    <p:sldId id="396" r:id="rId126"/>
    <p:sldId id="759" r:id="rId127"/>
    <p:sldId id="760" r:id="rId128"/>
    <p:sldId id="761" r:id="rId129"/>
    <p:sldId id="763" r:id="rId130"/>
    <p:sldId id="439" r:id="rId131"/>
    <p:sldId id="440" r:id="rId132"/>
    <p:sldId id="441" r:id="rId133"/>
    <p:sldId id="442" r:id="rId134"/>
    <p:sldId id="443" r:id="rId135"/>
    <p:sldId id="444" r:id="rId136"/>
    <p:sldId id="445" r:id="rId137"/>
    <p:sldId id="446" r:id="rId138"/>
    <p:sldId id="348" r:id="rId139"/>
    <p:sldId id="288" r:id="rId140"/>
    <p:sldId id="290" r:id="rId141"/>
    <p:sldId id="291" r:id="rId142"/>
    <p:sldId id="289" r:id="rId143"/>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93"/>
            <p14:sldId id="292"/>
            <p14:sldId id="406"/>
            <p14:sldId id="410"/>
            <p14:sldId id="764"/>
            <p14:sldId id="409"/>
            <p14:sldId id="781"/>
            <p14:sldId id="466"/>
            <p14:sldId id="468"/>
            <p14:sldId id="469"/>
            <p14:sldId id="467"/>
            <p14:sldId id="782"/>
            <p14:sldId id="783"/>
            <p14:sldId id="788"/>
            <p14:sldId id="787"/>
            <p14:sldId id="789"/>
            <p14:sldId id="790"/>
            <p14:sldId id="784"/>
            <p14:sldId id="791"/>
            <p14:sldId id="785"/>
            <p14:sldId id="786"/>
            <p14:sldId id="415"/>
            <p14:sldId id="474"/>
            <p14:sldId id="411"/>
            <p14:sldId id="357"/>
            <p14:sldId id="358"/>
            <p14:sldId id="412"/>
            <p14:sldId id="359"/>
            <p14:sldId id="399"/>
            <p14:sldId id="360"/>
            <p14:sldId id="361"/>
            <p14:sldId id="809"/>
            <p14:sldId id="810"/>
            <p14:sldId id="815"/>
            <p14:sldId id="812"/>
            <p14:sldId id="814"/>
            <p14:sldId id="413"/>
            <p14:sldId id="362"/>
            <p14:sldId id="363"/>
            <p14:sldId id="804"/>
            <p14:sldId id="364"/>
            <p14:sldId id="365"/>
            <p14:sldId id="367"/>
            <p14:sldId id="366"/>
            <p14:sldId id="368"/>
            <p14:sldId id="805"/>
            <p14:sldId id="369"/>
            <p14:sldId id="803"/>
            <p14:sldId id="806"/>
            <p14:sldId id="807"/>
            <p14:sldId id="808"/>
            <p14:sldId id="380"/>
            <p14:sldId id="381"/>
            <p14:sldId id="383"/>
            <p14:sldId id="428"/>
            <p14:sldId id="431"/>
            <p14:sldId id="389"/>
            <p14:sldId id="390"/>
            <p14:sldId id="449"/>
            <p14:sldId id="447"/>
            <p14:sldId id="448"/>
            <p14:sldId id="333"/>
            <p14:sldId id="421"/>
            <p14:sldId id="422"/>
            <p14:sldId id="423"/>
            <p14:sldId id="424"/>
            <p14:sldId id="425"/>
            <p14:sldId id="426"/>
            <p14:sldId id="427"/>
            <p14:sldId id="433"/>
            <p14:sldId id="434"/>
            <p14:sldId id="435"/>
            <p14:sldId id="452"/>
            <p14:sldId id="453"/>
            <p14:sldId id="454"/>
            <p14:sldId id="455"/>
            <p14:sldId id="456"/>
            <p14:sldId id="798"/>
            <p14:sldId id="802"/>
            <p14:sldId id="457"/>
            <p14:sldId id="800"/>
            <p14:sldId id="801"/>
            <p14:sldId id="458"/>
            <p14:sldId id="460"/>
            <p14:sldId id="462"/>
            <p14:sldId id="420"/>
            <p14:sldId id="762"/>
            <p14:sldId id="335"/>
            <p14:sldId id="336"/>
            <p14:sldId id="463"/>
            <p14:sldId id="793"/>
            <p14:sldId id="337"/>
            <p14:sldId id="464"/>
            <p14:sldId id="419"/>
            <p14:sldId id="794"/>
            <p14:sldId id="795"/>
            <p14:sldId id="417"/>
            <p14:sldId id="465"/>
            <p14:sldId id="418"/>
            <p14:sldId id="796"/>
            <p14:sldId id="797"/>
            <p14:sldId id="765"/>
            <p14:sldId id="766"/>
            <p14:sldId id="768"/>
            <p14:sldId id="777"/>
            <p14:sldId id="767"/>
            <p14:sldId id="769"/>
            <p14:sldId id="778"/>
            <p14:sldId id="779"/>
            <p14:sldId id="780"/>
            <p14:sldId id="339"/>
            <p14:sldId id="436"/>
            <p14:sldId id="432"/>
            <p14:sldId id="340"/>
            <p14:sldId id="628"/>
            <p14:sldId id="342"/>
            <p14:sldId id="396"/>
            <p14:sldId id="759"/>
            <p14:sldId id="760"/>
            <p14:sldId id="761"/>
            <p14:sldId id="763"/>
            <p14:sldId id="439"/>
            <p14:sldId id="440"/>
            <p14:sldId id="441"/>
            <p14:sldId id="442"/>
            <p14:sldId id="443"/>
            <p14:sldId id="444"/>
            <p14:sldId id="445"/>
            <p14:sldId id="446"/>
            <p14:sldId id="348"/>
            <p14:sldId id="288"/>
            <p14:sldId id="290"/>
            <p14:sldId id="291"/>
            <p14:sldId id="289"/>
          </p14:sldIdLst>
        </p14:section>
      </p14:sectionLst>
    </p:ext>
    <p:ext uri="{EFAFB233-063F-42B5-8137-9DF3F51BA10A}">
      <p15:sldGuideLst xmlns:p15="http://schemas.microsoft.com/office/powerpoint/2012/main">
        <p15:guide id="1" orient="horz" pos="536" userDrawn="1">
          <p15:clr>
            <a:srgbClr val="A4A3A4"/>
          </p15:clr>
        </p15:guide>
        <p15:guide id="2" pos="33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9" autoAdjust="0"/>
    <p:restoredTop sz="51641" autoAdjust="0"/>
  </p:normalViewPr>
  <p:slideViewPr>
    <p:cSldViewPr snapToGrid="0">
      <p:cViewPr varScale="1">
        <p:scale>
          <a:sx n="86" d="100"/>
          <a:sy n="86" d="100"/>
        </p:scale>
        <p:origin x="1411" y="101"/>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934"/>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bleStyles" Target="tableStyles.xml"/><Relationship Id="rId5" Type="http://schemas.openxmlformats.org/officeDocument/2006/relationships/slideMaster" Target="slideMasters/slideMaster1.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notesMaster" Target="notesMasters/notesMaster1.xml"/><Relationship Id="rId90"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1106488" y="696913"/>
            <a:ext cx="46482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(QMS File Number) </a:t>
            </a:r>
            <a:r>
              <a:rPr lang="en-US" dirty="0">
                <a:latin typeface="Times New Roman" pitchFamily="18" charset="0"/>
                <a:ea typeface="ＭＳ Ｐゴシック" pitchFamily="34" charset="-128"/>
              </a:rPr>
              <a:t>Original Author: (Name)</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(MM/DD/YYYY);  POC (Name), AFS-850 (Position), Office (NNN-NNN-NNNN); revised by (Name) (MM/DD/YYYY)</a:t>
            </a:r>
            <a:endParaRPr lang="en-US" b="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(Insert Title Here)</a:t>
            </a:r>
          </a:p>
          <a:p>
            <a:pPr eaLnBrk="1" hangingPunct="1"/>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a:t>
            </a:r>
            <a:r>
              <a:rPr lang="en-US" i="1" baseline="0" dirty="0">
                <a:latin typeface="Times New Roman" pitchFamily="18" charset="0"/>
                <a:ea typeface="ＭＳ Ｐゴシック" pitchFamily="34" charset="-128"/>
              </a:rPr>
              <a:t> 3, and 4 for examples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10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9437502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1210F1C-4107-489C-A635-3F587157FEB2}" type="slidenum">
              <a:rPr lang="en-US" altLang="en-US" sz="1200">
                <a:latin typeface="Times New Roman" panose="02020603050405020304" pitchFamily="18" charset="0"/>
              </a:rPr>
              <a:pPr eaLnBrk="1" hangingPunct="1"/>
              <a:t>116</a:t>
            </a:fld>
            <a:endParaRPr lang="en-US" altLang="en-US" sz="120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xfrm>
            <a:off x="1196975" y="703263"/>
            <a:ext cx="4683125" cy="3511550"/>
          </a:xfrm>
          <a:ln/>
        </p:spPr>
      </p:sp>
      <p:sp>
        <p:nvSpPr>
          <p:cNvPr id="133124"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r>
              <a:rPr lang="en-US" altLang="en-US"/>
              <a:t>Do your planning at home, not on the fly at the airport</a:t>
            </a:r>
          </a:p>
          <a:p>
            <a:pPr eaLnBrk="1" hangingPunct="1"/>
            <a:r>
              <a:rPr lang="en-US" altLang="en-US"/>
              <a:t>Explain the rules and expectations to your passengers beforehand</a:t>
            </a:r>
          </a:p>
          <a:p>
            <a:pPr eaLnBrk="1" hangingPunct="1"/>
            <a:endParaRPr lang="en-US" altLang="en-US"/>
          </a:p>
        </p:txBody>
      </p:sp>
    </p:spTree>
    <p:extLst>
      <p:ext uri="{BB962C8B-B14F-4D97-AF65-F5344CB8AC3E}">
        <p14:creationId xmlns:p14="http://schemas.microsoft.com/office/powerpoint/2010/main" val="8325413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7BE5976-7A0F-4CF3-9EE1-80FB3F51BAE8}" type="slidenum">
              <a:rPr lang="en-US" altLang="en-US" sz="1200">
                <a:latin typeface="Times New Roman" panose="02020603050405020304" pitchFamily="18" charset="0"/>
              </a:rPr>
              <a:pPr eaLnBrk="1" hangingPunct="1"/>
              <a:t>117</a:t>
            </a:fld>
            <a:endParaRPr lang="en-US" altLang="en-US" sz="12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xfrm>
            <a:off x="1196975" y="703263"/>
            <a:ext cx="4683125" cy="3511550"/>
          </a:xfrm>
          <a:ln/>
        </p:spPr>
      </p:sp>
      <p:sp>
        <p:nvSpPr>
          <p:cNvPr id="13414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endParaRPr lang="en-US" altLang="en-US"/>
          </a:p>
        </p:txBody>
      </p:sp>
    </p:spTree>
    <p:extLst>
      <p:ext uri="{BB962C8B-B14F-4D97-AF65-F5344CB8AC3E}">
        <p14:creationId xmlns:p14="http://schemas.microsoft.com/office/powerpoint/2010/main" val="17154402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954E1637-0925-4CB2-86DD-9FB484638B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FF5F91-0259-40FD-A91B-DCB6FE3647BF}" type="slidenum">
              <a:rPr lang="en-US" altLang="en-US" smtClean="0"/>
              <a:pPr>
                <a:spcBef>
                  <a:spcPct val="0"/>
                </a:spcBef>
              </a:pPr>
              <a:t>118</a:t>
            </a:fld>
            <a:endParaRPr lang="en-US" altLang="en-US"/>
          </a:p>
        </p:txBody>
      </p:sp>
      <p:sp>
        <p:nvSpPr>
          <p:cNvPr id="7" name="Rectangle 7">
            <a:extLst>
              <a:ext uri="{FF2B5EF4-FFF2-40B4-BE49-F238E27FC236}">
                <a16:creationId xmlns:a16="http://schemas.microsoft.com/office/drawing/2014/main" id="{5C4F1E65-1AD6-4E45-8A50-68F6FA4F01ED}"/>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7088E5FF-409C-40BF-A370-6386A7C9778C}"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118</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63844" name="Rectangle 2">
            <a:extLst>
              <a:ext uri="{FF2B5EF4-FFF2-40B4-BE49-F238E27FC236}">
                <a16:creationId xmlns:a16="http://schemas.microsoft.com/office/drawing/2014/main" id="{A0F22EF3-743B-4493-BF92-D05816525A48}"/>
              </a:ext>
            </a:extLst>
          </p:cNvPr>
          <p:cNvSpPr>
            <a:spLocks noGrp="1" noRot="1" noChangeAspect="1" noChangeArrowheads="1" noTextEdit="1"/>
          </p:cNvSpPr>
          <p:nvPr>
            <p:ph type="sldImg"/>
          </p:nvPr>
        </p:nvSpPr>
        <p:spPr>
          <a:xfrm>
            <a:off x="1274763" y="725488"/>
            <a:ext cx="4835525" cy="3627437"/>
          </a:xfrm>
          <a:ln/>
        </p:spPr>
      </p:sp>
      <p:sp>
        <p:nvSpPr>
          <p:cNvPr id="163845" name="Rectangle 3">
            <a:extLst>
              <a:ext uri="{FF2B5EF4-FFF2-40B4-BE49-F238E27FC236}">
                <a16:creationId xmlns:a16="http://schemas.microsoft.com/office/drawing/2014/main" id="{F74D1C95-2B51-4A13-B3CE-633CC1733DB2}"/>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Breath – enjoy!</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download this presentation</a:t>
            </a:r>
          </a:p>
          <a:p>
            <a:endParaRPr lang="en-US" altLang="en-US"/>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D118EAE3-5650-4054-9E22-E937AC2D9896}" type="slidenum">
              <a:rPr lang="en-US" altLang="en-US" sz="1200">
                <a:latin typeface="Times New Roman" panose="02020603050405020304" pitchFamily="18" charset="0"/>
              </a:rPr>
              <a:pPr eaLnBrk="1" hangingPunct="1"/>
              <a:t>120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178005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1034168-9F56-4EC5-8B20-52BD2C44B1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946C5-B710-4731-81BD-93E478518CDA}" type="slidenum">
              <a:rPr lang="en-US" altLang="en-US" smtClean="0"/>
              <a:pPr>
                <a:spcBef>
                  <a:spcPct val="0"/>
                </a:spcBef>
              </a:pPr>
              <a:t>121</a:t>
            </a:fld>
            <a:endParaRPr lang="en-US" altLang="en-US"/>
          </a:p>
        </p:txBody>
      </p:sp>
      <p:sp>
        <p:nvSpPr>
          <p:cNvPr id="69634" name="Rectangle 7">
            <a:extLst>
              <a:ext uri="{FF2B5EF4-FFF2-40B4-BE49-F238E27FC236}">
                <a16:creationId xmlns:a16="http://schemas.microsoft.com/office/drawing/2014/main" id="{DE3F16F6-5310-4449-B98E-C55BA808AD80}"/>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B4ED0BE5-CB75-4C20-A8E0-FA846639AFA6}"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121</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68964" name="Rectangle 2">
            <a:extLst>
              <a:ext uri="{FF2B5EF4-FFF2-40B4-BE49-F238E27FC236}">
                <a16:creationId xmlns:a16="http://schemas.microsoft.com/office/drawing/2014/main" id="{BDF23076-38CF-4149-9C91-7BF77F927A45}"/>
              </a:ext>
            </a:extLst>
          </p:cNvPr>
          <p:cNvSpPr>
            <a:spLocks noGrp="1" noRot="1" noChangeAspect="1" noChangeArrowheads="1" noTextEdit="1"/>
          </p:cNvSpPr>
          <p:nvPr>
            <p:ph type="sldImg"/>
          </p:nvPr>
        </p:nvSpPr>
        <p:spPr>
          <a:xfrm>
            <a:off x="1274763" y="725488"/>
            <a:ext cx="4835525" cy="3627437"/>
          </a:xfrm>
          <a:ln/>
        </p:spPr>
      </p:sp>
      <p:sp>
        <p:nvSpPr>
          <p:cNvPr id="168965" name="Rectangle 3">
            <a:extLst>
              <a:ext uri="{FF2B5EF4-FFF2-40B4-BE49-F238E27FC236}">
                <a16:creationId xmlns:a16="http://schemas.microsoft.com/office/drawing/2014/main" id="{34733DD1-A19D-4BA1-98D2-5C9466649E6C}"/>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487C06E0-8A79-40DB-BAAA-F677091DB7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BBBDDD-5DB0-4E88-B3EA-C0BE4E6F5386}" type="slidenum">
              <a:rPr lang="en-US" altLang="en-US" smtClean="0"/>
              <a:pPr>
                <a:spcBef>
                  <a:spcPct val="0"/>
                </a:spcBef>
              </a:pPr>
              <a:t>122</a:t>
            </a:fld>
            <a:endParaRPr lang="en-US" altLang="en-US"/>
          </a:p>
        </p:txBody>
      </p:sp>
      <p:sp>
        <p:nvSpPr>
          <p:cNvPr id="69634" name="Rectangle 7">
            <a:extLst>
              <a:ext uri="{FF2B5EF4-FFF2-40B4-BE49-F238E27FC236}">
                <a16:creationId xmlns:a16="http://schemas.microsoft.com/office/drawing/2014/main" id="{DE3F16F6-5310-4449-B98E-C55BA808AD80}"/>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1EAE9F5A-0C47-464C-AC6C-592371BB65F9}"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122</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1012" name="Rectangle 2">
            <a:extLst>
              <a:ext uri="{FF2B5EF4-FFF2-40B4-BE49-F238E27FC236}">
                <a16:creationId xmlns:a16="http://schemas.microsoft.com/office/drawing/2014/main" id="{9CB39E25-2682-45CA-B95B-1843C975B966}"/>
              </a:ext>
            </a:extLst>
          </p:cNvPr>
          <p:cNvSpPr>
            <a:spLocks noGrp="1" noRot="1" noChangeAspect="1" noChangeArrowheads="1" noTextEdit="1"/>
          </p:cNvSpPr>
          <p:nvPr>
            <p:ph type="sldImg"/>
          </p:nvPr>
        </p:nvSpPr>
        <p:spPr>
          <a:xfrm>
            <a:off x="1274763" y="725488"/>
            <a:ext cx="4835525" cy="3627437"/>
          </a:xfrm>
          <a:ln/>
        </p:spPr>
      </p:sp>
      <p:sp>
        <p:nvSpPr>
          <p:cNvPr id="171013" name="Rectangle 3">
            <a:extLst>
              <a:ext uri="{FF2B5EF4-FFF2-40B4-BE49-F238E27FC236}">
                <a16:creationId xmlns:a16="http://schemas.microsoft.com/office/drawing/2014/main" id="{A6CEC901-046E-49FC-900E-9EAE6DE25231}"/>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48CCCB82-E853-4F40-A1E9-572D1974DE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A608E3-0F6C-44B8-B16E-0B32F7672C47}" type="slidenum">
              <a:rPr lang="en-US" altLang="en-US" smtClean="0"/>
              <a:pPr>
                <a:spcBef>
                  <a:spcPct val="0"/>
                </a:spcBef>
              </a:pPr>
              <a:t>123</a:t>
            </a:fld>
            <a:endParaRPr lang="en-US" altLang="en-US"/>
          </a:p>
        </p:txBody>
      </p:sp>
      <p:sp>
        <p:nvSpPr>
          <p:cNvPr id="69634" name="Rectangle 7">
            <a:extLst>
              <a:ext uri="{FF2B5EF4-FFF2-40B4-BE49-F238E27FC236}">
                <a16:creationId xmlns:a16="http://schemas.microsoft.com/office/drawing/2014/main" id="{F4A7F43C-F05E-472D-B815-C404F954D493}"/>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55BFA89D-4A24-4EF2-9C89-C89A3993523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123</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3060" name="Rectangle 2">
            <a:extLst>
              <a:ext uri="{FF2B5EF4-FFF2-40B4-BE49-F238E27FC236}">
                <a16:creationId xmlns:a16="http://schemas.microsoft.com/office/drawing/2014/main" id="{B3491347-6943-4328-9E18-6BF1B4924217}"/>
              </a:ext>
            </a:extLst>
          </p:cNvPr>
          <p:cNvSpPr>
            <a:spLocks noGrp="1" noRot="1" noChangeAspect="1" noChangeArrowheads="1" noTextEdit="1"/>
          </p:cNvSpPr>
          <p:nvPr>
            <p:ph type="sldImg"/>
          </p:nvPr>
        </p:nvSpPr>
        <p:spPr>
          <a:xfrm>
            <a:off x="1274763" y="725488"/>
            <a:ext cx="4835525" cy="3627437"/>
          </a:xfrm>
          <a:ln/>
        </p:spPr>
      </p:sp>
      <p:sp>
        <p:nvSpPr>
          <p:cNvPr id="173061" name="Rectangle 3">
            <a:extLst>
              <a:ext uri="{FF2B5EF4-FFF2-40B4-BE49-F238E27FC236}">
                <a16:creationId xmlns:a16="http://schemas.microsoft.com/office/drawing/2014/main" id="{7ED58DA2-1076-4047-80FC-F5E1E1DE9C5E}"/>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4F94C7F2-0571-40B6-B79B-BBAC28E46C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D88E65-BB43-4D7A-A0B3-1D9E6BCA346F}" type="slidenum">
              <a:rPr lang="en-US" altLang="en-US" smtClean="0"/>
              <a:pPr>
                <a:spcBef>
                  <a:spcPct val="0"/>
                </a:spcBef>
              </a:pPr>
              <a:t>124</a:t>
            </a:fld>
            <a:endParaRPr lang="en-US" altLang="en-US"/>
          </a:p>
        </p:txBody>
      </p:sp>
      <p:sp>
        <p:nvSpPr>
          <p:cNvPr id="7" name="Rectangle 7">
            <a:extLst>
              <a:ext uri="{FF2B5EF4-FFF2-40B4-BE49-F238E27FC236}">
                <a16:creationId xmlns:a16="http://schemas.microsoft.com/office/drawing/2014/main" id="{5C4F1E65-1AD6-4E45-8A50-68F6FA4F01ED}"/>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FADA480B-E14A-4273-912A-E62CC3CA42C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124</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7156" name="Rectangle 2">
            <a:extLst>
              <a:ext uri="{FF2B5EF4-FFF2-40B4-BE49-F238E27FC236}">
                <a16:creationId xmlns:a16="http://schemas.microsoft.com/office/drawing/2014/main" id="{A595424E-1A69-46B6-BD7E-738DB8495EEC}"/>
              </a:ext>
            </a:extLst>
          </p:cNvPr>
          <p:cNvSpPr>
            <a:spLocks noGrp="1" noRot="1" noChangeAspect="1" noChangeArrowheads="1" noTextEdit="1"/>
          </p:cNvSpPr>
          <p:nvPr>
            <p:ph type="sldImg"/>
          </p:nvPr>
        </p:nvSpPr>
        <p:spPr>
          <a:xfrm>
            <a:off x="1274763" y="725488"/>
            <a:ext cx="4835525" cy="3627437"/>
          </a:xfrm>
          <a:ln/>
        </p:spPr>
      </p:sp>
      <p:sp>
        <p:nvSpPr>
          <p:cNvPr id="177157" name="Rectangle 3">
            <a:extLst>
              <a:ext uri="{FF2B5EF4-FFF2-40B4-BE49-F238E27FC236}">
                <a16:creationId xmlns:a16="http://schemas.microsoft.com/office/drawing/2014/main" id="{EDCF27C6-3502-42C7-871F-EF2CA0F270D9}"/>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Breath – enjoy!</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formulas are from prior FAA Knowledge Tests</a:t>
            </a:r>
          </a:p>
        </p:txBody>
      </p:sp>
      <p:sp>
        <p:nvSpPr>
          <p:cNvPr id="141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78DC91E-697C-43CF-A375-B8081F40E8F3}" type="slidenum">
              <a:rPr lang="en-US" altLang="en-US" sz="1200">
                <a:latin typeface="Times New Roman" panose="02020603050405020304" pitchFamily="18" charset="0"/>
              </a:rPr>
              <a:pPr eaLnBrk="1" hangingPunct="1"/>
              <a:t>125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89366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72CFA98-F1A3-45B7-A530-9A60A545D289}" type="slidenum">
              <a:rPr lang="en-US" altLang="en-US" sz="1200">
                <a:latin typeface="Times New Roman" panose="02020603050405020304" pitchFamily="18" charset="0"/>
              </a:rPr>
              <a:pPr eaLnBrk="1" hangingPunct="1"/>
              <a:t>126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0442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11</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191581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5C93ED-D029-46EA-A6CA-7CE5447E10F7}" type="slidenum">
              <a:rPr lang="en-US" altLang="en-US" sz="1200">
                <a:latin typeface="Times New Roman" panose="02020603050405020304" pitchFamily="18" charset="0"/>
              </a:rPr>
              <a:pPr eaLnBrk="1" hangingPunct="1"/>
              <a:t>127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254092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D55490B-4F1E-4312-B3F9-E5FAE2232D77}" type="slidenum">
              <a:rPr lang="en-US" altLang="en-US" sz="1200">
                <a:latin typeface="Times New Roman" panose="02020603050405020304" pitchFamily="18" charset="0"/>
              </a:rPr>
              <a:pPr eaLnBrk="1" hangingPunct="1"/>
              <a:t>128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641644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5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F44F242E-DBC7-4D2C-A8A9-50D82149B1D6}" type="slidenum">
              <a:rPr lang="en-US" altLang="en-US" sz="1200">
                <a:latin typeface="Times New Roman" panose="02020603050405020304" pitchFamily="18" charset="0"/>
              </a:rPr>
              <a:pPr eaLnBrk="1" hangingPunct="1"/>
              <a:t>129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603620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F09E4FD3-786D-4CD1-8482-243DF493CAEE}" type="slidenum">
              <a:rPr lang="en-US" altLang="en-US" sz="1200">
                <a:latin typeface="Times New Roman" panose="02020603050405020304" pitchFamily="18" charset="0"/>
              </a:rPr>
              <a:pPr eaLnBrk="1" hangingPunct="1"/>
              <a:t>130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690775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A39AF0F-EE1B-4EE1-93B2-9E176DB9D1C8}" type="slidenum">
              <a:rPr lang="en-US" altLang="en-US" sz="1200">
                <a:latin typeface="Times New Roman" panose="02020603050405020304" pitchFamily="18" charset="0"/>
              </a:rPr>
              <a:pPr eaLnBrk="1" hangingPunct="1"/>
              <a:t>131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514851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1A350831-671B-4687-8BB8-B9A0CC6A9693}" type="slidenum">
              <a:rPr lang="en-US" altLang="en-US" sz="1200">
                <a:latin typeface="Times New Roman" panose="02020603050405020304" pitchFamily="18" charset="0"/>
              </a:rPr>
              <a:pPr eaLnBrk="1" hangingPunct="1"/>
              <a:t>132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422974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DE482EA-2C49-42F4-A786-2378673E1095}" type="slidenum">
              <a:rPr lang="en-US" altLang="en-US" sz="1200">
                <a:latin typeface="Times New Roman" panose="02020603050405020304" pitchFamily="18" charset="0"/>
              </a:rPr>
              <a:pPr eaLnBrk="1" hangingPunct="1"/>
              <a:t>133</a:t>
            </a:fld>
            <a:endParaRPr lang="en-US" altLang="en-US" sz="1200">
              <a:latin typeface="Times New Roman" panose="02020603050405020304" pitchFamily="18" charset="0"/>
            </a:endParaRPr>
          </a:p>
        </p:txBody>
      </p:sp>
      <p:sp>
        <p:nvSpPr>
          <p:cNvPr id="7" name="Rectangle 7"/>
          <p:cNvSpPr txBox="1">
            <a:spLocks noGrp="1" noChangeArrowheads="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C9DD71C8-CDA1-40A3-96B0-59B0B11F677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133</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49508" name="Rectangle 2"/>
          <p:cNvSpPr>
            <a:spLocks noGrp="1" noRot="1" noChangeAspect="1" noChangeArrowheads="1" noTextEdit="1"/>
          </p:cNvSpPr>
          <p:nvPr>
            <p:ph type="sldImg"/>
          </p:nvPr>
        </p:nvSpPr>
        <p:spPr>
          <a:xfrm>
            <a:off x="1196975" y="703263"/>
            <a:ext cx="4683125" cy="3511550"/>
          </a:xfrm>
          <a:ln/>
        </p:spPr>
      </p:sp>
      <p:sp>
        <p:nvSpPr>
          <p:cNvPr id="149509"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a:t>Remind the attendees that they must sign in to be credited for attendance. </a:t>
            </a:r>
          </a:p>
          <a:p>
            <a:pPr eaLnBrk="1" hangingPunct="1"/>
            <a:r>
              <a:rPr lang="en-US" altLang="en-US"/>
              <a:t>Ask for suggestions of any kind, especially what they would like to have presented as “elective” topics.</a:t>
            </a:r>
          </a:p>
        </p:txBody>
      </p:sp>
    </p:spTree>
    <p:extLst>
      <p:ext uri="{BB962C8B-B14F-4D97-AF65-F5344CB8AC3E}">
        <p14:creationId xmlns:p14="http://schemas.microsoft.com/office/powerpoint/2010/main" val="22429047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134</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135</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136</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12</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226730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137</a:t>
            </a:fld>
            <a:endParaRPr lang="en-US"/>
          </a:p>
        </p:txBody>
      </p:sp>
      <p:sp>
        <p:nvSpPr>
          <p:cNvPr id="33794" name="Rectangle 2"/>
          <p:cNvSpPr>
            <a:spLocks noGrp="1" noRot="1" noChangeAspect="1" noChangeArrowheads="1" noTextEdit="1"/>
          </p:cNvSpPr>
          <p:nvPr>
            <p:ph type="sldImg"/>
          </p:nvPr>
        </p:nvSpPr>
        <p:spPr>
          <a:xfrm>
            <a:off x="1106488" y="696913"/>
            <a:ext cx="46482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13</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28343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14</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3022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15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62467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16</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5189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17</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4051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18</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63495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19</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8041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20</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81093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21</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7667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22</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15444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23</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89313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24</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97055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FAR 91.103 – Preflight Action</a:t>
            </a:r>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9E2C7D4-1DF1-4188-BFFB-649FA438A567}" type="slidenum">
              <a:rPr lang="en-US" altLang="en-US" sz="1200">
                <a:latin typeface="Times New Roman" panose="02020603050405020304" pitchFamily="18" charset="0"/>
              </a:rPr>
              <a:pPr eaLnBrk="1" hangingPunct="1"/>
              <a:t>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598198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96975" y="703263"/>
            <a:ext cx="4683125" cy="3511550"/>
          </a:xfrm>
          <a:ln/>
        </p:spPr>
      </p:sp>
      <p:sp>
        <p:nvSpPr>
          <p:cNvPr id="22531"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18975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8341B36-BDA2-40FB-A98B-84E87EA27D6F}" type="slidenum">
              <a:rPr lang="en-US" altLang="en-US" sz="1200">
                <a:latin typeface="Times New Roman" panose="02020603050405020304" pitchFamily="18" charset="0"/>
              </a:rPr>
              <a:pPr eaLnBrk="1" hangingPunct="1"/>
              <a:t>27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85139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C0011F-DA66-46B5-88B9-90A13B20F49B}" type="slidenum">
              <a:rPr lang="en-US" altLang="en-US" sz="1200">
                <a:latin typeface="Times New Roman" panose="02020603050405020304" pitchFamily="18" charset="0"/>
              </a:rPr>
              <a:pPr eaLnBrk="1" hangingPunct="1"/>
              <a:t>30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19471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Payload importance</a:t>
            </a:r>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8415099-B979-4DF1-940F-A2F9BE7D135C}" type="slidenum">
              <a:rPr lang="en-US" altLang="en-US" sz="1200">
                <a:latin typeface="Times New Roman" panose="02020603050405020304" pitchFamily="18" charset="0"/>
              </a:rPr>
              <a:pPr eaLnBrk="1" hangingPunct="1"/>
              <a:t>34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7481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304C26-51EF-4F8C-86B9-BA371E6E0C87}" type="slidenum">
              <a:rPr lang="en-US" altLang="en-US" sz="1200">
                <a:latin typeface="Times New Roman" panose="02020603050405020304" pitchFamily="18" charset="0"/>
              </a:rPr>
              <a:pPr eaLnBrk="1" hangingPunct="1"/>
              <a:t>35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66972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38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23741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39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590696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304C26-51EF-4F8C-86B9-BA371E6E0C87}" type="slidenum">
              <a:rPr lang="en-US" altLang="en-US" sz="1200">
                <a:latin typeface="Times New Roman" panose="02020603050405020304" pitchFamily="18" charset="0"/>
              </a:rPr>
              <a:pPr eaLnBrk="1" hangingPunct="1"/>
              <a:t>40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22489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Moment = Weight x Arm</a:t>
            </a:r>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45CB35B-79A6-4A13-8DF8-D37E1B65CBE2}" type="slidenum">
              <a:rPr lang="en-US" altLang="en-US" sz="1200">
                <a:latin typeface="Times New Roman" panose="02020603050405020304" pitchFamily="18" charset="0"/>
              </a:rPr>
              <a:pPr eaLnBrk="1" hangingPunct="1"/>
              <a:t>42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29955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figure the Arm necessary to balance a weight</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43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26559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figure the Arm necessary to balance a weight</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44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5271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CG = Total Moment / Total Weight</a:t>
            </a:r>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174119C-9732-4F5F-9B38-83D08205E9F0}" type="slidenum">
              <a:rPr lang="en-US" altLang="en-US" sz="1200">
                <a:latin typeface="Times New Roman" panose="02020603050405020304" pitchFamily="18" charset="0"/>
              </a:rPr>
              <a:pPr eaLnBrk="1" hangingPunct="1"/>
              <a:t>45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67398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a:buFontTx/>
              <a:buAutoNum type="arabicPeriod"/>
            </a:pPr>
            <a:endParaRPr lang="en-US" altLang="en-US"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849C3575-1004-44DE-8C14-BBB16DCE9C98}" type="slidenum">
              <a:rPr lang="en-US" altLang="en-US" sz="1200">
                <a:latin typeface="Times New Roman" panose="02020603050405020304" pitchFamily="18" charset="0"/>
              </a:rPr>
              <a:pPr eaLnBrk="1" hangingPunct="1"/>
              <a:t>46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3791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Steps for the Graph Method</a:t>
            </a:r>
          </a:p>
        </p:txBody>
      </p:sp>
      <p:sp>
        <p:nvSpPr>
          <p:cNvPr id="1044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E93D0C9-14E1-48D4-BA3C-4B168CC5C078}" type="slidenum">
              <a:rPr lang="en-US" altLang="en-US" sz="1200">
                <a:latin typeface="Times New Roman" panose="02020603050405020304" pitchFamily="18" charset="0"/>
              </a:rPr>
              <a:pPr eaLnBrk="1" hangingPunct="1"/>
              <a:t>47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9353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748524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48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6568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49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28631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03BA4D-DEA4-4BE7-87C3-2461BE616434}" type="slidenum">
              <a:rPr lang="en-US" altLang="en-US" sz="1200">
                <a:latin typeface="Times New Roman" panose="02020603050405020304" pitchFamily="18" charset="0"/>
              </a:rPr>
              <a:pPr eaLnBrk="1" hangingPunct="1"/>
              <a:t>50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355534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03BA4D-DEA4-4BE7-87C3-2461BE616434}" type="slidenum">
              <a:rPr lang="en-US" altLang="en-US" sz="1200">
                <a:latin typeface="Times New Roman" panose="02020603050405020304" pitchFamily="18" charset="0"/>
              </a:rPr>
              <a:pPr eaLnBrk="1" hangingPunct="1"/>
              <a:t>51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49023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1693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48811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7334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2BAB1CA-290B-4BB5-802D-07DCACA1ED9A}" type="slidenum">
              <a:rPr lang="en-US" altLang="en-US" sz="1200">
                <a:latin typeface="Times New Roman" panose="02020603050405020304" pitchFamily="18" charset="0"/>
              </a:rPr>
              <a:pPr eaLnBrk="1" hangingPunct="1"/>
              <a:t>55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88925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the airplane flies and burns fuel, the airplane gets lighter</a:t>
            </a:r>
          </a:p>
          <a:p>
            <a:r>
              <a:rPr lang="en-US" altLang="en-US" dirty="0"/>
              <a:t>As the airplane gets lighter, certain Vspeeds decrease </a:t>
            </a:r>
          </a:p>
        </p:txBody>
      </p:sp>
      <p:sp>
        <p:nvSpPr>
          <p:cNvPr id="1095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2E5ED7F-8C51-45B0-90A0-C1E1A2072840}" type="slidenum">
              <a:rPr lang="en-US" altLang="en-US" sz="1200">
                <a:latin typeface="Times New Roman" panose="02020603050405020304" pitchFamily="18" charset="0"/>
              </a:rPr>
              <a:pPr eaLnBrk="1" hangingPunct="1"/>
              <a:t>63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72179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the airplane flies and burns fuel, the airplane gets lighter</a:t>
            </a:r>
          </a:p>
          <a:p>
            <a:r>
              <a:rPr lang="en-US" altLang="en-US" dirty="0"/>
              <a:t>As the airplane gets lighter, certain Vspeeds decrease</a:t>
            </a:r>
          </a:p>
          <a:p>
            <a:r>
              <a:rPr lang="en-US" altLang="en-US" dirty="0"/>
              <a:t>Vspeeds in the POH are typically shown at gross weight</a:t>
            </a:r>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D54733D3-1ECC-4D38-83EF-1803FAB263E6}" type="slidenum">
              <a:rPr lang="en-US" altLang="en-US" sz="1200">
                <a:latin typeface="Times New Roman" panose="02020603050405020304" pitchFamily="18" charset="0"/>
              </a:rPr>
              <a:pPr eaLnBrk="1" hangingPunct="1"/>
              <a:t>64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38337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442701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EAB181F-4305-4932-93BD-02808E28D9C6}" type="slidenum">
              <a:rPr lang="en-US" altLang="en-US" sz="1200">
                <a:latin typeface="Times New Roman" panose="02020603050405020304" pitchFamily="18" charset="0"/>
              </a:rPr>
              <a:pPr eaLnBrk="1" hangingPunct="1"/>
              <a:t>65</a:t>
            </a:fld>
            <a:endParaRPr lang="en-US" altLang="en-US" sz="1200">
              <a:latin typeface="Times New Roman" panose="02020603050405020304" pitchFamily="18" charset="0"/>
            </a:endParaRPr>
          </a:p>
        </p:txBody>
      </p:sp>
      <p:sp>
        <p:nvSpPr>
          <p:cNvPr id="111619" name="Slide Image Placeholder 1"/>
          <p:cNvSpPr>
            <a:spLocks noGrp="1" noRot="1" noChangeAspect="1" noTextEdit="1"/>
          </p:cNvSpPr>
          <p:nvPr>
            <p:ph type="sldImg"/>
          </p:nvPr>
        </p:nvSpPr>
        <p:spPr>
          <a:xfrm>
            <a:off x="1196975" y="703263"/>
            <a:ext cx="4683125" cy="3511550"/>
          </a:xfrm>
          <a:ln/>
        </p:spPr>
      </p:sp>
      <p:sp>
        <p:nvSpPr>
          <p:cNvPr id="11162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endParaRPr lang="en-US" altLang="en-US" dirty="0"/>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974181B6-8777-44AE-899D-0B136E21DB8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65</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05995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3A59917-6BB9-4B16-8876-F42BEF86E83A}" type="slidenum">
              <a:rPr lang="en-US" altLang="en-US" sz="1200">
                <a:latin typeface="Times New Roman" panose="02020603050405020304" pitchFamily="18" charset="0"/>
              </a:rPr>
              <a:pPr eaLnBrk="1" hangingPunct="1"/>
              <a:t>66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43177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36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BDD53E75-28CD-43CD-BD2F-500418A81BA0}" type="slidenum">
              <a:rPr lang="en-US" altLang="en-US" sz="1200">
                <a:latin typeface="Times New Roman" panose="02020603050405020304" pitchFamily="18" charset="0"/>
              </a:rPr>
              <a:pPr eaLnBrk="1" hangingPunct="1"/>
              <a:t>67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63194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fuel could be reduced by 14 gallons to get within the weight limits, but that leaves only 21 gallons of fuel.</a:t>
            </a:r>
          </a:p>
          <a:p>
            <a:r>
              <a:rPr lang="en-US" altLang="en-US"/>
              <a:t>A flight from Doylestown Airport (KDYL) to Cape May County Airport (KWWD) would take approximately an hour and burn 9 to 10 gallons with only 11 or 12 gallons remaining.</a:t>
            </a:r>
          </a:p>
          <a:p>
            <a:pPr>
              <a:lnSpc>
                <a:spcPct val="110000"/>
              </a:lnSpc>
            </a:pPr>
            <a:r>
              <a:rPr lang="en-US" altLang="en-US" sz="3100"/>
              <a:t>FAR 91.151  - </a:t>
            </a:r>
            <a:r>
              <a:rPr lang="en-US" altLang="en-US" sz="2700">
                <a:cs typeface="Times New Roman" panose="02020603050405020304" pitchFamily="18" charset="0"/>
              </a:rPr>
              <a:t>Fuel Requirements for Flight in VFR Conditions – 30 minute reserve for daytime flight</a:t>
            </a:r>
          </a:p>
          <a:p>
            <a:pPr>
              <a:lnSpc>
                <a:spcPct val="110000"/>
              </a:lnSpc>
            </a:pPr>
            <a:r>
              <a:rPr lang="en-US" altLang="en-US" sz="2700">
                <a:cs typeface="Times New Roman" panose="02020603050405020304" pitchFamily="18" charset="0"/>
              </a:rPr>
              <a:t>Return flight to KDYL not legal unless the airplane was refueled at KWWD</a:t>
            </a:r>
          </a:p>
          <a:p>
            <a:endParaRPr lang="en-US" altLang="en-US"/>
          </a:p>
        </p:txBody>
      </p:sp>
      <p:sp>
        <p:nvSpPr>
          <p:cNvPr id="114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14196C9-E9CC-45DB-B4D9-D5283566EC94}" type="slidenum">
              <a:rPr lang="en-US" altLang="en-US" sz="1200">
                <a:latin typeface="Times New Roman" panose="02020603050405020304" pitchFamily="18" charset="0"/>
              </a:rPr>
              <a:pPr eaLnBrk="1" hangingPunct="1"/>
              <a:t>68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595523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68884A17-FE1A-4C23-92B0-78D7ABA4953B}" type="slidenum">
              <a:rPr lang="en-US" altLang="en-US" sz="1200">
                <a:latin typeface="Times New Roman" panose="02020603050405020304" pitchFamily="18" charset="0"/>
              </a:rPr>
              <a:pPr eaLnBrk="1" hangingPunct="1"/>
              <a:t>69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785632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 fuel to tabs, the airplane is within the weight and CG limits</a:t>
            </a:r>
          </a:p>
        </p:txBody>
      </p:sp>
      <p:sp>
        <p:nvSpPr>
          <p:cNvPr id="116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1EAA3DEF-D5BD-4877-B319-26EBFCEAB417}" type="slidenum">
              <a:rPr lang="en-US" altLang="en-US" sz="1200">
                <a:latin typeface="Times New Roman" panose="02020603050405020304" pitchFamily="18" charset="0"/>
              </a:rPr>
              <a:pPr eaLnBrk="1" hangingPunct="1"/>
              <a:t>71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44983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within the weight and CG limits</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1B7B0D3-1773-434F-9DA9-9DE13ED68A9C}" type="slidenum">
              <a:rPr lang="en-US" altLang="en-US" sz="1200">
                <a:latin typeface="Times New Roman" panose="02020603050405020304" pitchFamily="18" charset="0"/>
              </a:rPr>
              <a:pPr eaLnBrk="1" hangingPunct="1"/>
              <a:t>72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534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8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506ED0DD-064D-4140-9E97-F3FD29D02B92}" type="slidenum">
              <a:rPr lang="en-US" altLang="en-US" sz="1200">
                <a:latin typeface="Times New Roman" panose="02020603050405020304" pitchFamily="18" charset="0"/>
              </a:rPr>
              <a:pPr eaLnBrk="1" hangingPunct="1"/>
              <a:t>73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69904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603EC8AF-0A4A-4C1A-8E1B-716FBA1A6106}" type="slidenum">
              <a:rPr lang="en-US" altLang="en-US" sz="1200">
                <a:latin typeface="Times New Roman" panose="02020603050405020304" pitchFamily="18" charset="0"/>
              </a:rPr>
              <a:pPr eaLnBrk="1" hangingPunct="1"/>
              <a:t>74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82274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flight from Doylestown Airport (KDYL) to Cape May County Airport (KWWD) would take approximately an hour and burn about 12 gallons with only 14 gallons remaining.</a:t>
            </a:r>
          </a:p>
          <a:p>
            <a:pPr>
              <a:lnSpc>
                <a:spcPct val="110000"/>
              </a:lnSpc>
            </a:pPr>
            <a:r>
              <a:rPr lang="en-US" altLang="en-US" sz="3100"/>
              <a:t>FAR 91.151  - </a:t>
            </a:r>
            <a:r>
              <a:rPr lang="en-US" altLang="en-US" sz="2700">
                <a:cs typeface="Times New Roman" panose="02020603050405020304" pitchFamily="18" charset="0"/>
              </a:rPr>
              <a:t>Fuel Requirements for Flight in VFR Conditions – 30 minute reserve for daytime flight</a:t>
            </a:r>
          </a:p>
          <a:p>
            <a:pPr>
              <a:lnSpc>
                <a:spcPct val="110000"/>
              </a:lnSpc>
            </a:pPr>
            <a:r>
              <a:rPr lang="en-US" altLang="en-US" sz="2700">
                <a:cs typeface="Times New Roman" panose="02020603050405020304" pitchFamily="18" charset="0"/>
              </a:rPr>
              <a:t>Return flight to KDYL not legal unless the airplane was refueled at KWWD</a:t>
            </a:r>
          </a:p>
          <a:p>
            <a:endParaRPr lang="en-US" altLang="en-US"/>
          </a:p>
        </p:txBody>
      </p:sp>
      <p:sp>
        <p:nvSpPr>
          <p:cNvPr id="120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777827B-4D20-460E-BF8E-9ADA1E0C9570}" type="slidenum">
              <a:rPr lang="en-US" altLang="en-US" sz="1200">
                <a:latin typeface="Times New Roman" panose="02020603050405020304" pitchFamily="18" charset="0"/>
              </a:rPr>
              <a:pPr eaLnBrk="1" hangingPunct="1"/>
              <a:t>75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2006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84219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212850" y="706438"/>
            <a:ext cx="4719638" cy="3538537"/>
          </a:xfrm>
          <a:ln/>
        </p:spPr>
      </p:sp>
      <p:sp>
        <p:nvSpPr>
          <p:cNvPr id="100355" name="Rectangle 3"/>
          <p:cNvSpPr>
            <a:spLocks noGrp="1" noChangeArrowheads="1"/>
          </p:cNvSpPr>
          <p:nvPr>
            <p:ph type="body" idx="1"/>
          </p:nvPr>
        </p:nvSpPr>
        <p:spPr>
          <a:xfrm>
            <a:off x="952211" y="4480281"/>
            <a:ext cx="5240230" cy="4241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32686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201958-D04D-4AB2-81D6-A11FA1DEE376}" type="slidenum">
              <a:rPr lang="en-US" altLang="en-US" smtClean="0"/>
              <a:pPr>
                <a:spcBef>
                  <a:spcPct val="0"/>
                </a:spcBef>
              </a:pPr>
              <a:t>77</a:t>
            </a:fld>
            <a:endParaRPr lang="en-US" altLang="en-US"/>
          </a:p>
        </p:txBody>
      </p:sp>
    </p:spTree>
    <p:extLst>
      <p:ext uri="{BB962C8B-B14F-4D97-AF65-F5344CB8AC3E}">
        <p14:creationId xmlns:p14="http://schemas.microsoft.com/office/powerpoint/2010/main" val="3305043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44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0A22B7-8667-484F-AD47-5D9CB37A62C5}" type="slidenum">
              <a:rPr lang="en-US" altLang="en-US" smtClean="0"/>
              <a:pPr>
                <a:spcBef>
                  <a:spcPct val="0"/>
                </a:spcBef>
              </a:pPr>
              <a:t>78</a:t>
            </a:fld>
            <a:endParaRPr lang="en-US" altLang="en-US"/>
          </a:p>
        </p:txBody>
      </p:sp>
    </p:spTree>
    <p:extLst>
      <p:ext uri="{BB962C8B-B14F-4D97-AF65-F5344CB8AC3E}">
        <p14:creationId xmlns:p14="http://schemas.microsoft.com/office/powerpoint/2010/main" val="380095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073">
              <a:spcBef>
                <a:spcPct val="30000"/>
              </a:spcBef>
              <a:defRPr sz="1200">
                <a:solidFill>
                  <a:schemeClr val="tx1"/>
                </a:solidFill>
                <a:latin typeface="Times New Roman" panose="02020603050405020304" pitchFamily="18" charset="0"/>
              </a:defRPr>
            </a:lvl1pPr>
            <a:lvl2pPr marL="700334" indent="-268410" defTabSz="890073">
              <a:spcBef>
                <a:spcPct val="30000"/>
              </a:spcBef>
              <a:defRPr sz="1200">
                <a:solidFill>
                  <a:schemeClr val="tx1"/>
                </a:solidFill>
                <a:latin typeface="Times New Roman" panose="02020603050405020304" pitchFamily="18" charset="0"/>
              </a:defRPr>
            </a:lvl2pPr>
            <a:lvl3pPr marL="1078268" indent="-214420" defTabSz="890073">
              <a:spcBef>
                <a:spcPct val="30000"/>
              </a:spcBef>
              <a:defRPr sz="1200">
                <a:solidFill>
                  <a:schemeClr val="tx1"/>
                </a:solidFill>
                <a:latin typeface="Times New Roman" panose="02020603050405020304" pitchFamily="18" charset="0"/>
              </a:defRPr>
            </a:lvl3pPr>
            <a:lvl4pPr marL="1508649" indent="-214420" defTabSz="890073">
              <a:spcBef>
                <a:spcPct val="30000"/>
              </a:spcBef>
              <a:defRPr sz="1200">
                <a:solidFill>
                  <a:schemeClr val="tx1"/>
                </a:solidFill>
                <a:latin typeface="Times New Roman" panose="02020603050405020304" pitchFamily="18" charset="0"/>
              </a:defRPr>
            </a:lvl4pPr>
            <a:lvl5pPr marL="1942116" indent="-214420" defTabSz="890073">
              <a:spcBef>
                <a:spcPct val="30000"/>
              </a:spcBef>
              <a:defRPr sz="1200">
                <a:solidFill>
                  <a:schemeClr val="tx1"/>
                </a:solidFill>
                <a:latin typeface="Times New Roman" panose="02020603050405020304" pitchFamily="18" charset="0"/>
              </a:defRPr>
            </a:lvl5pPr>
            <a:lvl6pPr marL="2386380" indent="-214420" defTabSz="890073" eaLnBrk="0" fontAlgn="base" hangingPunct="0">
              <a:spcBef>
                <a:spcPct val="30000"/>
              </a:spcBef>
              <a:spcAft>
                <a:spcPct val="0"/>
              </a:spcAft>
              <a:defRPr sz="1200">
                <a:solidFill>
                  <a:schemeClr val="tx1"/>
                </a:solidFill>
                <a:latin typeface="Times New Roman" panose="02020603050405020304" pitchFamily="18" charset="0"/>
              </a:defRPr>
            </a:lvl6pPr>
            <a:lvl7pPr marL="2830645" indent="-214420" defTabSz="890073" eaLnBrk="0" fontAlgn="base" hangingPunct="0">
              <a:spcBef>
                <a:spcPct val="30000"/>
              </a:spcBef>
              <a:spcAft>
                <a:spcPct val="0"/>
              </a:spcAft>
              <a:defRPr sz="1200">
                <a:solidFill>
                  <a:schemeClr val="tx1"/>
                </a:solidFill>
                <a:latin typeface="Times New Roman" panose="02020603050405020304" pitchFamily="18" charset="0"/>
              </a:defRPr>
            </a:lvl7pPr>
            <a:lvl8pPr marL="3274911" indent="-214420" defTabSz="890073" eaLnBrk="0" fontAlgn="base" hangingPunct="0">
              <a:spcBef>
                <a:spcPct val="30000"/>
              </a:spcBef>
              <a:spcAft>
                <a:spcPct val="0"/>
              </a:spcAft>
              <a:defRPr sz="1200">
                <a:solidFill>
                  <a:schemeClr val="tx1"/>
                </a:solidFill>
                <a:latin typeface="Times New Roman" panose="02020603050405020304" pitchFamily="18" charset="0"/>
              </a:defRPr>
            </a:lvl8pPr>
            <a:lvl9pPr marL="3719175" indent="-214420" defTabSz="89007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990C9-D459-4934-8C35-4E65B68775A8}" type="slidenum">
              <a:rPr lang="en-US" altLang="en-US" smtClean="0"/>
              <a:pPr>
                <a:spcBef>
                  <a:spcPct val="0"/>
                </a:spcBef>
              </a:pPr>
              <a:t>79</a:t>
            </a:fld>
            <a:endParaRPr lang="en-US" altLang="en-US"/>
          </a:p>
        </p:txBody>
      </p:sp>
    </p:spTree>
    <p:extLst>
      <p:ext uri="{BB962C8B-B14F-4D97-AF65-F5344CB8AC3E}">
        <p14:creationId xmlns:p14="http://schemas.microsoft.com/office/powerpoint/2010/main" val="3054401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80</a:t>
            </a:fld>
            <a:endParaRPr lang="en-US" altLang="en-US"/>
          </a:p>
        </p:txBody>
      </p:sp>
    </p:spTree>
    <p:extLst>
      <p:ext uri="{BB962C8B-B14F-4D97-AF65-F5344CB8AC3E}">
        <p14:creationId xmlns:p14="http://schemas.microsoft.com/office/powerpoint/2010/main" val="31912692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81</a:t>
            </a:fld>
            <a:endParaRPr lang="en-US" altLang="en-US"/>
          </a:p>
        </p:txBody>
      </p:sp>
    </p:spTree>
    <p:extLst>
      <p:ext uri="{BB962C8B-B14F-4D97-AF65-F5344CB8AC3E}">
        <p14:creationId xmlns:p14="http://schemas.microsoft.com/office/powerpoint/2010/main" val="1550820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82</a:t>
            </a:fld>
            <a:endParaRPr lang="en-US" altLang="en-US"/>
          </a:p>
        </p:txBody>
      </p:sp>
    </p:spTree>
    <p:extLst>
      <p:ext uri="{BB962C8B-B14F-4D97-AF65-F5344CB8AC3E}">
        <p14:creationId xmlns:p14="http://schemas.microsoft.com/office/powerpoint/2010/main" val="1412920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5AAC36-3735-42C4-9A70-0F2853119434}" type="slidenum">
              <a:rPr lang="en-US" altLang="en-US" smtClean="0"/>
              <a:pPr>
                <a:spcBef>
                  <a:spcPct val="0"/>
                </a:spcBef>
              </a:pPr>
              <a:t>83</a:t>
            </a:fld>
            <a:endParaRPr lang="en-US" altLang="en-US"/>
          </a:p>
        </p:txBody>
      </p:sp>
    </p:spTree>
    <p:extLst>
      <p:ext uri="{BB962C8B-B14F-4D97-AF65-F5344CB8AC3E}">
        <p14:creationId xmlns:p14="http://schemas.microsoft.com/office/powerpoint/2010/main" val="18492531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5AAC36-3735-42C4-9A70-0F2853119434}" type="slidenum">
              <a:rPr lang="en-US" altLang="en-US" smtClean="0"/>
              <a:pPr>
                <a:spcBef>
                  <a:spcPct val="0"/>
                </a:spcBef>
              </a:pPr>
              <a:t>84</a:t>
            </a:fld>
            <a:endParaRPr lang="en-US" altLang="en-US"/>
          </a:p>
        </p:txBody>
      </p:sp>
    </p:spTree>
    <p:extLst>
      <p:ext uri="{BB962C8B-B14F-4D97-AF65-F5344CB8AC3E}">
        <p14:creationId xmlns:p14="http://schemas.microsoft.com/office/powerpoint/2010/main" val="3816131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CC3762-C0E6-4E2D-B92C-D531113D4163}" type="slidenum">
              <a:rPr lang="en-US" altLang="en-US" smtClean="0"/>
              <a:pPr>
                <a:spcBef>
                  <a:spcPct val="0"/>
                </a:spcBef>
              </a:pPr>
              <a:t>85</a:t>
            </a:fld>
            <a:endParaRPr lang="en-US" altLang="en-US"/>
          </a:p>
        </p:txBody>
      </p:sp>
    </p:spTree>
    <p:extLst>
      <p:ext uri="{BB962C8B-B14F-4D97-AF65-F5344CB8AC3E}">
        <p14:creationId xmlns:p14="http://schemas.microsoft.com/office/powerpoint/2010/main" val="238186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8529">
              <a:defRPr/>
            </a:pPr>
            <a:r>
              <a:rPr lang="en-US" altLang="en-US" dirty="0"/>
              <a:t>These statistics were drawn from the NTSB accident database at </a:t>
            </a:r>
            <a:r>
              <a:rPr lang="en-US" u="sng" dirty="0">
                <a:solidFill>
                  <a:schemeClr val="tx2"/>
                </a:solidFill>
              </a:rPr>
              <a:t>https://www.ntsb.gov/_layouts/ntsb.aviation/index.aspx</a:t>
            </a:r>
            <a:endParaRPr lang="en-US" altLang="en-US" dirty="0">
              <a:solidFill>
                <a:schemeClr val="tx2"/>
              </a:solidFill>
            </a:endParaRPr>
          </a:p>
          <a:p>
            <a:r>
              <a:rPr lang="en-US" altLang="en-US" dirty="0">
                <a:cs typeface="Arial" panose="020B0604020202020204" pitchFamily="34" charset="0"/>
              </a:rPr>
              <a:t>The search criteria were:</a:t>
            </a:r>
          </a:p>
          <a:p>
            <a:pPr>
              <a:buFontTx/>
              <a:buChar char="•"/>
            </a:pPr>
            <a:r>
              <a:rPr lang="en-US" altLang="en-US" dirty="0">
                <a:cs typeface="Arial" panose="020B0604020202020204" pitchFamily="34" charset="0"/>
              </a:rPr>
              <a:t> Date Range 01/01/2000 to 12/31/2019</a:t>
            </a:r>
          </a:p>
          <a:p>
            <a:pPr>
              <a:buFontTx/>
              <a:buChar char="•"/>
            </a:pPr>
            <a:r>
              <a:rPr lang="en-US" altLang="en-US" dirty="0">
                <a:cs typeface="Arial" panose="020B0604020202020204" pitchFamily="34" charset="0"/>
              </a:rPr>
              <a:t> Country – United States</a:t>
            </a:r>
          </a:p>
          <a:p>
            <a:pPr>
              <a:buFontTx/>
              <a:buChar char="•"/>
            </a:pPr>
            <a:r>
              <a:rPr lang="en-US" altLang="en-US" dirty="0">
                <a:cs typeface="Arial" panose="020B0604020202020204" pitchFamily="34" charset="0"/>
              </a:rPr>
              <a:t> Injury Severity: All</a:t>
            </a:r>
          </a:p>
          <a:p>
            <a:pPr>
              <a:buFontTx/>
              <a:buChar char="•"/>
            </a:pPr>
            <a:r>
              <a:rPr lang="en-US" altLang="en-US" dirty="0">
                <a:cs typeface="Arial" panose="020B0604020202020204" pitchFamily="34" charset="0"/>
              </a:rPr>
              <a:t> Category: Airplane</a:t>
            </a:r>
          </a:p>
          <a:p>
            <a:pPr>
              <a:buFontTx/>
              <a:buChar char="•"/>
            </a:pPr>
            <a:r>
              <a:rPr lang="en-US" altLang="en-US" dirty="0">
                <a:cs typeface="Arial" panose="020B0604020202020204" pitchFamily="34" charset="0"/>
              </a:rPr>
              <a:t> Operation: Part91:General Aviation</a:t>
            </a:r>
          </a:p>
          <a:p>
            <a:pPr>
              <a:buFontTx/>
              <a:buChar char="•"/>
            </a:pPr>
            <a:r>
              <a:rPr lang="en-US" altLang="en-US" dirty="0">
                <a:cs typeface="Arial" panose="020B0604020202020204" pitchFamily="34" charset="0"/>
              </a:rPr>
              <a:t> Key Words: “Weight and Balance“ or "weight and balance" or “Weight &amp; Balance“ or "weight &amp; balance"</a:t>
            </a:r>
          </a:p>
          <a:p>
            <a:pPr>
              <a:buFontTx/>
              <a:buChar char="•"/>
            </a:pPr>
            <a:r>
              <a:rPr lang="en-US" altLang="en-US" dirty="0">
                <a:cs typeface="Arial" panose="020B0604020202020204" pitchFamily="34" charset="0"/>
              </a:rPr>
              <a:t>The search returned 796 results that contained the above key words</a:t>
            </a:r>
          </a:p>
          <a:p>
            <a:pPr>
              <a:buFontTx/>
              <a:buChar char="•"/>
            </a:pPr>
            <a:r>
              <a:rPr lang="en-US" altLang="en-US" dirty="0">
                <a:cs typeface="Arial" panose="020B0604020202020204" pitchFamily="34" charset="0"/>
              </a:rPr>
              <a:t>The results were downloaded as an XML file</a:t>
            </a:r>
          </a:p>
          <a:p>
            <a:pPr lvl="1">
              <a:buFontTx/>
              <a:buChar char="•"/>
            </a:pPr>
            <a:r>
              <a:rPr lang="en-US" altLang="en-US" dirty="0">
                <a:cs typeface="Arial" panose="020B0604020202020204" pitchFamily="34" charset="0"/>
              </a:rPr>
              <a:t> The remaining statistics were done in Excel</a:t>
            </a:r>
          </a:p>
        </p:txBody>
      </p:sp>
      <p:sp>
        <p:nvSpPr>
          <p:cNvPr id="91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F8473B-222A-4C38-9451-D43D1FB27F0A}" type="slidenum">
              <a:rPr lang="en-US" altLang="en-US" sz="1200">
                <a:latin typeface="Times New Roman" panose="02020603050405020304" pitchFamily="18" charset="0"/>
              </a:rPr>
              <a:pPr eaLnBrk="1" hangingPunct="1"/>
              <a:t>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538040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82A550-42B0-41E2-AE7D-A7726BB6788E}" type="slidenum">
              <a:rPr lang="en-US" altLang="en-US" smtClean="0"/>
              <a:pPr>
                <a:spcBef>
                  <a:spcPct val="0"/>
                </a:spcBef>
              </a:pPr>
              <a:t>86</a:t>
            </a:fld>
            <a:endParaRPr lang="en-US" altLang="en-US"/>
          </a:p>
        </p:txBody>
      </p:sp>
    </p:spTree>
    <p:extLst>
      <p:ext uri="{BB962C8B-B14F-4D97-AF65-F5344CB8AC3E}">
        <p14:creationId xmlns:p14="http://schemas.microsoft.com/office/powerpoint/2010/main" val="8269786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6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5A9D92-2F5B-45D9-9A54-99E2B5A58574}" type="slidenum">
              <a:rPr lang="en-US" altLang="en-US" smtClean="0"/>
              <a:pPr>
                <a:spcBef>
                  <a:spcPct val="0"/>
                </a:spcBef>
              </a:pPr>
              <a:t>87</a:t>
            </a:fld>
            <a:endParaRPr lang="en-US" altLang="en-US"/>
          </a:p>
        </p:txBody>
      </p:sp>
    </p:spTree>
    <p:extLst>
      <p:ext uri="{BB962C8B-B14F-4D97-AF65-F5344CB8AC3E}">
        <p14:creationId xmlns:p14="http://schemas.microsoft.com/office/powerpoint/2010/main" val="3787700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0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073">
              <a:spcBef>
                <a:spcPct val="30000"/>
              </a:spcBef>
              <a:defRPr sz="1200">
                <a:solidFill>
                  <a:schemeClr val="tx1"/>
                </a:solidFill>
                <a:latin typeface="Times New Roman" panose="02020603050405020304" pitchFamily="18" charset="0"/>
              </a:defRPr>
            </a:lvl1pPr>
            <a:lvl2pPr marL="700334" indent="-268410" defTabSz="890073">
              <a:spcBef>
                <a:spcPct val="30000"/>
              </a:spcBef>
              <a:defRPr sz="1200">
                <a:solidFill>
                  <a:schemeClr val="tx1"/>
                </a:solidFill>
                <a:latin typeface="Times New Roman" panose="02020603050405020304" pitchFamily="18" charset="0"/>
              </a:defRPr>
            </a:lvl2pPr>
            <a:lvl3pPr marL="1078268" indent="-214420" defTabSz="890073">
              <a:spcBef>
                <a:spcPct val="30000"/>
              </a:spcBef>
              <a:defRPr sz="1200">
                <a:solidFill>
                  <a:schemeClr val="tx1"/>
                </a:solidFill>
                <a:latin typeface="Times New Roman" panose="02020603050405020304" pitchFamily="18" charset="0"/>
              </a:defRPr>
            </a:lvl3pPr>
            <a:lvl4pPr marL="1508649" indent="-214420" defTabSz="890073">
              <a:spcBef>
                <a:spcPct val="30000"/>
              </a:spcBef>
              <a:defRPr sz="1200">
                <a:solidFill>
                  <a:schemeClr val="tx1"/>
                </a:solidFill>
                <a:latin typeface="Times New Roman" panose="02020603050405020304" pitchFamily="18" charset="0"/>
              </a:defRPr>
            </a:lvl4pPr>
            <a:lvl5pPr marL="1942116" indent="-214420" defTabSz="890073">
              <a:spcBef>
                <a:spcPct val="30000"/>
              </a:spcBef>
              <a:defRPr sz="1200">
                <a:solidFill>
                  <a:schemeClr val="tx1"/>
                </a:solidFill>
                <a:latin typeface="Times New Roman" panose="02020603050405020304" pitchFamily="18" charset="0"/>
              </a:defRPr>
            </a:lvl5pPr>
            <a:lvl6pPr marL="2386380" indent="-214420" defTabSz="890073" eaLnBrk="0" fontAlgn="base" hangingPunct="0">
              <a:spcBef>
                <a:spcPct val="30000"/>
              </a:spcBef>
              <a:spcAft>
                <a:spcPct val="0"/>
              </a:spcAft>
              <a:defRPr sz="1200">
                <a:solidFill>
                  <a:schemeClr val="tx1"/>
                </a:solidFill>
                <a:latin typeface="Times New Roman" panose="02020603050405020304" pitchFamily="18" charset="0"/>
              </a:defRPr>
            </a:lvl6pPr>
            <a:lvl7pPr marL="2830645" indent="-214420" defTabSz="890073" eaLnBrk="0" fontAlgn="base" hangingPunct="0">
              <a:spcBef>
                <a:spcPct val="30000"/>
              </a:spcBef>
              <a:spcAft>
                <a:spcPct val="0"/>
              </a:spcAft>
              <a:defRPr sz="1200">
                <a:solidFill>
                  <a:schemeClr val="tx1"/>
                </a:solidFill>
                <a:latin typeface="Times New Roman" panose="02020603050405020304" pitchFamily="18" charset="0"/>
              </a:defRPr>
            </a:lvl7pPr>
            <a:lvl8pPr marL="3274911" indent="-214420" defTabSz="890073" eaLnBrk="0" fontAlgn="base" hangingPunct="0">
              <a:spcBef>
                <a:spcPct val="30000"/>
              </a:spcBef>
              <a:spcAft>
                <a:spcPct val="0"/>
              </a:spcAft>
              <a:defRPr sz="1200">
                <a:solidFill>
                  <a:schemeClr val="tx1"/>
                </a:solidFill>
                <a:latin typeface="Times New Roman" panose="02020603050405020304" pitchFamily="18" charset="0"/>
              </a:defRPr>
            </a:lvl8pPr>
            <a:lvl9pPr marL="3719175" indent="-214420" defTabSz="89007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4C6C82-A5DE-427F-9CD2-55DC204B499E}" type="slidenum">
              <a:rPr lang="en-US" altLang="en-US" smtClean="0"/>
              <a:pPr>
                <a:spcBef>
                  <a:spcPct val="0"/>
                </a:spcBef>
              </a:pPr>
              <a:t>88</a:t>
            </a:fld>
            <a:endParaRPr lang="en-US" altLang="en-US"/>
          </a:p>
        </p:txBody>
      </p:sp>
    </p:spTree>
    <p:extLst>
      <p:ext uri="{BB962C8B-B14F-4D97-AF65-F5344CB8AC3E}">
        <p14:creationId xmlns:p14="http://schemas.microsoft.com/office/powerpoint/2010/main" val="3200924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2F63842-0E04-4B01-A629-DE5CAEAD446F}" type="slidenum">
              <a:rPr lang="en-US" altLang="en-US" sz="1200">
                <a:latin typeface="Times New Roman" panose="02020603050405020304" pitchFamily="18" charset="0"/>
              </a:rPr>
              <a:pPr eaLnBrk="1" hangingPunct="1"/>
              <a:t>89</a:t>
            </a:fld>
            <a:endParaRPr lang="en-US" altLang="en-US" sz="1200">
              <a:latin typeface="Times New Roman" panose="02020603050405020304" pitchFamily="18" charset="0"/>
            </a:endParaRPr>
          </a:p>
        </p:txBody>
      </p:sp>
      <p:sp>
        <p:nvSpPr>
          <p:cNvPr id="121859" name="Slide Image Placeholder 1"/>
          <p:cNvSpPr>
            <a:spLocks noGrp="1" noRot="1" noChangeAspect="1" noTextEdit="1"/>
          </p:cNvSpPr>
          <p:nvPr>
            <p:ph type="sldImg"/>
          </p:nvPr>
        </p:nvSpPr>
        <p:spPr>
          <a:xfrm>
            <a:off x="1196975" y="703263"/>
            <a:ext cx="4683125" cy="3511550"/>
          </a:xfrm>
          <a:ln/>
        </p:spPr>
      </p:sp>
      <p:sp>
        <p:nvSpPr>
          <p:cNvPr id="12186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a:t>This section introduces the audience to NTSB accident database queries</a:t>
            </a:r>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894FA2BE-D4E1-42BA-8560-9342ED587D1B}"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89</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912491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A7E6946F-CF6A-4F14-9338-E3CB6B8702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95B0-CE89-4DA2-9803-669F9F0024FB}" type="slidenum">
              <a:rPr lang="en-US" altLang="en-US" smtClean="0"/>
              <a:pPr>
                <a:spcBef>
                  <a:spcPct val="0"/>
                </a:spcBef>
              </a:pPr>
              <a:t>90</a:t>
            </a:fld>
            <a:endParaRPr lang="en-US" altLang="en-US"/>
          </a:p>
        </p:txBody>
      </p:sp>
      <p:sp>
        <p:nvSpPr>
          <p:cNvPr id="150531" name="Rectangle 2">
            <a:extLst>
              <a:ext uri="{FF2B5EF4-FFF2-40B4-BE49-F238E27FC236}">
                <a16:creationId xmlns:a16="http://schemas.microsoft.com/office/drawing/2014/main" id="{C271DCCE-02D7-437F-A729-99D47C869EED}"/>
              </a:ext>
            </a:extLst>
          </p:cNvPr>
          <p:cNvSpPr>
            <a:spLocks noGrp="1" noRot="1" noChangeAspect="1" noChangeArrowheads="1" noTextEdit="1"/>
          </p:cNvSpPr>
          <p:nvPr>
            <p:ph type="sldImg"/>
          </p:nvPr>
        </p:nvSpPr>
        <p:spPr>
          <a:xfrm>
            <a:off x="1274763" y="725488"/>
            <a:ext cx="4835525" cy="3627437"/>
          </a:xfrm>
          <a:ln/>
        </p:spPr>
      </p:sp>
      <p:sp>
        <p:nvSpPr>
          <p:cNvPr id="150532" name="Rectangle 3">
            <a:extLst>
              <a:ext uri="{FF2B5EF4-FFF2-40B4-BE49-F238E27FC236}">
                <a16:creationId xmlns:a16="http://schemas.microsoft.com/office/drawing/2014/main" id="{ADC0CE20-2D88-4E31-A5A2-276D9FC241F6}"/>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possible, demonstrate browser usage to the audience</a:t>
            </a:r>
          </a:p>
          <a:p>
            <a:pPr eaLnBrk="1" hangingPunct="1"/>
            <a:r>
              <a:rPr lang="en-US" altLang="en-US"/>
              <a:t>If no Internet connection is available, walk the audience through these slides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D73C333-6920-4936-85B5-600A3FE07E3F}" type="slidenum">
              <a:rPr lang="en-US" altLang="en-US" sz="1200">
                <a:latin typeface="Times New Roman" panose="02020603050405020304" pitchFamily="18" charset="0"/>
              </a:rPr>
              <a:pPr eaLnBrk="1" hangingPunct="1"/>
              <a:t>91</a:t>
            </a:fld>
            <a:endParaRPr lang="en-US" altLang="en-US" sz="12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a:xfrm>
            <a:off x="1196975" y="703263"/>
            <a:ext cx="4683125" cy="3511550"/>
          </a:xfrm>
          <a:ln/>
        </p:spPr>
      </p:sp>
      <p:sp>
        <p:nvSpPr>
          <p:cNvPr id="12390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r>
              <a:rPr lang="en-US" altLang="en-US" dirty="0"/>
              <a:t>Here are step-by-step instructions on how to set up a query</a:t>
            </a:r>
          </a:p>
          <a:p>
            <a:pPr marL="222133" indent="-222133" eaLnBrk="1" hangingPunct="1">
              <a:buFontTx/>
              <a:buChar char="•"/>
            </a:pPr>
            <a:r>
              <a:rPr lang="en-US" altLang="en-US" dirty="0"/>
              <a:t>Specify a date range. </a:t>
            </a:r>
          </a:p>
          <a:p>
            <a:pPr marL="222133" indent="-222133" eaLnBrk="1" hangingPunct="1">
              <a:buFontTx/>
              <a:buChar char="•"/>
            </a:pPr>
            <a:r>
              <a:rPr lang="en-US" altLang="en-US" dirty="0"/>
              <a:t>You can optionally specify a City, if looking for a specific airport.</a:t>
            </a:r>
          </a:p>
          <a:p>
            <a:pPr marL="222133" indent="-222133" eaLnBrk="1" hangingPunct="1">
              <a:buFontTx/>
              <a:buChar char="•"/>
            </a:pPr>
            <a:r>
              <a:rPr lang="en-US" altLang="en-US" dirty="0"/>
              <a:t>You can optionally specify a state. Click the drop-down button then type the first initial. “n” gets “Nebraska.” Pressing “n” three more times gets “New Jersey.”</a:t>
            </a:r>
          </a:p>
          <a:p>
            <a:pPr marL="222133" indent="-222133" eaLnBrk="1" hangingPunct="1">
              <a:buFontTx/>
              <a:buChar char="•"/>
            </a:pPr>
            <a:r>
              <a:rPr lang="en-US" altLang="en-US" dirty="0"/>
              <a:t>The default for Injury Severity is “All.” You can also click on the drop-down button and select either “Non-Fatal” or “Fatal.”</a:t>
            </a:r>
          </a:p>
          <a:p>
            <a:pPr marL="222133" indent="-222133" eaLnBrk="1" hangingPunct="1">
              <a:buFontTx/>
              <a:buChar char="•"/>
            </a:pPr>
            <a:r>
              <a:rPr lang="en-US" altLang="en-US" dirty="0"/>
              <a:t>Enter “United States” as the Country.</a:t>
            </a:r>
          </a:p>
          <a:p>
            <a:pPr marL="222133" indent="-222133" eaLnBrk="1" hangingPunct="1">
              <a:buFontTx/>
              <a:buChar char="•"/>
            </a:pPr>
            <a:r>
              <a:rPr lang="en-US" altLang="en-US" dirty="0"/>
              <a:t>For Operation, recommend clicking the drop-down button and selecting “Part 91: General Aviation.”</a:t>
            </a:r>
          </a:p>
          <a:p>
            <a:pPr marL="222133" indent="-222133" eaLnBrk="1" hangingPunct="1">
              <a:buFontTx/>
              <a:buChar char="•"/>
            </a:pPr>
            <a:r>
              <a:rPr lang="en-US" altLang="en-US" dirty="0"/>
              <a:t>You can optionally enter a keyword such as “crosswind.” Understand that this will get you every accident that has the keyword “crosswind” in it, which does not necessarily mean that it was a crosswind accident.</a:t>
            </a:r>
          </a:p>
          <a:p>
            <a:pPr marL="222133" indent="-222133" eaLnBrk="1" hangingPunct="1">
              <a:buFontTx/>
              <a:buChar char="•"/>
            </a:pPr>
            <a:r>
              <a:rPr lang="en-US" altLang="en-US" dirty="0"/>
              <a:t>If you know the NTSB Accident Number, you can select a specific accident.</a:t>
            </a:r>
          </a:p>
        </p:txBody>
      </p:sp>
    </p:spTree>
    <p:extLst>
      <p:ext uri="{BB962C8B-B14F-4D97-AF65-F5344CB8AC3E}">
        <p14:creationId xmlns:p14="http://schemas.microsoft.com/office/powerpoint/2010/main" val="38552764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92</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r>
              <a:rPr lang="en-US" altLang="en-US"/>
              <a:t>Here are step-by-step instructions on how to set up a query</a:t>
            </a:r>
          </a:p>
          <a:p>
            <a:pPr marL="222133" indent="-222133" eaLnBrk="1" hangingPunct="1">
              <a:buFontTx/>
              <a:buChar char="•"/>
            </a:pPr>
            <a:r>
              <a:rPr lang="en-US" altLang="en-US"/>
              <a:t>You can optionally enter a keyword such as “Weight and Balance.” Understand that this will get you every accident that has the keyword Weight and Balance” in it, which does not necessarily mean that it was a weight and balance accident.</a:t>
            </a:r>
          </a:p>
          <a:p>
            <a:pPr marL="222133" indent="-222133" eaLnBrk="1" hangingPunct="1">
              <a:buFontTx/>
              <a:buChar char="•"/>
            </a:pPr>
            <a:r>
              <a:rPr lang="en-US" altLang="en-US"/>
              <a:t>If you know the NTSB Accident Number, you can select a specific accident.</a:t>
            </a:r>
          </a:p>
          <a:p>
            <a:pPr marL="222133" indent="-222133" eaLnBrk="1" hangingPunct="1">
              <a:buFontTx/>
              <a:buChar char="•"/>
            </a:pPr>
            <a:r>
              <a:rPr lang="en-US" altLang="en-US"/>
              <a:t>Click Submit Query when done</a:t>
            </a:r>
          </a:p>
        </p:txBody>
      </p:sp>
    </p:spTree>
    <p:extLst>
      <p:ext uri="{BB962C8B-B14F-4D97-AF65-F5344CB8AC3E}">
        <p14:creationId xmlns:p14="http://schemas.microsoft.com/office/powerpoint/2010/main" val="14240281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93</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9897189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94</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348274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C02E9D8-AB90-4286-8A93-686C263EDC6D}" type="slidenum">
              <a:rPr lang="en-US" altLang="en-US" sz="1200">
                <a:latin typeface="Times New Roman" panose="02020603050405020304" pitchFamily="18" charset="0"/>
              </a:rPr>
              <a:pPr eaLnBrk="1" hangingPunct="1"/>
              <a:t>95</a:t>
            </a:fld>
            <a:endParaRPr lang="en-US" altLang="en-US"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xfrm>
            <a:off x="1196975" y="703263"/>
            <a:ext cx="4683125" cy="3511550"/>
          </a:xfrm>
          <a:ln/>
        </p:spPr>
      </p:sp>
      <p:sp>
        <p:nvSpPr>
          <p:cNvPr id="125956"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Usage of a keyword returns every accident report containing that key word. It does not necessarily mean that the key word caused the accident only that the key word is somewhere in the report.</a:t>
            </a:r>
          </a:p>
        </p:txBody>
      </p:sp>
    </p:spTree>
    <p:extLst>
      <p:ext uri="{BB962C8B-B14F-4D97-AF65-F5344CB8AC3E}">
        <p14:creationId xmlns:p14="http://schemas.microsoft.com/office/powerpoint/2010/main" val="194559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8529">
              <a:defRPr/>
            </a:pPr>
            <a:r>
              <a:rPr lang="en-US" altLang="en-US" dirty="0"/>
              <a:t>These statistics were drawn from the NTSB accident database at </a:t>
            </a:r>
            <a:r>
              <a:rPr lang="en-US" u="sng" dirty="0">
                <a:solidFill>
                  <a:schemeClr val="tx2"/>
                </a:solidFill>
              </a:rPr>
              <a:t>https://www.ntsb.gov/_layouts/ntsb.aviation/index.aspx</a:t>
            </a:r>
            <a:endParaRPr lang="en-US" altLang="en-US" dirty="0">
              <a:solidFill>
                <a:schemeClr val="tx2"/>
              </a:solidFill>
            </a:endParaRPr>
          </a:p>
          <a:p>
            <a:r>
              <a:rPr lang="en-US" altLang="en-US" dirty="0">
                <a:cs typeface="Arial" panose="020B0604020202020204" pitchFamily="34" charset="0"/>
              </a:rPr>
              <a:t>The search criteria were:</a:t>
            </a:r>
          </a:p>
          <a:p>
            <a:pPr>
              <a:buFontTx/>
              <a:buChar char="•"/>
            </a:pPr>
            <a:r>
              <a:rPr lang="en-US" altLang="en-US" dirty="0">
                <a:cs typeface="Arial" panose="020B0604020202020204" pitchFamily="34" charset="0"/>
              </a:rPr>
              <a:t> Date Range 01/01/2000 to 12/31/2020</a:t>
            </a:r>
          </a:p>
          <a:p>
            <a:pPr>
              <a:buFontTx/>
              <a:buChar char="•"/>
            </a:pPr>
            <a:r>
              <a:rPr lang="en-US" altLang="en-US" dirty="0">
                <a:cs typeface="Arial" panose="020B0604020202020204" pitchFamily="34" charset="0"/>
              </a:rPr>
              <a:t> Country – United States</a:t>
            </a:r>
          </a:p>
          <a:p>
            <a:pPr>
              <a:buFontTx/>
              <a:buChar char="•"/>
            </a:pPr>
            <a:r>
              <a:rPr lang="en-US" altLang="en-US" dirty="0">
                <a:cs typeface="Arial" panose="020B0604020202020204" pitchFamily="34" charset="0"/>
              </a:rPr>
              <a:t> Injury Severity: All</a:t>
            </a:r>
          </a:p>
          <a:p>
            <a:pPr>
              <a:buFontTx/>
              <a:buChar char="•"/>
            </a:pPr>
            <a:r>
              <a:rPr lang="en-US" altLang="en-US" dirty="0">
                <a:cs typeface="Arial" panose="020B0604020202020204" pitchFamily="34" charset="0"/>
              </a:rPr>
              <a:t> Category: Airplane</a:t>
            </a:r>
          </a:p>
          <a:p>
            <a:pPr>
              <a:buFontTx/>
              <a:buChar char="•"/>
            </a:pPr>
            <a:r>
              <a:rPr lang="en-US" altLang="en-US" dirty="0">
                <a:cs typeface="Arial" panose="020B0604020202020204" pitchFamily="34" charset="0"/>
              </a:rPr>
              <a:t> Operation: Part91:General Aviation</a:t>
            </a:r>
          </a:p>
          <a:p>
            <a:pPr>
              <a:buFontTx/>
              <a:buChar char="•"/>
            </a:pPr>
            <a:r>
              <a:rPr lang="en-US" altLang="en-US" dirty="0">
                <a:cs typeface="Arial" panose="020B0604020202020204" pitchFamily="34" charset="0"/>
              </a:rPr>
              <a:t> Key Words: “Weight and Balance“ or "weight and balance" or “Weight &amp; Balance“ or "weight &amp; balance"</a:t>
            </a:r>
          </a:p>
          <a:p>
            <a:pPr>
              <a:buFontTx/>
              <a:buChar char="•"/>
            </a:pPr>
            <a:r>
              <a:rPr lang="en-US" altLang="en-US" dirty="0">
                <a:cs typeface="Arial" panose="020B0604020202020204" pitchFamily="34" charset="0"/>
              </a:rPr>
              <a:t>The search returned 796 results that contained the above key words</a:t>
            </a:r>
          </a:p>
          <a:p>
            <a:pPr>
              <a:buFontTx/>
              <a:buChar char="•"/>
            </a:pPr>
            <a:r>
              <a:rPr lang="en-US" altLang="en-US" dirty="0">
                <a:cs typeface="Arial" panose="020B0604020202020204" pitchFamily="34" charset="0"/>
              </a:rPr>
              <a:t>The results were downloaded as an XML file</a:t>
            </a:r>
          </a:p>
          <a:p>
            <a:pPr lvl="1">
              <a:buFontTx/>
              <a:buChar char="•"/>
            </a:pPr>
            <a:r>
              <a:rPr lang="en-US" altLang="en-US" dirty="0">
                <a:cs typeface="Arial" panose="020B0604020202020204" pitchFamily="34" charset="0"/>
              </a:rPr>
              <a:t> The remaining statistics were done in Excel</a:t>
            </a:r>
          </a:p>
        </p:txBody>
      </p:sp>
      <p:sp>
        <p:nvSpPr>
          <p:cNvPr id="91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F8473B-222A-4C38-9451-D43D1FB27F0A}" type="slidenum">
              <a:rPr lang="en-US" altLang="en-US" sz="1200">
                <a:latin typeface="Times New Roman" panose="02020603050405020304" pitchFamily="18" charset="0"/>
              </a:rPr>
              <a:pPr eaLnBrk="1" hangingPunct="1"/>
              <a:t>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31004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C02E9D8-AB90-4286-8A93-686C263EDC6D}" type="slidenum">
              <a:rPr lang="en-US" altLang="en-US" sz="1200">
                <a:latin typeface="Times New Roman" panose="02020603050405020304" pitchFamily="18" charset="0"/>
              </a:rPr>
              <a:pPr eaLnBrk="1" hangingPunct="1"/>
              <a:t>96</a:t>
            </a:fld>
            <a:endParaRPr lang="en-US" altLang="en-US"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xfrm>
            <a:off x="1196975" y="703263"/>
            <a:ext cx="4683125" cy="3511550"/>
          </a:xfrm>
          <a:ln/>
        </p:spPr>
      </p:sp>
      <p:sp>
        <p:nvSpPr>
          <p:cNvPr id="125956"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Usage of a keyword returns every accident report containing that key word. It does not necessarily mean that the key word caused the accident only that the key word is somewhere in the report.</a:t>
            </a:r>
          </a:p>
          <a:p>
            <a:pPr eaLnBrk="1" hangingPunct="1"/>
            <a:endParaRPr lang="en-US" altLang="en-US" dirty="0"/>
          </a:p>
        </p:txBody>
      </p:sp>
    </p:spTree>
    <p:extLst>
      <p:ext uri="{BB962C8B-B14F-4D97-AF65-F5344CB8AC3E}">
        <p14:creationId xmlns:p14="http://schemas.microsoft.com/office/powerpoint/2010/main" val="2140854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97</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p:txBody>
      </p:sp>
    </p:spTree>
    <p:extLst>
      <p:ext uri="{BB962C8B-B14F-4D97-AF65-F5344CB8AC3E}">
        <p14:creationId xmlns:p14="http://schemas.microsoft.com/office/powerpoint/2010/main" val="36953558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98</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p:txBody>
      </p:sp>
    </p:spTree>
    <p:extLst>
      <p:ext uri="{BB962C8B-B14F-4D97-AF65-F5344CB8AC3E}">
        <p14:creationId xmlns:p14="http://schemas.microsoft.com/office/powerpoint/2010/main" val="36999754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99</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24345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A1892DC-77E0-49D4-94D8-D4AC62236FB3}" type="slidenum">
              <a:rPr lang="en-US" altLang="en-US" sz="1200">
                <a:latin typeface="Times New Roman" panose="02020603050405020304" pitchFamily="18" charset="0"/>
              </a:rPr>
              <a:pPr eaLnBrk="1" hangingPunct="1"/>
              <a:t>100</a:t>
            </a:fld>
            <a:endParaRPr lang="en-US" altLang="en-US" sz="12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1196975" y="703263"/>
            <a:ext cx="4683125" cy="3511550"/>
          </a:xfrm>
          <a:ln/>
        </p:spPr>
      </p:sp>
      <p:sp>
        <p:nvSpPr>
          <p:cNvPr id="12902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458533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A1892DC-77E0-49D4-94D8-D4AC62236FB3}" type="slidenum">
              <a:rPr lang="en-US" altLang="en-US" sz="1200">
                <a:latin typeface="Times New Roman" panose="02020603050405020304" pitchFamily="18" charset="0"/>
              </a:rPr>
              <a:pPr eaLnBrk="1" hangingPunct="1"/>
              <a:t>101</a:t>
            </a:fld>
            <a:endParaRPr lang="en-US" altLang="en-US" sz="12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1196975" y="703263"/>
            <a:ext cx="4683125" cy="3511550"/>
          </a:xfrm>
          <a:ln/>
        </p:spPr>
      </p:sp>
      <p:sp>
        <p:nvSpPr>
          <p:cNvPr id="12902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283928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102</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a:p>
            <a:pPr eaLnBrk="1" hangingPunct="1"/>
            <a:endParaRPr lang="en-US" altLang="en-US"/>
          </a:p>
        </p:txBody>
      </p:sp>
    </p:spTree>
    <p:extLst>
      <p:ext uri="{BB962C8B-B14F-4D97-AF65-F5344CB8AC3E}">
        <p14:creationId xmlns:p14="http://schemas.microsoft.com/office/powerpoint/2010/main" val="5623615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103</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003024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104</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92822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2F63842-0E04-4B01-A629-DE5CAEAD446F}" type="slidenum">
              <a:rPr lang="en-US" altLang="en-US" sz="1200">
                <a:latin typeface="Times New Roman" panose="02020603050405020304" pitchFamily="18" charset="0"/>
              </a:rPr>
              <a:pPr eaLnBrk="1" hangingPunct="1"/>
              <a:t>105</a:t>
            </a:fld>
            <a:endParaRPr lang="en-US" altLang="en-US" sz="1200">
              <a:latin typeface="Times New Roman" panose="02020603050405020304" pitchFamily="18" charset="0"/>
            </a:endParaRPr>
          </a:p>
        </p:txBody>
      </p:sp>
      <p:sp>
        <p:nvSpPr>
          <p:cNvPr id="121859" name="Slide Image Placeholder 1"/>
          <p:cNvSpPr>
            <a:spLocks noGrp="1" noRot="1" noChangeAspect="1" noTextEdit="1"/>
          </p:cNvSpPr>
          <p:nvPr>
            <p:ph type="sldImg"/>
          </p:nvPr>
        </p:nvSpPr>
        <p:spPr>
          <a:xfrm>
            <a:off x="1196975" y="703263"/>
            <a:ext cx="4683125" cy="3511550"/>
          </a:xfrm>
          <a:ln/>
        </p:spPr>
      </p:sp>
      <p:sp>
        <p:nvSpPr>
          <p:cNvPr id="12186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dirty="0"/>
              <a:t>This section introduces the audience to NTSB accident database queries Using AOPA</a:t>
            </a:r>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894FA2BE-D4E1-42BA-8560-9342ED587D1B}"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105</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02888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D61EBEB-DDCA-478C-9E1B-88DA794005F0}" type="slidenum">
              <a:rPr lang="en-US" altLang="en-US" sz="1200">
                <a:latin typeface="Times New Roman" panose="02020603050405020304" pitchFamily="18" charset="0"/>
              </a:rPr>
              <a:pPr eaLnBrk="1" hangingPunct="1"/>
              <a:t>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261918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A7E6946F-CF6A-4F14-9338-E3CB6B8702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95B0-CE89-4DA2-9803-669F9F0024FB}" type="slidenum">
              <a:rPr lang="en-US" altLang="en-US" smtClean="0"/>
              <a:pPr>
                <a:spcBef>
                  <a:spcPct val="0"/>
                </a:spcBef>
              </a:pPr>
              <a:t>106</a:t>
            </a:fld>
            <a:endParaRPr lang="en-US" altLang="en-US"/>
          </a:p>
        </p:txBody>
      </p:sp>
      <p:sp>
        <p:nvSpPr>
          <p:cNvPr id="150531" name="Rectangle 2">
            <a:extLst>
              <a:ext uri="{FF2B5EF4-FFF2-40B4-BE49-F238E27FC236}">
                <a16:creationId xmlns:a16="http://schemas.microsoft.com/office/drawing/2014/main" id="{C271DCCE-02D7-437F-A729-99D47C869EED}"/>
              </a:ext>
            </a:extLst>
          </p:cNvPr>
          <p:cNvSpPr>
            <a:spLocks noGrp="1" noRot="1" noChangeAspect="1" noChangeArrowheads="1" noTextEdit="1"/>
          </p:cNvSpPr>
          <p:nvPr>
            <p:ph type="sldImg"/>
          </p:nvPr>
        </p:nvSpPr>
        <p:spPr>
          <a:xfrm>
            <a:off x="1274763" y="725488"/>
            <a:ext cx="4835525" cy="3627437"/>
          </a:xfrm>
          <a:ln/>
        </p:spPr>
      </p:sp>
      <p:sp>
        <p:nvSpPr>
          <p:cNvPr id="150532" name="Rectangle 3">
            <a:extLst>
              <a:ext uri="{FF2B5EF4-FFF2-40B4-BE49-F238E27FC236}">
                <a16:creationId xmlns:a16="http://schemas.microsoft.com/office/drawing/2014/main" id="{ADC0CE20-2D88-4E31-A5A2-276D9FC241F6}"/>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possible, demonstrate browser usage to the audience</a:t>
            </a:r>
          </a:p>
          <a:p>
            <a:pPr eaLnBrk="1" hangingPunct="1"/>
            <a:r>
              <a:rPr lang="en-US" altLang="en-US"/>
              <a:t>If no Internet connection is available, walk the audience through these slides</a:t>
            </a:r>
          </a:p>
        </p:txBody>
      </p:sp>
    </p:spTree>
    <p:extLst>
      <p:ext uri="{BB962C8B-B14F-4D97-AF65-F5344CB8AC3E}">
        <p14:creationId xmlns:p14="http://schemas.microsoft.com/office/powerpoint/2010/main" val="15876789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107</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16991231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108</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3624593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D73C333-6920-4936-85B5-600A3FE07E3F}" type="slidenum">
              <a:rPr lang="en-US" altLang="en-US" sz="1200">
                <a:latin typeface="Times New Roman" panose="02020603050405020304" pitchFamily="18" charset="0"/>
              </a:rPr>
              <a:pPr eaLnBrk="1" hangingPunct="1"/>
              <a:t>109</a:t>
            </a:fld>
            <a:endParaRPr lang="en-US" altLang="en-US" sz="12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a:xfrm>
            <a:off x="1196975" y="703263"/>
            <a:ext cx="4683125" cy="3511550"/>
          </a:xfrm>
          <a:ln/>
        </p:spPr>
      </p:sp>
      <p:sp>
        <p:nvSpPr>
          <p:cNvPr id="12390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0643429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110</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3003530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111</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528340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112</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395896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113</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2704148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to the audience that they should seriously consider these items</a:t>
            </a:r>
          </a:p>
        </p:txBody>
      </p:sp>
      <p:sp>
        <p:nvSpPr>
          <p:cNvPr id="131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8C77A853-EABF-441D-A7E8-4B4E274A6EDA}" type="slidenum">
              <a:rPr lang="en-US" altLang="en-US" sz="1200">
                <a:latin typeface="Times New Roman" panose="02020603050405020304" pitchFamily="18" charset="0"/>
              </a:rPr>
              <a:pPr eaLnBrk="1" hangingPunct="1"/>
              <a:t>114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371973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661C296-FA07-4D87-8030-7F72693E2840}" type="slidenum">
              <a:rPr lang="en-US" altLang="en-US" sz="1200">
                <a:latin typeface="Times New Roman" panose="02020603050405020304" pitchFamily="18" charset="0"/>
              </a:rPr>
              <a:pPr eaLnBrk="1" hangingPunct="1"/>
              <a:t>115</a:t>
            </a:fld>
            <a:endParaRPr lang="en-US" altLang="en-US" sz="1200">
              <a:latin typeface="Times New Roman" panose="02020603050405020304" pitchFamily="18" charset="0"/>
            </a:endParaRPr>
          </a:p>
        </p:txBody>
      </p:sp>
      <p:sp>
        <p:nvSpPr>
          <p:cNvPr id="132099" name="Rectangle 2"/>
          <p:cNvSpPr>
            <a:spLocks noGrp="1" noRot="1" noChangeAspect="1" noChangeArrowheads="1" noTextEdit="1"/>
          </p:cNvSpPr>
          <p:nvPr>
            <p:ph type="sldImg"/>
          </p:nvPr>
        </p:nvSpPr>
        <p:spPr>
          <a:xfrm>
            <a:off x="1196975" y="703263"/>
            <a:ext cx="4683125" cy="3511550"/>
          </a:xfrm>
          <a:ln/>
        </p:spPr>
      </p:sp>
      <p:sp>
        <p:nvSpPr>
          <p:cNvPr id="13210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r>
              <a:rPr lang="en-US" altLang="en-US"/>
              <a:t>Getting the Airplane Information Manual is one of the best investments you can make</a:t>
            </a:r>
          </a:p>
          <a:p>
            <a:pPr eaLnBrk="1" hangingPunct="1"/>
            <a:endParaRPr lang="en-US" altLang="en-US"/>
          </a:p>
        </p:txBody>
      </p:sp>
    </p:spTree>
    <p:extLst>
      <p:ext uri="{BB962C8B-B14F-4D97-AF65-F5344CB8AC3E}">
        <p14:creationId xmlns:p14="http://schemas.microsoft.com/office/powerpoint/2010/main" val="2555662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227476" y="354380"/>
            <a:ext cx="5051106" cy="1395412"/>
          </a:xfrm>
        </p:spPr>
        <p:txBody>
          <a:bodyPr anchor="t"/>
          <a:lstStyle>
            <a:lvl1pPr>
              <a:defRPr sz="27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30652" y="1795830"/>
            <a:ext cx="4108027" cy="1067092"/>
          </a:xfrm>
        </p:spPr>
        <p:txBody>
          <a:bodyPr/>
          <a:lstStyle>
            <a:lvl1pPr marL="0" indent="0">
              <a:buFontTx/>
              <a:buNone/>
              <a:defRPr sz="24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270887" y="3393864"/>
            <a:ext cx="40597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1D2F68"/>
                </a:solidFill>
              </a:rPr>
              <a:t>Presented to:</a:t>
            </a:r>
          </a:p>
          <a:p>
            <a:pPr>
              <a:buFontTx/>
              <a:buNone/>
            </a:pPr>
            <a:r>
              <a:rPr lang="en-US" sz="1200" dirty="0">
                <a:solidFill>
                  <a:srgbClr val="1D2F68"/>
                </a:solidFill>
              </a:rPr>
              <a:t>By:</a:t>
            </a:r>
          </a:p>
          <a:p>
            <a:pPr>
              <a:buFontTx/>
              <a:buNone/>
            </a:pPr>
            <a:r>
              <a:rPr lang="en-US" sz="12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1" y="7286"/>
            <a:ext cx="9144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32064" y="6512171"/>
            <a:ext cx="9176063" cy="347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awp204js\Documents\Personal Documents\My Pictures\2008\07 Jul\Yurt\IMG_2012.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3631" t="19350" r="51143" b="9328"/>
          <a:stretch/>
        </p:blipFill>
        <p:spPr bwMode="auto">
          <a:xfrm>
            <a:off x="5679661" y="1544379"/>
            <a:ext cx="3327631" cy="4887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026"/>
          <p:cNvSpPr txBox="1">
            <a:spLocks noChangeArrowheads="1"/>
          </p:cNvSpPr>
          <p:nvPr userDrawn="1"/>
        </p:nvSpPr>
        <p:spPr bwMode="auto">
          <a:xfrm>
            <a:off x="227475" y="5399041"/>
            <a:ext cx="4265393"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400" dirty="0"/>
              <a:t>Produced</a:t>
            </a:r>
            <a:r>
              <a:rPr lang="en-US" sz="1400" baseline="0" dirty="0"/>
              <a:t> by Bill Doyle, PHL FSDO FAAST Rep</a:t>
            </a:r>
            <a:endParaRPr lang="en-US" sz="1400" i="0" baseline="0" dirty="0"/>
          </a:p>
        </p:txBody>
      </p:sp>
      <p:grpSp>
        <p:nvGrpSpPr>
          <p:cNvPr id="15" name="Group 14"/>
          <p:cNvGrpSpPr/>
          <p:nvPr userDrawn="1"/>
        </p:nvGrpSpPr>
        <p:grpSpPr>
          <a:xfrm>
            <a:off x="5679660" y="532897"/>
            <a:ext cx="3025309" cy="833260"/>
            <a:chOff x="8679639" y="504555"/>
            <a:chExt cx="3091782" cy="1040140"/>
          </a:xfrm>
        </p:grpSpPr>
        <p:sp>
          <p:nvSpPr>
            <p:cNvPr id="16" name="Text Box 1071"/>
            <p:cNvSpPr txBox="1">
              <a:spLocks noChangeArrowheads="1"/>
            </p:cNvSpPr>
            <p:nvPr userDrawn="1"/>
          </p:nvSpPr>
          <p:spPr bwMode="ltGray">
            <a:xfrm>
              <a:off x="10244528" y="939997"/>
              <a:ext cx="1526893" cy="56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1D2F68"/>
                  </a:solidFill>
                </a:rPr>
                <a:t>FAA</a:t>
              </a:r>
            </a:p>
            <a:p>
              <a:pPr>
                <a:lnSpc>
                  <a:spcPct val="85000"/>
                </a:lnSpc>
                <a:spcBef>
                  <a:spcPct val="0"/>
                </a:spcBef>
                <a:buFontTx/>
                <a:buNone/>
              </a:pPr>
              <a:r>
                <a:rPr lang="en-US" sz="1800" b="1" dirty="0">
                  <a:solidFill>
                    <a:srgbClr val="1D2F68"/>
                  </a:solidFill>
                </a:rPr>
                <a:t>Safety Team</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79639" y="504555"/>
              <a:ext cx="1278096" cy="104014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508127"/>
            <a:ext cx="3948113"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4" y="1508127"/>
            <a:ext cx="3949700"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257192"/>
            <a:ext cx="1905000" cy="457200"/>
          </a:xfrm>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A5885EA6-ECC6-44FB-974A-EB031BE96617}" type="slidenum">
              <a:rPr lang="en-US" altLang="en-US"/>
              <a:pPr/>
              <a:t>‹#›</a:t>
            </a:fld>
            <a:endParaRPr lang="en-US" altLang="en-US"/>
          </a:p>
        </p:txBody>
      </p:sp>
    </p:spTree>
    <p:extLst>
      <p:ext uri="{BB962C8B-B14F-4D97-AF65-F5344CB8AC3E}">
        <p14:creationId xmlns:p14="http://schemas.microsoft.com/office/powerpoint/2010/main" val="417645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a:xfrm>
            <a:off x="361731" y="6248400"/>
            <a:ext cx="2535555" cy="457200"/>
          </a:xfrm>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9C5ADA25-7093-46C0-8E58-823E15F73CE7}" type="slidenum">
              <a:rPr lang="en-US" altLang="en-US"/>
              <a:pPr/>
              <a:t>‹#›</a:t>
            </a:fld>
            <a:endParaRPr lang="en-US" altLang="en-US"/>
          </a:p>
        </p:txBody>
      </p:sp>
    </p:spTree>
    <p:extLst>
      <p:ext uri="{BB962C8B-B14F-4D97-AF65-F5344CB8AC3E}">
        <p14:creationId xmlns:p14="http://schemas.microsoft.com/office/powerpoint/2010/main" val="13839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userDrawn="1"/>
        </p:nvGrpSpPr>
        <p:grpSpPr>
          <a:xfrm>
            <a:off x="5456035" y="6183337"/>
            <a:ext cx="2405394" cy="549424"/>
            <a:chOff x="7125809" y="6200972"/>
            <a:chExt cx="2405394" cy="549424"/>
          </a:xfrm>
        </p:grpSpPr>
        <p:sp>
          <p:nvSpPr>
            <p:cNvPr id="23" name="Text Box 27"/>
            <p:cNvSpPr txBox="1">
              <a:spLocks noChangeArrowheads="1"/>
            </p:cNvSpPr>
            <p:nvPr userDrawn="1"/>
          </p:nvSpPr>
          <p:spPr bwMode="auto">
            <a:xfrm>
              <a:off x="8108954" y="6265859"/>
              <a:ext cx="1422249"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endParaRPr lang="en-US" sz="1200" b="1" dirty="0">
                <a:solidFill>
                  <a:schemeClr val="bg1"/>
                </a:solidFill>
              </a:endParaRPr>
            </a:p>
            <a:p>
              <a:pPr>
                <a:lnSpc>
                  <a:spcPct val="85000"/>
                </a:lnSpc>
                <a:spcBef>
                  <a:spcPct val="0"/>
                </a:spcBef>
                <a:buFontTx/>
                <a:buNone/>
              </a:pPr>
              <a:r>
                <a:rPr lang="en-US" sz="1200" b="1" dirty="0">
                  <a:solidFill>
                    <a:schemeClr val="bg1"/>
                  </a:solidFill>
                </a:rPr>
                <a:t>FAA</a:t>
              </a:r>
              <a:r>
                <a:rPr lang="en-US" sz="1200" b="1" baseline="0" dirty="0">
                  <a:solidFill>
                    <a:schemeClr val="bg1"/>
                  </a:solidFill>
                </a:rPr>
                <a:t> </a:t>
              </a:r>
              <a:r>
                <a:rPr lang="en-US" sz="1200" b="1" dirty="0">
                  <a:solidFill>
                    <a:schemeClr val="bg1"/>
                  </a:solidFill>
                </a:rPr>
                <a:t>Safety</a:t>
              </a:r>
              <a:r>
                <a:rPr lang="en-US" sz="1200" b="1" baseline="0" dirty="0">
                  <a:solidFill>
                    <a:schemeClr val="bg1"/>
                  </a:solidFill>
                </a:rPr>
                <a:t> Team</a:t>
              </a:r>
              <a:endParaRPr lang="en-US" sz="1200" b="1" dirty="0">
                <a:solidFill>
                  <a:schemeClr val="bg1"/>
                </a:solidFill>
              </a:endParaRPr>
            </a:p>
          </p:txBody>
        </p:sp>
        <p:pic>
          <p:nvPicPr>
            <p:cNvPr id="24" name="Picture 2" descr="C:\Users\awp204js\Documents\FAASTeam\FAAST Logos\FAAST Logo 1.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125809" y="6200972"/>
              <a:ext cx="1034897" cy="5494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 id="2147483662" r:id="rId7"/>
    <p:sldLayoutId id="2147483663" r:id="rId8"/>
  </p:sldLayoutIdLst>
  <p:hf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noFill/>
          <a:ln w="9525">
            <a:noFill/>
            <a:miter lim="800000"/>
            <a:headEnd/>
            <a:tailEnd/>
          </a:ln>
          <a:effectLst/>
          <a:ex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accent6"/>
                </a:solidFill>
                <a:latin typeface="Helvetica Neue Medium"/>
                <a:cs typeface="Helvetica Neue Medium"/>
              </a:defRPr>
            </a:lvl1pPr>
          </a:lstStyle>
          <a:p>
            <a:endParaRPr lang="en-US" dirty="0"/>
          </a:p>
        </p:txBody>
      </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grpSp>
        <p:nvGrpSpPr>
          <p:cNvPr id="13" name="Group 12"/>
          <p:cNvGrpSpPr/>
          <p:nvPr userDrawn="1"/>
        </p:nvGrpSpPr>
        <p:grpSpPr>
          <a:xfrm>
            <a:off x="5456035" y="6183337"/>
            <a:ext cx="2405394" cy="549424"/>
            <a:chOff x="7125809" y="6200972"/>
            <a:chExt cx="2405394" cy="549424"/>
          </a:xfrm>
        </p:grpSpPr>
        <p:sp>
          <p:nvSpPr>
            <p:cNvPr id="14" name="Text Box 27"/>
            <p:cNvSpPr txBox="1">
              <a:spLocks noChangeArrowheads="1"/>
            </p:cNvSpPr>
            <p:nvPr userDrawn="1"/>
          </p:nvSpPr>
          <p:spPr bwMode="auto">
            <a:xfrm>
              <a:off x="8108954" y="6265859"/>
              <a:ext cx="1422249"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endParaRPr lang="en-US" sz="1200" b="1" dirty="0">
                <a:solidFill>
                  <a:schemeClr val="bg1"/>
                </a:solidFill>
              </a:endParaRPr>
            </a:p>
            <a:p>
              <a:pPr>
                <a:lnSpc>
                  <a:spcPct val="85000"/>
                </a:lnSpc>
                <a:spcBef>
                  <a:spcPct val="0"/>
                </a:spcBef>
                <a:buFontTx/>
                <a:buNone/>
              </a:pPr>
              <a:r>
                <a:rPr lang="en-US" sz="1200" b="1" dirty="0">
                  <a:solidFill>
                    <a:schemeClr val="bg1"/>
                  </a:solidFill>
                </a:rPr>
                <a:t>FAA</a:t>
              </a:r>
              <a:r>
                <a:rPr lang="en-US" sz="1200" b="1" baseline="0" dirty="0">
                  <a:solidFill>
                    <a:schemeClr val="bg1"/>
                  </a:solidFill>
                </a:rPr>
                <a:t> </a:t>
              </a:r>
              <a:r>
                <a:rPr lang="en-US" sz="1200" b="1" dirty="0">
                  <a:solidFill>
                    <a:schemeClr val="bg1"/>
                  </a:solidFill>
                </a:rPr>
                <a:t>Safety</a:t>
              </a:r>
              <a:r>
                <a:rPr lang="en-US" sz="1200" b="1" baseline="0" dirty="0">
                  <a:solidFill>
                    <a:schemeClr val="bg1"/>
                  </a:solidFill>
                </a:rPr>
                <a:t> Team</a:t>
              </a:r>
              <a:endParaRPr lang="en-US" sz="1200" b="1" dirty="0">
                <a:solidFill>
                  <a:schemeClr val="bg1"/>
                </a:solidFill>
              </a:endParaRPr>
            </a:p>
          </p:txBody>
        </p:sp>
        <p:pic>
          <p:nvPicPr>
            <p:cNvPr id="15" name="Picture 2" descr="C:\Users\awp204js\Documents\FAASTeam\FAAST Logos\FAAST Logo 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25809" y="6200972"/>
              <a:ext cx="1034897" cy="5494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hyperlink" Target="http://williamjdoylejr.net/FAAST/W&amp;B/NTSB_Weight_and_Balance_2000-2019_3.xlsx"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hyperlink" Target="http://williamjdoylejr.net/FAAST/W&amp;B/NTSB_Weight_and_Balance_2000-2019_NJ.xlsx" TargetMode="External"/><Relationship Id="rId4" Type="http://schemas.openxmlformats.org/officeDocument/2006/relationships/hyperlink" Target="http://williamjdoylejr.net/FAAST/W&amp;B/NTSB_Weight_and_Balance_2000-2019_PA.xlsx"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hyperlink" Target="https://www.aopa.org/"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hyperlink" Target="https://williamjdoylejr.net/FAAST/W&amp;B/Weight_and_Balance_2021.pptx" TargetMode="External"/><Relationship Id="rId7" Type="http://schemas.openxmlformats.org/officeDocument/2006/relationships/hyperlink" Target="http://williamjdoylejr.net/FAAST/W&amp;B/Weight_&amp;_Balance_Cirrus_SR20.xls"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hyperlink" Target="http://williamjdoylejr.net/FAAST/W&amp;B/Weight_Balance_Cessna_U206H.xls" TargetMode="External"/><Relationship Id="rId5" Type="http://schemas.openxmlformats.org/officeDocument/2006/relationships/hyperlink" Target="http://williamjdoylejr.net/FAAST/W&amp;B/Weight_and_Balance_Cessna_182T.xls" TargetMode="External"/><Relationship Id="rId4" Type="http://schemas.openxmlformats.org/officeDocument/2006/relationships/hyperlink" Target="http://williamjdoylejr.net/pvt/Weight_and_Balance.ppt"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www.faa.gov/regulations_policies/handbooks_manuals/aviation/media/aah_errata.pdf" TargetMode="External"/><Relationship Id="rId3" Type="http://schemas.openxmlformats.org/officeDocument/2006/relationships/hyperlink" Target="http://www.ntsb.gov/ntsb/query.asp" TargetMode="External"/><Relationship Id="rId7" Type="http://schemas.openxmlformats.org/officeDocument/2006/relationships/hyperlink" Target="https://www.faa.gov/regulations_policies/handbooks_manuals/aviation/advanced_avionics_handbook/" TargetMode="External"/><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hyperlink" Target="https://www.faa.gov/regulations_policies/handbooks_manuals/aviation/media/risk_management_hb_change_1.pdf" TargetMode="External"/><Relationship Id="rId5" Type="http://schemas.openxmlformats.org/officeDocument/2006/relationships/hyperlink" Target="https://www.faa.gov/regulations_policies/handbooks_manuals/aviation/phak/" TargetMode="External"/><Relationship Id="rId4" Type="http://schemas.openxmlformats.org/officeDocument/2006/relationships/hyperlink" Target="https://www.faa.gov/regulations_policies/handbooks_manuals/aviation/airplane_handbook/"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faa.gov/regulations_policies/handbooks_manuals/aviation/media/ifh_addendum_b.pdf" TargetMode="External"/><Relationship Id="rId3" Type="http://schemas.openxmlformats.org/officeDocument/2006/relationships/hyperlink" Target="https://www.faa.gov/regulations_policies/handbooks_manuals/aviation/media/FAA-H-8083-1.pdf" TargetMode="External"/><Relationship Id="rId7" Type="http://schemas.openxmlformats.org/officeDocument/2006/relationships/hyperlink" Target="https://www.faa.gov/regulations_policies/handbooks_manuals/aviation/media/ifh_addendum.pdf"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hyperlink" Target="http://www.ntsb.gov/ntsb/query.asp" TargetMode="External"/><Relationship Id="rId5" Type="http://schemas.openxmlformats.org/officeDocument/2006/relationships/hyperlink" Target="https://www.faa.gov/regulations_policies/handbooks_manuals/aviation/media/ifh_errata.pdf" TargetMode="External"/><Relationship Id="rId4" Type="http://schemas.openxmlformats.org/officeDocument/2006/relationships/hyperlink" Target="https://www.faa.gov/regulations_policies/handbooks_manuals/aviation/media/FAA-H-8083-15B.pdf" TargetMode="External"/><Relationship Id="rId9" Type="http://schemas.openxmlformats.org/officeDocument/2006/relationships/hyperlink" Target="https://www.faa.gov/regulations_policies/handbooks_manuals/aviation/instrument_procedures_handbook/"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2" Type="http://schemas.openxmlformats.org/officeDocument/2006/relationships/notesSlide" Target="../notesSlides/notesSlide106.xml"/><Relationship Id="rId1" Type="http://schemas.openxmlformats.org/officeDocument/2006/relationships/slideLayout" Target="../slideLayouts/slideLayout5.xml"/><Relationship Id="rId5" Type="http://schemas.openxmlformats.org/officeDocument/2006/relationships/hyperlink" Target="https://www.ecfr.gov/cgi-bin/text-idx?SID=d26e35f6991f05d99f5399e2671b5d3f&amp;mc=true&amp;tpl=/ecfrbrowse/Title14/14CIsubchapD.tpl" TargetMode="External"/><Relationship Id="rId4" Type="http://schemas.openxmlformats.org/officeDocument/2006/relationships/hyperlink" Target="http://www.ntsb.gov/_layouts/ntsb.aviation/index.aspx"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oleObject" Target="../embeddings/oleObject1.bin"/></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115.xml"/><Relationship Id="rId7" Type="http://schemas.openxmlformats.org/officeDocument/2006/relationships/image" Target="../media/image10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1.emf"/><Relationship Id="rId4" Type="http://schemas.openxmlformats.org/officeDocument/2006/relationships/oleObject" Target="../embeddings/oleObject2.bin"/></Relationships>
</file>

<file path=ppt/slides/_rels/slide133.xml.rels><?xml version="1.0" encoding="UTF-8" standalone="yes"?>
<Relationships xmlns="http://schemas.openxmlformats.org/package/2006/relationships"><Relationship Id="rId3" Type="http://schemas.openxmlformats.org/officeDocument/2006/relationships/hyperlink" Target="http://www.faa.gov/about/office_org/headquarters_offices/avs/offices/afs/qms/" TargetMode="External"/><Relationship Id="rId2" Type="http://schemas.openxmlformats.org/officeDocument/2006/relationships/notesSlide" Target="../notesSlides/notesSlide116.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hyperlink" Target="mailto:Eric.Sieracki@faa.gov"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illiamjdoylejr.net/FAAST/W&amp;B/Accident_WPR18FA119_NTSB_Data_Summary.pdf"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illiamjdoylejr.net/FAAST/W&amp;B/Accident_WPR18FA119_NTSB_Final_Report.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illiamjdoylejr.net/FAAST/W&amp;B/Weight_and_Balance_2021.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doylewj@ix.Netcom.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faa.gov/regulations_policies/handbooks_manuals/aviation/phak/media/12_phak_ch10.pdf"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williamjdoylejr.net/FAAST/W&amp;B/Weight_Balance_Cessna_172S.xls"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williamjdoylejr.net/FAAST/W&amp;B/Weight_Balance_Cessna_172S.xls" TargetMode="Externa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hyperlink" Target="http://williamjdoylejr.net/FAAST/W&amp;B/Weight_Balance_Cessna_172S.xls" TargetMode="Externa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williamjdoylejr.net/FAAST/W&amp;B/Weight_and_Balance_Cessna_182T.xls" TargetMode="Externa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hyperlink" Target="http://williamjdoylejr.net/FAAST/W&amp;B/Weight_and_Balance_Cessna_182T.xl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williamjdoylejr.net/FAAST/W&amp;B/Weight_Balance_Cessna_U206H.xls" TargetMode="Externa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williamjdoylejr.net/FAAST/W&amp;B/Weight_Balance_Cessna_U206H.xls" TargetMode="Externa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foreflight.com/ipad/guide/pdf"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ntsb.gov/_layouts/ntsb.aviation/index.aspx"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30652" y="472760"/>
            <a:ext cx="3705202" cy="1046559"/>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30652" y="1957602"/>
            <a:ext cx="4108027" cy="1067092"/>
          </a:xfrm>
        </p:spPr>
        <p:txBody>
          <a:bodyPr/>
          <a:lstStyle/>
          <a:p>
            <a:r>
              <a:rPr lang="en-US" altLang="en-US" dirty="0">
                <a:solidFill>
                  <a:schemeClr val="tx1"/>
                </a:solidFill>
                <a:latin typeface="Times New Roman" panose="02020603050405020304" pitchFamily="18" charset="0"/>
              </a:rPr>
              <a:t>Airplane Weight and Balance</a:t>
            </a:r>
            <a:endParaRPr lang="en-US" dirty="0">
              <a:solidFill>
                <a:schemeClr val="tx1"/>
              </a:solidFill>
            </a:endParaRPr>
          </a:p>
        </p:txBody>
      </p:sp>
      <p:sp>
        <p:nvSpPr>
          <p:cNvPr id="32785" name="Text Box 17"/>
          <p:cNvSpPr txBox="1">
            <a:spLocks noChangeArrowheads="1"/>
          </p:cNvSpPr>
          <p:nvPr/>
        </p:nvSpPr>
        <p:spPr bwMode="auto">
          <a:xfrm>
            <a:off x="1625887" y="3423538"/>
            <a:ext cx="3499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t>FAA Safety Seminar Attendees</a:t>
            </a:r>
          </a:p>
        </p:txBody>
      </p:sp>
      <p:sp>
        <p:nvSpPr>
          <p:cNvPr id="32786" name="Text Box 18"/>
          <p:cNvSpPr txBox="1">
            <a:spLocks noChangeArrowheads="1"/>
          </p:cNvSpPr>
          <p:nvPr/>
        </p:nvSpPr>
        <p:spPr bwMode="auto">
          <a:xfrm>
            <a:off x="1635369" y="3700840"/>
            <a:ext cx="348974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altLang="en-US" sz="1200" dirty="0"/>
              <a:t>W. J. Doyle, Jr., CFI A&amp;I, AGI, IGI, FAAST Rep</a:t>
            </a:r>
          </a:p>
          <a:p>
            <a:pPr>
              <a:buFontTx/>
              <a:buNone/>
            </a:pPr>
            <a:endParaRPr lang="en-US" sz="1200" dirty="0"/>
          </a:p>
        </p:txBody>
      </p:sp>
      <p:sp>
        <p:nvSpPr>
          <p:cNvPr id="32787" name="Text Box 19"/>
          <p:cNvSpPr txBox="1">
            <a:spLocks noChangeArrowheads="1"/>
          </p:cNvSpPr>
          <p:nvPr/>
        </p:nvSpPr>
        <p:spPr bwMode="auto">
          <a:xfrm>
            <a:off x="1828801" y="3978142"/>
            <a:ext cx="33010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t>05/21/2021 – 12/31/2021</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Report ANC11FA037</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180 N4955A</a:t>
            </a:r>
            <a:br>
              <a:rPr lang="en-US" altLang="en-US" sz="3200" dirty="0">
                <a:latin typeface="Times New Roman" panose="02020603050405020304" pitchFamily="18" charset="0"/>
              </a:rPr>
            </a:br>
            <a:r>
              <a:rPr lang="en-US" altLang="en-US" sz="3200" dirty="0">
                <a:latin typeface="Times New Roman" panose="02020603050405020304" pitchFamily="18" charset="0"/>
              </a:rPr>
              <a:t>Accident</a:t>
            </a:r>
          </a:p>
        </p:txBody>
      </p:sp>
    </p:spTree>
    <p:extLst>
      <p:ext uri="{BB962C8B-B14F-4D97-AF65-F5344CB8AC3E}">
        <p14:creationId xmlns:p14="http://schemas.microsoft.com/office/powerpoint/2010/main" val="3109464636"/>
      </p:ext>
    </p:ext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1AFAD-B60D-491A-8A06-D15CABFF35D4}"/>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p:txBody>
      </p:sp>
      <p:pic>
        <p:nvPicPr>
          <p:cNvPr id="3" name="Picture 2">
            <a:extLst>
              <a:ext uri="{FF2B5EF4-FFF2-40B4-BE49-F238E27FC236}">
                <a16:creationId xmlns:a16="http://schemas.microsoft.com/office/drawing/2014/main" id="{E2E5C97F-FB5C-4EBA-A9D3-111BCB1CA306}"/>
              </a:ext>
            </a:extLst>
          </p:cNvPr>
          <p:cNvPicPr>
            <a:picLocks noChangeAspect="1"/>
          </p:cNvPicPr>
          <p:nvPr/>
        </p:nvPicPr>
        <p:blipFill>
          <a:blip r:embed="rId3"/>
          <a:stretch>
            <a:fillRect/>
          </a:stretch>
        </p:blipFill>
        <p:spPr>
          <a:xfrm>
            <a:off x="1957892" y="138926"/>
            <a:ext cx="5840064" cy="6359553"/>
          </a:xfrm>
          <a:prstGeom prst="rect">
            <a:avLst/>
          </a:prstGeom>
        </p:spPr>
      </p:pic>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AF64FE-A9CC-4DB3-B7CE-2623FA52AAA8}"/>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1BDAABA0-E89B-49AE-8FF1-DD320C77BFAE}"/>
              </a:ext>
            </a:extLst>
          </p:cNvPr>
          <p:cNvPicPr>
            <a:picLocks noChangeAspect="1"/>
          </p:cNvPicPr>
          <p:nvPr/>
        </p:nvPicPr>
        <p:blipFill>
          <a:blip r:embed="rId3"/>
          <a:stretch>
            <a:fillRect/>
          </a:stretch>
        </p:blipFill>
        <p:spPr>
          <a:xfrm>
            <a:off x="1893346" y="123305"/>
            <a:ext cx="7256273" cy="5201730"/>
          </a:xfrm>
          <a:prstGeom prst="rect">
            <a:avLst/>
          </a:prstGeom>
        </p:spPr>
      </p:pic>
    </p:spTree>
    <p:extLst>
      <p:ext uri="{BB962C8B-B14F-4D97-AF65-F5344CB8AC3E}">
        <p14:creationId xmlns:p14="http://schemas.microsoft.com/office/powerpoint/2010/main" val="956091942"/>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CA54F-7152-4439-AE15-07ED71CEF489}"/>
              </a:ext>
            </a:extLst>
          </p:cNvPr>
          <p:cNvPicPr>
            <a:picLocks noChangeAspect="1"/>
          </p:cNvPicPr>
          <p:nvPr/>
        </p:nvPicPr>
        <p:blipFill>
          <a:blip r:embed="rId3"/>
          <a:stretch>
            <a:fillRect/>
          </a:stretch>
        </p:blipFill>
        <p:spPr>
          <a:xfrm>
            <a:off x="1765759" y="0"/>
            <a:ext cx="6994358" cy="6858000"/>
          </a:xfrm>
          <a:prstGeom prst="rect">
            <a:avLst/>
          </a:prstGeom>
        </p:spPr>
      </p:pic>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10 Accidents</a:t>
            </a: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1957892" cy="48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10 Accidents</a:t>
            </a:r>
          </a:p>
          <a:p>
            <a:pPr eaLnBrk="1" hangingPunct="1">
              <a:buNone/>
            </a:pPr>
            <a:r>
              <a:rPr lang="en-US" altLang="en-US" sz="2600" i="1" kern="0" dirty="0">
                <a:latin typeface="Times New Roman" panose="02020603050405020304" pitchFamily="18" charset="0"/>
              </a:rPr>
              <a:t>60% had fatalities</a:t>
            </a:r>
          </a:p>
        </p:txBody>
      </p:sp>
      <p:pic>
        <p:nvPicPr>
          <p:cNvPr id="2" name="Picture 1">
            <a:extLst>
              <a:ext uri="{FF2B5EF4-FFF2-40B4-BE49-F238E27FC236}">
                <a16:creationId xmlns:a16="http://schemas.microsoft.com/office/drawing/2014/main" id="{06F7BDC4-01EF-41FC-B08C-CBCFE0480535}"/>
              </a:ext>
            </a:extLst>
          </p:cNvPr>
          <p:cNvPicPr>
            <a:picLocks noChangeAspect="1"/>
          </p:cNvPicPr>
          <p:nvPr/>
        </p:nvPicPr>
        <p:blipFill>
          <a:blip r:embed="rId3"/>
          <a:stretch>
            <a:fillRect/>
          </a:stretch>
        </p:blipFill>
        <p:spPr>
          <a:xfrm>
            <a:off x="3059298" y="81420"/>
            <a:ext cx="4223629" cy="5947125"/>
          </a:xfrm>
          <a:prstGeom prst="rect">
            <a:avLst/>
          </a:prstGeom>
        </p:spPr>
      </p:pic>
    </p:spTree>
    <p:extLst>
      <p:ext uri="{BB962C8B-B14F-4D97-AF65-F5344CB8AC3E}">
        <p14:creationId xmlns:p14="http://schemas.microsoft.com/office/powerpoint/2010/main" val="2695871473"/>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9144000" cy="8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the Last 20 Years?</a:t>
            </a:r>
          </a:p>
        </p:txBody>
      </p:sp>
      <p:sp>
        <p:nvSpPr>
          <p:cNvPr id="3" name="Rectangle 2">
            <a:extLst>
              <a:ext uri="{FF2B5EF4-FFF2-40B4-BE49-F238E27FC236}">
                <a16:creationId xmlns:a16="http://schemas.microsoft.com/office/drawing/2014/main" id="{566A2A63-F0BE-470E-BCF1-7B49B2B2AFEF}"/>
              </a:ext>
            </a:extLst>
          </p:cNvPr>
          <p:cNvSpPr/>
          <p:nvPr/>
        </p:nvSpPr>
        <p:spPr>
          <a:xfrm>
            <a:off x="0" y="860612"/>
            <a:ext cx="9144000" cy="4679551"/>
          </a:xfrm>
          <a:prstGeom prst="rect">
            <a:avLst/>
          </a:prstGeom>
        </p:spPr>
        <p:txBody>
          <a:bodyPr wrap="square">
            <a:spAutoFit/>
          </a:bodyPr>
          <a:lstStyle/>
          <a:p>
            <a:pPr marL="342900" indent="-342900">
              <a:lnSpc>
                <a:spcPct val="110000"/>
              </a:lnSpc>
              <a:spcBef>
                <a:spcPct val="25000"/>
              </a:spcBef>
            </a:pPr>
            <a:r>
              <a:rPr lang="en-US" altLang="en-US" dirty="0">
                <a:latin typeface="Times New Roman" panose="02020603050405020304" pitchFamily="18" charset="0"/>
                <a:cs typeface="Arial" panose="020B0604020202020204" pitchFamily="34" charset="0"/>
              </a:rPr>
              <a:t>Spreadsheets built from the NTSB Database </a:t>
            </a:r>
          </a:p>
          <a:p>
            <a:pPr marL="800100" lvl="2" indent="-342900">
              <a:lnSpc>
                <a:spcPct val="110000"/>
              </a:lnSpc>
              <a:spcBef>
                <a:spcPct val="25000"/>
              </a:spcBef>
            </a:pPr>
            <a:r>
              <a:rPr lang="en-US" altLang="en-US" dirty="0">
                <a:latin typeface="Times New Roman" panose="02020603050405020304" pitchFamily="18" charset="0"/>
                <a:cs typeface="Arial" panose="020B0604020202020204" pitchFamily="34" charset="0"/>
              </a:rPr>
              <a:t>United States </a:t>
            </a:r>
          </a:p>
          <a:p>
            <a:pPr marL="914400" lvl="3">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3"/>
              </a:rPr>
              <a:t>http://williamjdoylejr.net/FAAST/W&amp;B/NTSB_Weight_and_Balance_2000-2019_3.xlsx</a:t>
            </a:r>
            <a:r>
              <a:rPr lang="en-US" altLang="en-US" dirty="0">
                <a:latin typeface="Times New Roman" panose="02020603050405020304" pitchFamily="18" charset="0"/>
                <a:cs typeface="Arial" panose="020B0604020202020204" pitchFamily="34" charset="0"/>
              </a:rPr>
              <a:t> </a:t>
            </a:r>
          </a:p>
          <a:p>
            <a:pPr marL="800100" lvl="2" indent="-342900">
              <a:lnSpc>
                <a:spcPct val="110000"/>
              </a:lnSpc>
              <a:spcBef>
                <a:spcPct val="25000"/>
              </a:spcBef>
            </a:pPr>
            <a:r>
              <a:rPr lang="en-US" altLang="en-US" dirty="0">
                <a:latin typeface="Times New Roman" panose="02020603050405020304" pitchFamily="18" charset="0"/>
                <a:cs typeface="Arial" panose="020B0604020202020204" pitchFamily="34" charset="0"/>
              </a:rPr>
              <a:t>Pennsylvania</a:t>
            </a:r>
          </a:p>
          <a:p>
            <a:pPr marL="914400" lvl="3">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4"/>
              </a:rPr>
              <a:t>http://williamjdoylejr.net/FAAST/W&amp;B/NTSB_Weight_and_Balance_2000-2019_PA.xlsx</a:t>
            </a:r>
            <a:r>
              <a:rPr lang="en-US" altLang="en-US" dirty="0">
                <a:latin typeface="Times New Roman" panose="02020603050405020304" pitchFamily="18" charset="0"/>
                <a:cs typeface="Arial" panose="020B0604020202020204" pitchFamily="34" charset="0"/>
              </a:rPr>
              <a:t> </a:t>
            </a:r>
          </a:p>
          <a:p>
            <a:pPr marL="800100" lvl="3" indent="-342900">
              <a:lnSpc>
                <a:spcPct val="110000"/>
              </a:lnSpc>
              <a:spcBef>
                <a:spcPct val="25000"/>
              </a:spcBef>
            </a:pPr>
            <a:r>
              <a:rPr lang="en-US" altLang="en-US" dirty="0">
                <a:latin typeface="Times New Roman" panose="02020603050405020304" pitchFamily="18" charset="0"/>
                <a:cs typeface="Arial" panose="020B0604020202020204" pitchFamily="34" charset="0"/>
              </a:rPr>
              <a:t>New Jersey</a:t>
            </a:r>
          </a:p>
          <a:p>
            <a:pPr marL="914400" lvl="4">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5"/>
              </a:rPr>
              <a:t>http://williamjdoylejr.net/FAAST/W&amp;B/NTSB_Weight_and_Balance_2000-2019_NJ.xlsx</a:t>
            </a:r>
            <a:r>
              <a:rPr lang="en-US" altLang="en-US" dirty="0">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4166538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dirty="0">
                <a:latin typeface="Times New Roman" panose="02020603050405020304" pitchFamily="18" charset="0"/>
              </a:rPr>
              <a:t>How to Use AOPA</a:t>
            </a:r>
            <a:br>
              <a:rPr lang="en-US" altLang="en-US" sz="5400" dirty="0">
                <a:latin typeface="Times New Roman" panose="02020603050405020304" pitchFamily="18" charset="0"/>
              </a:rPr>
            </a:br>
            <a:r>
              <a:rPr lang="en-US" altLang="en-US" sz="5400" dirty="0">
                <a:latin typeface="Times New Roman" panose="02020603050405020304" pitchFamily="18" charset="0"/>
              </a:rPr>
              <a:t>to Query the</a:t>
            </a:r>
            <a:br>
              <a:rPr lang="en-US" altLang="en-US" sz="5400" dirty="0">
                <a:latin typeface="Times New Roman" panose="02020603050405020304" pitchFamily="18" charset="0"/>
              </a:rPr>
            </a:br>
            <a:r>
              <a:rPr lang="en-US" altLang="en-US" sz="5400" dirty="0">
                <a:latin typeface="Times New Roman" panose="02020603050405020304" pitchFamily="18" charset="0"/>
              </a:rPr>
              <a:t>NTSB Database</a:t>
            </a:r>
          </a:p>
        </p:txBody>
      </p:sp>
    </p:spTree>
    <p:extLst>
      <p:ext uri="{BB962C8B-B14F-4D97-AF65-F5344CB8AC3E}">
        <p14:creationId xmlns:p14="http://schemas.microsoft.com/office/powerpoint/2010/main" val="287052396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2AEB4C8B-45CA-4FAE-8E69-B59658586250}"/>
              </a:ext>
            </a:extLst>
          </p:cNvPr>
          <p:cNvSpPr>
            <a:spLocks noGrp="1" noChangeArrowheads="1"/>
          </p:cNvSpPr>
          <p:nvPr>
            <p:ph type="title" idx="4294967295"/>
          </p:nvPr>
        </p:nvSpPr>
        <p:spPr>
          <a:xfrm>
            <a:off x="0" y="0"/>
            <a:ext cx="9144000" cy="685800"/>
          </a:xfrm>
        </p:spPr>
        <p:txBody>
          <a:bodyPr/>
          <a:lstStyle/>
          <a:p>
            <a:pPr algn="ctr" eaLnBrk="1" hangingPunct="1"/>
            <a:r>
              <a:rPr lang="en-US" altLang="en-US" sz="3600" i="1" dirty="0">
                <a:latin typeface="Times New Roman" panose="02020603050405020304" pitchFamily="18" charset="0"/>
              </a:rPr>
              <a:t>Querying the NTSB Database from AOPA</a:t>
            </a:r>
          </a:p>
        </p:txBody>
      </p:sp>
      <p:sp>
        <p:nvSpPr>
          <p:cNvPr id="149507" name="Rectangle 3">
            <a:extLst>
              <a:ext uri="{FF2B5EF4-FFF2-40B4-BE49-F238E27FC236}">
                <a16:creationId xmlns:a16="http://schemas.microsoft.com/office/drawing/2014/main" id="{1C921497-272A-498F-889D-B31942064C13}"/>
              </a:ext>
            </a:extLst>
          </p:cNvPr>
          <p:cNvSpPr>
            <a:spLocks noGrp="1" noChangeArrowheads="1"/>
          </p:cNvSpPr>
          <p:nvPr>
            <p:ph type="body" sz="half" idx="4294967295"/>
          </p:nvPr>
        </p:nvSpPr>
        <p:spPr>
          <a:xfrm>
            <a:off x="0" y="685799"/>
            <a:ext cx="9144000" cy="1368911"/>
          </a:xfrm>
        </p:spPr>
        <p:txBody>
          <a:bodyPr/>
          <a:lstStyle/>
          <a:p>
            <a:pPr eaLnBrk="1" hangingPunct="1">
              <a:spcBef>
                <a:spcPct val="0"/>
              </a:spcBef>
            </a:pPr>
            <a:r>
              <a:rPr lang="en-US" altLang="en-US" sz="2400" b="0" dirty="0">
                <a:latin typeface="Times New Roman" panose="02020603050405020304" pitchFamily="18" charset="0"/>
                <a:cs typeface="Arial" panose="020B0604020202020204" pitchFamily="34" charset="0"/>
              </a:rPr>
              <a:t>Use your web browser to access AOPA</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3"/>
              </a:rPr>
              <a:t>https://www.aopa.org/</a:t>
            </a:r>
            <a:endParaRPr lang="en-US" sz="2000" dirty="0">
              <a:latin typeface="Times New Roman" panose="02020603050405020304" pitchFamily="18" charset="0"/>
              <a:cs typeface="Times New Roman" panose="02020603050405020304" pitchFamily="18" charset="0"/>
            </a:endParaRPr>
          </a:p>
          <a:p>
            <a:pPr lvl="1" eaLnBrk="1" hangingPunct="1">
              <a:spcBef>
                <a:spcPct val="0"/>
              </a:spcBef>
            </a:pPr>
            <a:r>
              <a:rPr lang="en-US" altLang="en-US" sz="2000" dirty="0">
                <a:latin typeface="Times New Roman" panose="02020603050405020304" pitchFamily="18" charset="0"/>
                <a:cs typeface="Times New Roman" panose="02020603050405020304" pitchFamily="18" charset="0"/>
              </a:rPr>
              <a:t>Click TRAINING &amp; SAFETY</a:t>
            </a:r>
          </a:p>
          <a:p>
            <a:pPr lvl="1" eaLnBrk="1" hangingPunct="1">
              <a:spcBef>
                <a:spcPct val="0"/>
              </a:spcBef>
            </a:pPr>
            <a:r>
              <a:rPr lang="en-US" altLang="en-US" sz="2000" dirty="0">
                <a:latin typeface="Times New Roman" panose="02020603050405020304" pitchFamily="18" charset="0"/>
                <a:cs typeface="Times New Roman" panose="02020603050405020304" pitchFamily="18" charset="0"/>
              </a:rPr>
              <a:t>Click Air Safety Institute</a:t>
            </a:r>
          </a:p>
        </p:txBody>
      </p:sp>
      <p:pic>
        <p:nvPicPr>
          <p:cNvPr id="3" name="Picture 2">
            <a:extLst>
              <a:ext uri="{FF2B5EF4-FFF2-40B4-BE49-F238E27FC236}">
                <a16:creationId xmlns:a16="http://schemas.microsoft.com/office/drawing/2014/main" id="{FBC54687-ED97-4FA6-8E06-41CB76800383}"/>
              </a:ext>
            </a:extLst>
          </p:cNvPr>
          <p:cNvPicPr>
            <a:picLocks noChangeAspect="1"/>
          </p:cNvPicPr>
          <p:nvPr/>
        </p:nvPicPr>
        <p:blipFill>
          <a:blip r:embed="rId4"/>
          <a:stretch>
            <a:fillRect/>
          </a:stretch>
        </p:blipFill>
        <p:spPr>
          <a:xfrm>
            <a:off x="0" y="2133600"/>
            <a:ext cx="9144000" cy="3592654"/>
          </a:xfrm>
          <a:prstGeom prst="rect">
            <a:avLst/>
          </a:prstGeom>
        </p:spPr>
      </p:pic>
    </p:spTree>
    <p:extLst>
      <p:ext uri="{BB962C8B-B14F-4D97-AF65-F5344CB8AC3E}">
        <p14:creationId xmlns:p14="http://schemas.microsoft.com/office/powerpoint/2010/main" val="789516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9507">
                                            <p:txEl>
                                              <p:pRg st="1" end="1"/>
                                            </p:txEl>
                                          </p:spTgt>
                                        </p:tgtEl>
                                        <p:attrNameLst>
                                          <p:attrName>style.visibility</p:attrName>
                                        </p:attrNameLst>
                                      </p:cBhvr>
                                      <p:to>
                                        <p:strVal val="visible"/>
                                      </p:to>
                                    </p:set>
                                    <p:anim calcmode="lin" valueType="num">
                                      <p:cBhvr additive="base">
                                        <p:cTn id="11" dur="5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9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9507">
                                            <p:txEl>
                                              <p:pRg st="2" end="2"/>
                                            </p:txEl>
                                          </p:spTgt>
                                        </p:tgtEl>
                                        <p:attrNameLst>
                                          <p:attrName>style.visibility</p:attrName>
                                        </p:attrNameLst>
                                      </p:cBhvr>
                                      <p:to>
                                        <p:strVal val="visible"/>
                                      </p:to>
                                    </p:set>
                                    <p:anim calcmode="lin" valueType="num">
                                      <p:cBhvr additive="base">
                                        <p:cTn id="23" dur="5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9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9507">
                                            <p:txEl>
                                              <p:pRg st="3" end="3"/>
                                            </p:txEl>
                                          </p:spTgt>
                                        </p:tgtEl>
                                        <p:attrNameLst>
                                          <p:attrName>style.visibility</p:attrName>
                                        </p:attrNameLst>
                                      </p:cBhvr>
                                      <p:to>
                                        <p:strVal val="visible"/>
                                      </p:to>
                                    </p:set>
                                    <p:anim calcmode="lin" valueType="num">
                                      <p:cBhvr additive="base">
                                        <p:cTn id="29" dur="500" fill="hold"/>
                                        <p:tgtEl>
                                          <p:spTgt spid="14950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9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1856D56D-D503-4A65-87EF-E59E042F0D54}"/>
              </a:ext>
            </a:extLst>
          </p:cNvPr>
          <p:cNvPicPr>
            <a:picLocks noChangeAspect="1"/>
          </p:cNvPicPr>
          <p:nvPr/>
        </p:nvPicPr>
        <p:blipFill>
          <a:blip r:embed="rId3"/>
          <a:stretch>
            <a:fillRect/>
          </a:stretch>
        </p:blipFill>
        <p:spPr>
          <a:xfrm>
            <a:off x="0" y="1309116"/>
            <a:ext cx="9144000" cy="4811078"/>
          </a:xfrm>
          <a:prstGeom prst="rect">
            <a:avLst/>
          </a:prstGeom>
        </p:spPr>
      </p:pic>
      <p:sp>
        <p:nvSpPr>
          <p:cNvPr id="4" name="Rectangle 3">
            <a:extLst>
              <a:ext uri="{FF2B5EF4-FFF2-40B4-BE49-F238E27FC236}">
                <a16:creationId xmlns:a16="http://schemas.microsoft.com/office/drawing/2014/main" id="{B2683936-5108-4674-B388-036AF94E644B}"/>
              </a:ext>
            </a:extLst>
          </p:cNvPr>
          <p:cNvSpPr/>
          <p:nvPr/>
        </p:nvSpPr>
        <p:spPr>
          <a:xfrm>
            <a:off x="392654" y="539675"/>
            <a:ext cx="8568466" cy="769441"/>
          </a:xfrm>
          <a:prstGeom prst="rect">
            <a:avLst/>
          </a:prstGeom>
        </p:spPr>
        <p:txBody>
          <a:bodyPr wrap="square">
            <a:spAutoFit/>
          </a:bodyPr>
          <a:lstStyle/>
          <a:p>
            <a:pPr marL="342900" indent="-342900" eaLnBrk="1" hangingPunct="1">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the Air Safety Institute</a:t>
            </a:r>
          </a:p>
          <a:p>
            <a:pPr marL="742950" lvl="1" indent="-285750">
              <a:spcBef>
                <a:spcPct val="0"/>
              </a:spcBef>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 Scroll down until you see Safety Content by Media Type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899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4" name="Rectangle 3">
            <a:extLst>
              <a:ext uri="{FF2B5EF4-FFF2-40B4-BE49-F238E27FC236}">
                <a16:creationId xmlns:a16="http://schemas.microsoft.com/office/drawing/2014/main" id="{B2683936-5108-4674-B388-036AF94E644B}"/>
              </a:ext>
            </a:extLst>
          </p:cNvPr>
          <p:cNvSpPr/>
          <p:nvPr/>
        </p:nvSpPr>
        <p:spPr>
          <a:xfrm>
            <a:off x="392654" y="539675"/>
            <a:ext cx="8568466" cy="1077218"/>
          </a:xfrm>
          <a:prstGeom prst="rect">
            <a:avLst/>
          </a:prstGeom>
        </p:spPr>
        <p:txBody>
          <a:bodyPr wrap="square">
            <a:spAutoFit/>
          </a:bodyPr>
          <a:lstStyle/>
          <a:p>
            <a:pPr marL="342900" indent="-342900" eaLnBrk="1" hangingPunct="1">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the Air Safety Institute</a:t>
            </a:r>
          </a:p>
          <a:p>
            <a:pPr marL="742950" lvl="1" indent="-285750">
              <a:spcBef>
                <a:spcPct val="0"/>
              </a:spcBef>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 Scroll down until you see Safety Content by Media Type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on Accident Analysis</a:t>
            </a:r>
          </a:p>
        </p:txBody>
      </p:sp>
      <p:pic>
        <p:nvPicPr>
          <p:cNvPr id="5" name="Picture 4">
            <a:extLst>
              <a:ext uri="{FF2B5EF4-FFF2-40B4-BE49-F238E27FC236}">
                <a16:creationId xmlns:a16="http://schemas.microsoft.com/office/drawing/2014/main" id="{C212D5A3-44D3-4812-9FB2-7F264F34DF97}"/>
              </a:ext>
            </a:extLst>
          </p:cNvPr>
          <p:cNvPicPr>
            <a:picLocks noChangeAspect="1"/>
          </p:cNvPicPr>
          <p:nvPr/>
        </p:nvPicPr>
        <p:blipFill>
          <a:blip r:embed="rId3"/>
          <a:stretch>
            <a:fillRect/>
          </a:stretch>
        </p:blipFill>
        <p:spPr>
          <a:xfrm>
            <a:off x="315861" y="1722432"/>
            <a:ext cx="8512278" cy="3154953"/>
          </a:xfrm>
          <a:prstGeom prst="rect">
            <a:avLst/>
          </a:prstGeom>
        </p:spPr>
      </p:pic>
    </p:spTree>
    <p:extLst>
      <p:ext uri="{BB962C8B-B14F-4D97-AF65-F5344CB8AC3E}">
        <p14:creationId xmlns:p14="http://schemas.microsoft.com/office/powerpoint/2010/main" val="23276355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0"/>
            <a:ext cx="9144000" cy="623944"/>
          </a:xfrm>
        </p:spPr>
        <p:txBody>
          <a:bodyPr/>
          <a:lstStyle/>
          <a:p>
            <a:pPr algn="ctr" eaLnBrk="1" hangingPunct="1"/>
            <a:r>
              <a:rPr lang="en-US" altLang="en-US" sz="2800" i="1" dirty="0">
                <a:latin typeface="Times New Roman" panose="02020603050405020304" pitchFamily="18" charset="0"/>
              </a:rPr>
              <a:t>Querying the NTSB Database from AOPA</a:t>
            </a:r>
          </a:p>
        </p:txBody>
      </p:sp>
      <p:pic>
        <p:nvPicPr>
          <p:cNvPr id="4" name="Picture 3">
            <a:extLst>
              <a:ext uri="{FF2B5EF4-FFF2-40B4-BE49-F238E27FC236}">
                <a16:creationId xmlns:a16="http://schemas.microsoft.com/office/drawing/2014/main" id="{362A42C1-5D75-4B3E-8A00-21706B3C91B1}"/>
              </a:ext>
            </a:extLst>
          </p:cNvPr>
          <p:cNvPicPr>
            <a:picLocks noChangeAspect="1"/>
          </p:cNvPicPr>
          <p:nvPr/>
        </p:nvPicPr>
        <p:blipFill>
          <a:blip r:embed="rId3"/>
          <a:stretch>
            <a:fillRect/>
          </a:stretch>
        </p:blipFill>
        <p:spPr>
          <a:xfrm>
            <a:off x="1089159" y="1754948"/>
            <a:ext cx="6363251" cy="4000847"/>
          </a:xfrm>
          <a:prstGeom prst="rect">
            <a:avLst/>
          </a:prstGeom>
        </p:spPr>
      </p:pic>
      <p:sp>
        <p:nvSpPr>
          <p:cNvPr id="5" name="Rectangle 4">
            <a:extLst>
              <a:ext uri="{FF2B5EF4-FFF2-40B4-BE49-F238E27FC236}">
                <a16:creationId xmlns:a16="http://schemas.microsoft.com/office/drawing/2014/main" id="{3EEB4182-0BAD-4F36-AD9C-4C0A23B1C39F}"/>
              </a:ext>
            </a:extLst>
          </p:cNvPr>
          <p:cNvSpPr/>
          <p:nvPr/>
        </p:nvSpPr>
        <p:spPr>
          <a:xfrm>
            <a:off x="220531" y="548639"/>
            <a:ext cx="8702935" cy="1077218"/>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Accident Analysis</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on Accident Database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You will then get a search form to complete</a:t>
            </a:r>
          </a:p>
        </p:txBody>
      </p:sp>
    </p:spTree>
    <p:extLst>
      <p:ext uri="{BB962C8B-B14F-4D97-AF65-F5344CB8AC3E}">
        <p14:creationId xmlns:p14="http://schemas.microsoft.com/office/powerpoint/2010/main" val="37597975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322359"/>
            <a:ext cx="9144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300" dirty="0">
                <a:latin typeface="Times New Roman" panose="02020603050405020304" pitchFamily="18" charset="0"/>
                <a:cs typeface="Times New Roman" panose="02020603050405020304" pitchFamily="18" charset="0"/>
              </a:rPr>
              <a:t>The accident occurred 5/27/2011</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had not flown since 6/12/2010 (lapse of 349 days)</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did not meet the FAA’s recent experience requirement for the required number of takeoff and landings to carry passengers.</a:t>
            </a:r>
          </a:p>
          <a:p>
            <a:pPr lvl="2">
              <a:spcBef>
                <a:spcPts val="0"/>
              </a:spcBef>
              <a:buFont typeface="Wingdings" panose="05000000000000000000" pitchFamily="2" charset="2"/>
              <a:buChar char="v"/>
            </a:pPr>
            <a:r>
              <a:rPr lang="en-US" sz="2300" dirty="0">
                <a:latin typeface="Times New Roman" panose="02020603050405020304" pitchFamily="18" charset="0"/>
                <a:cs typeface="Times New Roman" panose="02020603050405020304" pitchFamily="18" charset="0"/>
              </a:rPr>
              <a:t>FAR 61.57: 3 takeoffs and landings within 90 days</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logbook noted about 4 hours in the accident airplane</a:t>
            </a:r>
          </a:p>
          <a:p>
            <a:pPr>
              <a:spcBef>
                <a:spcPts val="0"/>
              </a:spcBef>
            </a:pPr>
            <a:r>
              <a:rPr lang="en-US" sz="2300" dirty="0">
                <a:latin typeface="Times New Roman" panose="02020603050405020304" pitchFamily="18" charset="0"/>
                <a:cs typeface="Times New Roman" panose="02020603050405020304" pitchFamily="18" charset="0"/>
              </a:rPr>
              <a:t>Airplane’s estimated gross weight at the time of the accident was about 243 pounds over its approved maximum takeoff weight.</a:t>
            </a:r>
          </a:p>
          <a:p>
            <a:pPr>
              <a:spcBef>
                <a:spcPts val="0"/>
              </a:spcBef>
            </a:pPr>
            <a:r>
              <a:rPr lang="en-US" sz="2300" dirty="0">
                <a:latin typeface="Times New Roman" panose="02020603050405020304" pitchFamily="18" charset="0"/>
                <a:cs typeface="Times New Roman" panose="02020603050405020304" pitchFamily="18" charset="0"/>
              </a:rPr>
              <a:t>Witness accounts reported</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Airplane swerving off the runway during the takeoff roll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Nose-high attitude and rapid roll prior to impact</a:t>
            </a:r>
          </a:p>
          <a:p>
            <a:pPr>
              <a:spcBef>
                <a:spcPts val="0"/>
              </a:spcBef>
            </a:pPr>
            <a:r>
              <a:rPr lang="en-US" sz="2300" dirty="0">
                <a:latin typeface="Times New Roman" panose="02020603050405020304" pitchFamily="18" charset="0"/>
                <a:cs typeface="Times New Roman" panose="02020603050405020304" pitchFamily="18" charset="0"/>
              </a:rPr>
              <a:t>Per NTSB, pilot likely lost control during the takeoff roll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applied excessive nose-up pitch to become airborne.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Once airborne, pilot failed to attain sufficient airspeed to avoid an aerodynamic stall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Airplane descended out of control to the ground.</a:t>
            </a:r>
          </a:p>
        </p:txBody>
      </p:sp>
    </p:spTree>
    <p:extLst>
      <p:ext uri="{BB962C8B-B14F-4D97-AF65-F5344CB8AC3E}">
        <p14:creationId xmlns:p14="http://schemas.microsoft.com/office/powerpoint/2010/main" val="31042140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xEl>
                                              <p:pRg st="11" end="11"/>
                                            </p:txEl>
                                          </p:spTgt>
                                        </p:tgtEl>
                                        <p:attrNameLst>
                                          <p:attrName>style.visibility</p:attrName>
                                        </p:attrNameLst>
                                      </p:cBhvr>
                                      <p:to>
                                        <p:strVal val="visible"/>
                                      </p:to>
                                    </p:set>
                                    <p:anim calcmode="lin" valueType="num">
                                      <p:cBhvr additive="base">
                                        <p:cTn id="5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xEl>
                                              <p:pRg st="12" end="12"/>
                                            </p:txEl>
                                          </p:spTgt>
                                        </p:tgtEl>
                                        <p:attrNameLst>
                                          <p:attrName>style.visibility</p:attrName>
                                        </p:attrNameLst>
                                      </p:cBhvr>
                                      <p:to>
                                        <p:strVal val="visible"/>
                                      </p:to>
                                    </p:set>
                                    <p:anim calcmode="lin" valueType="num">
                                      <p:cBhvr additive="base">
                                        <p:cTn id="6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E02D83CF-D36F-4B3C-8CB2-7DC3B65C03FD}"/>
              </a:ext>
            </a:extLst>
          </p:cNvPr>
          <p:cNvPicPr>
            <a:picLocks noChangeAspect="1"/>
          </p:cNvPicPr>
          <p:nvPr/>
        </p:nvPicPr>
        <p:blipFill>
          <a:blip r:embed="rId3"/>
          <a:stretch>
            <a:fillRect/>
          </a:stretch>
        </p:blipFill>
        <p:spPr>
          <a:xfrm>
            <a:off x="0" y="1537182"/>
            <a:ext cx="9144000" cy="4784926"/>
          </a:xfrm>
          <a:prstGeom prst="rect">
            <a:avLst/>
          </a:prstGeom>
        </p:spPr>
      </p:pic>
      <p:sp>
        <p:nvSpPr>
          <p:cNvPr id="4" name="Rectangle 3">
            <a:extLst>
              <a:ext uri="{FF2B5EF4-FFF2-40B4-BE49-F238E27FC236}">
                <a16:creationId xmlns:a16="http://schemas.microsoft.com/office/drawing/2014/main" id="{B75A6660-625B-4D60-865D-A6935524A71A}"/>
              </a:ext>
            </a:extLst>
          </p:cNvPr>
          <p:cNvSpPr/>
          <p:nvPr/>
        </p:nvSpPr>
        <p:spPr>
          <a:xfrm>
            <a:off x="139849" y="535892"/>
            <a:ext cx="9004151" cy="1077218"/>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Accident Analysis search form</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Complete the fields indicated below</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Scroll down to enter more search data</a:t>
            </a:r>
          </a:p>
        </p:txBody>
      </p:sp>
    </p:spTree>
    <p:extLst>
      <p:ext uri="{BB962C8B-B14F-4D97-AF65-F5344CB8AC3E}">
        <p14:creationId xmlns:p14="http://schemas.microsoft.com/office/powerpoint/2010/main" val="8914768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4" name="Rectangle 3">
            <a:extLst>
              <a:ext uri="{FF2B5EF4-FFF2-40B4-BE49-F238E27FC236}">
                <a16:creationId xmlns:a16="http://schemas.microsoft.com/office/drawing/2014/main" id="{B75A6660-625B-4D60-865D-A6935524A71A}"/>
              </a:ext>
            </a:extLst>
          </p:cNvPr>
          <p:cNvSpPr/>
          <p:nvPr/>
        </p:nvSpPr>
        <p:spPr>
          <a:xfrm>
            <a:off x="139849" y="535892"/>
            <a:ext cx="9004151" cy="1384995"/>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As you continue the Accident Analysis search form</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PA 24 as the MODEL. This is a Piper Comanche.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Fatal as the HIGHEST INJURY</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the SEARCH button</a:t>
            </a:r>
          </a:p>
        </p:txBody>
      </p:sp>
      <p:pic>
        <p:nvPicPr>
          <p:cNvPr id="3" name="Picture 2">
            <a:extLst>
              <a:ext uri="{FF2B5EF4-FFF2-40B4-BE49-F238E27FC236}">
                <a16:creationId xmlns:a16="http://schemas.microsoft.com/office/drawing/2014/main" id="{0E44A1AF-8F86-4DCA-AF08-75F06F7D7021}"/>
              </a:ext>
            </a:extLst>
          </p:cNvPr>
          <p:cNvPicPr>
            <a:picLocks noChangeAspect="1"/>
          </p:cNvPicPr>
          <p:nvPr/>
        </p:nvPicPr>
        <p:blipFill>
          <a:blip r:embed="rId3"/>
          <a:stretch>
            <a:fillRect/>
          </a:stretch>
        </p:blipFill>
        <p:spPr>
          <a:xfrm>
            <a:off x="0" y="2031044"/>
            <a:ext cx="9144000" cy="4108344"/>
          </a:xfrm>
          <a:prstGeom prst="rect">
            <a:avLst/>
          </a:prstGeom>
        </p:spPr>
      </p:pic>
    </p:spTree>
    <p:extLst>
      <p:ext uri="{BB962C8B-B14F-4D97-AF65-F5344CB8AC3E}">
        <p14:creationId xmlns:p14="http://schemas.microsoft.com/office/powerpoint/2010/main" val="3113467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DA1EACA2-8882-42B7-9E68-D95F24CFB4E8}"/>
              </a:ext>
            </a:extLst>
          </p:cNvPr>
          <p:cNvPicPr>
            <a:picLocks noChangeAspect="1"/>
          </p:cNvPicPr>
          <p:nvPr/>
        </p:nvPicPr>
        <p:blipFill>
          <a:blip r:embed="rId3"/>
          <a:stretch>
            <a:fillRect/>
          </a:stretch>
        </p:blipFill>
        <p:spPr>
          <a:xfrm>
            <a:off x="100383" y="533400"/>
            <a:ext cx="8941413" cy="6324600"/>
          </a:xfrm>
          <a:prstGeom prst="rect">
            <a:avLst/>
          </a:prstGeom>
        </p:spPr>
      </p:pic>
    </p:spTree>
    <p:extLst>
      <p:ext uri="{BB962C8B-B14F-4D97-AF65-F5344CB8AC3E}">
        <p14:creationId xmlns:p14="http://schemas.microsoft.com/office/powerpoint/2010/main" val="2050446514"/>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3" name="Rectangle 2">
            <a:extLst>
              <a:ext uri="{FF2B5EF4-FFF2-40B4-BE49-F238E27FC236}">
                <a16:creationId xmlns:a16="http://schemas.microsoft.com/office/drawing/2014/main" id="{CD250ACC-9AC1-4078-B969-3EAFC84BB13A}"/>
              </a:ext>
            </a:extLst>
          </p:cNvPr>
          <p:cNvSpPr/>
          <p:nvPr/>
        </p:nvSpPr>
        <p:spPr>
          <a:xfrm>
            <a:off x="123713" y="533400"/>
            <a:ext cx="8794376" cy="461665"/>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Clicking on the last accident on the page produces the following</a:t>
            </a:r>
          </a:p>
        </p:txBody>
      </p:sp>
      <p:pic>
        <p:nvPicPr>
          <p:cNvPr id="4" name="Picture 3">
            <a:extLst>
              <a:ext uri="{FF2B5EF4-FFF2-40B4-BE49-F238E27FC236}">
                <a16:creationId xmlns:a16="http://schemas.microsoft.com/office/drawing/2014/main" id="{BCCA5140-56A8-4F6D-81BF-E3BD9F7086B2}"/>
              </a:ext>
            </a:extLst>
          </p:cNvPr>
          <p:cNvPicPr>
            <a:picLocks noChangeAspect="1"/>
          </p:cNvPicPr>
          <p:nvPr/>
        </p:nvPicPr>
        <p:blipFill>
          <a:blip r:embed="rId3"/>
          <a:stretch>
            <a:fillRect/>
          </a:stretch>
        </p:blipFill>
        <p:spPr>
          <a:xfrm>
            <a:off x="567801" y="995065"/>
            <a:ext cx="8241645" cy="3192928"/>
          </a:xfrm>
          <a:prstGeom prst="rect">
            <a:avLst/>
          </a:prstGeom>
        </p:spPr>
      </p:pic>
      <p:pic>
        <p:nvPicPr>
          <p:cNvPr id="5" name="Picture 4">
            <a:extLst>
              <a:ext uri="{FF2B5EF4-FFF2-40B4-BE49-F238E27FC236}">
                <a16:creationId xmlns:a16="http://schemas.microsoft.com/office/drawing/2014/main" id="{7E259399-F3CE-4888-A7F1-C98872ABDE92}"/>
              </a:ext>
            </a:extLst>
          </p:cNvPr>
          <p:cNvPicPr>
            <a:picLocks noChangeAspect="1"/>
          </p:cNvPicPr>
          <p:nvPr/>
        </p:nvPicPr>
        <p:blipFill>
          <a:blip r:embed="rId4"/>
          <a:stretch>
            <a:fillRect/>
          </a:stretch>
        </p:blipFill>
        <p:spPr>
          <a:xfrm>
            <a:off x="5038" y="4389639"/>
            <a:ext cx="9138962" cy="1298843"/>
          </a:xfrm>
          <a:prstGeom prst="rect">
            <a:avLst/>
          </a:prstGeom>
        </p:spPr>
      </p:pic>
    </p:spTree>
    <p:extLst>
      <p:ext uri="{BB962C8B-B14F-4D97-AF65-F5344CB8AC3E}">
        <p14:creationId xmlns:p14="http://schemas.microsoft.com/office/powerpoint/2010/main" val="3546696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304800" y="1371600"/>
            <a:ext cx="8458200" cy="2209800"/>
          </a:xfrm>
        </p:spPr>
        <p:txBody>
          <a:bodyPr/>
          <a:lstStyle/>
          <a:p>
            <a:pPr algn="ctr" eaLnBrk="1" hangingPunct="1"/>
            <a:r>
              <a:rPr lang="en-US" altLang="en-US" sz="5400">
                <a:latin typeface="Times New Roman" panose="02020603050405020304" pitchFamily="18" charset="0"/>
              </a:rPr>
              <a:t>Parting Thoughts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0"/>
            <a:ext cx="9144000" cy="567559"/>
          </a:xfrm>
        </p:spPr>
        <p:txBody>
          <a:bodyPr lIns="92075" tIns="46037" rIns="92075" bIns="46037"/>
          <a:lstStyle/>
          <a:p>
            <a:pPr eaLnBrk="1" hangingPunct="1"/>
            <a:r>
              <a:rPr lang="en-US" altLang="en-US" sz="3200" i="1" dirty="0">
                <a:latin typeface="Times New Roman" panose="02020603050405020304" pitchFamily="18" charset="0"/>
              </a:rPr>
              <a:t>Weight &amp; Balance Suggestions for Non-Owners</a:t>
            </a:r>
          </a:p>
        </p:txBody>
      </p:sp>
      <p:sp>
        <p:nvSpPr>
          <p:cNvPr id="145411" name="Rectangle 3"/>
          <p:cNvSpPr>
            <a:spLocks noGrp="1" noChangeArrowheads="1"/>
          </p:cNvSpPr>
          <p:nvPr>
            <p:ph type="body" sz="half" idx="4294967295"/>
          </p:nvPr>
        </p:nvSpPr>
        <p:spPr>
          <a:xfrm>
            <a:off x="0" y="567559"/>
            <a:ext cx="9144000" cy="5423338"/>
          </a:xfrm>
        </p:spPr>
        <p:txBody>
          <a:bodyPr lIns="92075" tIns="46037" rIns="92075" bIns="46037"/>
          <a:lstStyle/>
          <a:p>
            <a:pPr eaLnBrk="1" hangingPunct="1">
              <a:lnSpc>
                <a:spcPct val="110000"/>
              </a:lnSpc>
            </a:pPr>
            <a:r>
              <a:rPr lang="en-US" altLang="en-US" sz="2000" dirty="0">
                <a:latin typeface="Times New Roman" panose="02020603050405020304" pitchFamily="18" charset="0"/>
              </a:rPr>
              <a:t>Set Yourself Up to Succeed </a:t>
            </a:r>
          </a:p>
          <a:p>
            <a:pPr lvl="1" eaLnBrk="1" hangingPunct="1">
              <a:lnSpc>
                <a:spcPct val="110000"/>
              </a:lnSpc>
            </a:pPr>
            <a:r>
              <a:rPr lang="en-US" altLang="en-US" sz="1800" dirty="0">
                <a:latin typeface="Times New Roman" panose="02020603050405020304" pitchFamily="18" charset="0"/>
              </a:rPr>
              <a:t>Purchase the Airplane Information Manual for each non-owned airplane you fly</a:t>
            </a:r>
          </a:p>
          <a:p>
            <a:pPr lvl="1" eaLnBrk="1" hangingPunct="1">
              <a:lnSpc>
                <a:spcPct val="110000"/>
              </a:lnSpc>
            </a:pPr>
            <a:r>
              <a:rPr lang="en-US" altLang="en-US" sz="1800" dirty="0">
                <a:latin typeface="Times New Roman" panose="02020603050405020304" pitchFamily="18" charset="0"/>
              </a:rPr>
              <a:t>Get a copy of the weight &amp; balance sheet from the POH for each airplane you fly</a:t>
            </a:r>
          </a:p>
          <a:p>
            <a:pPr lvl="1" eaLnBrk="1" hangingPunct="1">
              <a:lnSpc>
                <a:spcPct val="110000"/>
              </a:lnSpc>
            </a:pPr>
            <a:r>
              <a:rPr lang="en-US" altLang="en-US" sz="1800" dirty="0">
                <a:latin typeface="Times New Roman" panose="02020603050405020304" pitchFamily="18" charset="0"/>
              </a:rPr>
              <a:t>Get a weight &amp; balance program and use it for each airplane you fly</a:t>
            </a:r>
          </a:p>
          <a:p>
            <a:pPr lvl="2" eaLnBrk="1" hangingPunct="1">
              <a:lnSpc>
                <a:spcPct val="110000"/>
              </a:lnSpc>
            </a:pPr>
            <a:r>
              <a:rPr lang="en-US" altLang="en-US" sz="1400" dirty="0">
                <a:latin typeface="Times New Roman" panose="02020603050405020304" pitchFamily="18" charset="0"/>
              </a:rPr>
              <a:t>If a ForeFlight user, set up a ForeFlight weight &amp; balance profile for each airplane you fly</a:t>
            </a:r>
          </a:p>
          <a:p>
            <a:pPr lvl="2" eaLnBrk="1" hangingPunct="1">
              <a:lnSpc>
                <a:spcPct val="110000"/>
              </a:lnSpc>
            </a:pPr>
            <a:r>
              <a:rPr lang="en-US" altLang="en-US" sz="1400" dirty="0">
                <a:latin typeface="Times New Roman" panose="02020603050405020304" pitchFamily="18" charset="0"/>
              </a:rPr>
              <a:t>Build your own weight &amp; balance spreadsheet for each airplane you fly</a:t>
            </a:r>
          </a:p>
          <a:p>
            <a:pPr lvl="3" eaLnBrk="1" hangingPunct="1">
              <a:lnSpc>
                <a:spcPct val="110000"/>
              </a:lnSpc>
            </a:pPr>
            <a:r>
              <a:rPr lang="en-US" altLang="en-US" sz="1200" dirty="0">
                <a:latin typeface="Times New Roman" panose="02020603050405020304" pitchFamily="18" charset="0"/>
              </a:rPr>
              <a:t>If you are not computer savvy, find someone who is and ask them to help you build one</a:t>
            </a:r>
          </a:p>
          <a:p>
            <a:pPr lvl="2" eaLnBrk="1" hangingPunct="1">
              <a:lnSpc>
                <a:spcPct val="110000"/>
              </a:lnSpc>
            </a:pPr>
            <a:r>
              <a:rPr lang="en-US" altLang="en-US" sz="1400" dirty="0">
                <a:latin typeface="Times New Roman" panose="02020603050405020304" pitchFamily="18" charset="0"/>
              </a:rPr>
              <a:t>Buy a weight &amp; balance tablet app and use it for each airplane you fly</a:t>
            </a:r>
          </a:p>
          <a:p>
            <a:pPr eaLnBrk="1" hangingPunct="1">
              <a:lnSpc>
                <a:spcPct val="110000"/>
              </a:lnSpc>
            </a:pPr>
            <a:r>
              <a:rPr lang="en-US" altLang="en-US" sz="2000" dirty="0">
                <a:latin typeface="Times New Roman" panose="02020603050405020304" pitchFamily="18" charset="0"/>
              </a:rPr>
              <a:t>Find out the fuel policies for the non-owned planes you fly </a:t>
            </a:r>
          </a:p>
          <a:p>
            <a:pPr lvl="1" eaLnBrk="1" hangingPunct="1">
              <a:lnSpc>
                <a:spcPct val="110000"/>
              </a:lnSpc>
            </a:pPr>
            <a:r>
              <a:rPr lang="en-US" altLang="en-US" sz="1800" dirty="0">
                <a:latin typeface="Times New Roman" panose="02020603050405020304" pitchFamily="18" charset="0"/>
              </a:rPr>
              <a:t>Civil Air Patrol</a:t>
            </a:r>
          </a:p>
          <a:p>
            <a:pPr lvl="2" eaLnBrk="1" hangingPunct="1">
              <a:lnSpc>
                <a:spcPct val="110000"/>
              </a:lnSpc>
            </a:pPr>
            <a:r>
              <a:rPr lang="en-US" altLang="en-US" sz="1400" dirty="0">
                <a:latin typeface="Times New Roman" panose="02020603050405020304" pitchFamily="18" charset="0"/>
              </a:rPr>
              <a:t>Cessna 172 – full (40 gallons or 50 gallons depending on whether tanks are long range)</a:t>
            </a:r>
          </a:p>
          <a:p>
            <a:pPr lvl="2" eaLnBrk="1" hangingPunct="1">
              <a:lnSpc>
                <a:spcPct val="110000"/>
              </a:lnSpc>
            </a:pPr>
            <a:r>
              <a:rPr lang="en-US" altLang="en-US" sz="1400" dirty="0">
                <a:latin typeface="Times New Roman" panose="02020603050405020304" pitchFamily="18" charset="0"/>
              </a:rPr>
              <a:t>Cessna 182 – tabs (64 gallons); NJWG uses 50 gallons</a:t>
            </a:r>
          </a:p>
          <a:p>
            <a:pPr lvl="1" eaLnBrk="1" hangingPunct="1">
              <a:lnSpc>
                <a:spcPct val="110000"/>
              </a:lnSpc>
            </a:pPr>
            <a:r>
              <a:rPr lang="en-US" altLang="en-US" sz="1800" dirty="0">
                <a:latin typeface="Times New Roman" panose="02020603050405020304" pitchFamily="18" charset="0"/>
              </a:rPr>
              <a:t>Cirrus SR20 Flying Club</a:t>
            </a:r>
          </a:p>
          <a:p>
            <a:pPr lvl="2" eaLnBrk="1" hangingPunct="1">
              <a:lnSpc>
                <a:spcPct val="110000"/>
              </a:lnSpc>
            </a:pPr>
            <a:r>
              <a:rPr lang="en-US" altLang="en-US" sz="1400" dirty="0">
                <a:latin typeface="Times New Roman" panose="02020603050405020304" pitchFamily="18" charset="0"/>
              </a:rPr>
              <a:t>Tabs + 7 (40 gallons)</a:t>
            </a:r>
          </a:p>
          <a:p>
            <a:pPr lvl="1" eaLnBrk="1" hangingPunct="1">
              <a:lnSpc>
                <a:spcPct val="110000"/>
              </a:lnSpc>
            </a:pPr>
            <a:r>
              <a:rPr lang="en-US" altLang="en-US" sz="1800" dirty="0">
                <a:latin typeface="Times New Roman" panose="02020603050405020304" pitchFamily="18" charset="0"/>
              </a:rPr>
              <a:t>Cessna NAV III (G1000) Flying Club</a:t>
            </a:r>
          </a:p>
          <a:p>
            <a:pPr lvl="2" eaLnBrk="1" hangingPunct="1">
              <a:lnSpc>
                <a:spcPct val="110000"/>
              </a:lnSpc>
            </a:pPr>
            <a:r>
              <a:rPr lang="en-US" altLang="en-US" sz="1400" dirty="0">
                <a:latin typeface="Times New Roman" panose="02020603050405020304" pitchFamily="18" charset="0"/>
              </a:rPr>
              <a:t>Cessna 172S – 35 gallons</a:t>
            </a:r>
          </a:p>
          <a:p>
            <a:pPr lvl="2" eaLnBrk="1" hangingPunct="1">
              <a:lnSpc>
                <a:spcPct val="110000"/>
              </a:lnSpc>
            </a:pPr>
            <a:r>
              <a:rPr lang="en-US" altLang="en-US" sz="1400" dirty="0">
                <a:latin typeface="Times New Roman" panose="02020603050405020304" pitchFamily="18" charset="0"/>
              </a:rPr>
              <a:t>Cessna 182T – 64 gallons (tabs)</a:t>
            </a:r>
            <a:endParaRPr lang="en-US" altLang="en-US" sz="1600" dirty="0">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145411">
                                            <p:txEl>
                                              <p:pRg st="6" end="6"/>
                                            </p:txEl>
                                          </p:spTgt>
                                        </p:tgtEl>
                                        <p:attrNameLst>
                                          <p:attrName>style.visibility</p:attrName>
                                        </p:attrNameLst>
                                      </p:cBhvr>
                                      <p:to>
                                        <p:strVal val="visible"/>
                                      </p:to>
                                    </p:set>
                                    <p:anim calcmode="lin" valueType="num">
                                      <p:cBhvr additive="base">
                                        <p:cTn id="42"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5411">
                                            <p:txEl>
                                              <p:pRg st="7" end="7"/>
                                            </p:txEl>
                                          </p:spTgt>
                                        </p:tgtEl>
                                        <p:attrNameLst>
                                          <p:attrName>style.visibility</p:attrName>
                                        </p:attrNameLst>
                                      </p:cBhvr>
                                      <p:to>
                                        <p:strVal val="visible"/>
                                      </p:to>
                                    </p:set>
                                    <p:anim calcmode="lin" valueType="num">
                                      <p:cBhvr additive="base">
                                        <p:cTn id="48"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5411">
                                            <p:txEl>
                                              <p:pRg st="8" end="8"/>
                                            </p:txEl>
                                          </p:spTgt>
                                        </p:tgtEl>
                                        <p:attrNameLst>
                                          <p:attrName>style.visibility</p:attrName>
                                        </p:attrNameLst>
                                      </p:cBhvr>
                                      <p:to>
                                        <p:strVal val="visible"/>
                                      </p:to>
                                    </p:set>
                                    <p:anim calcmode="lin" valueType="num">
                                      <p:cBhvr additive="base">
                                        <p:cTn id="54" dur="500" fill="hold"/>
                                        <p:tgtEl>
                                          <p:spTgt spid="145411">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45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45411">
                                            <p:txEl>
                                              <p:pRg st="9" end="9"/>
                                            </p:txEl>
                                          </p:spTgt>
                                        </p:tgtEl>
                                        <p:attrNameLst>
                                          <p:attrName>style.visibility</p:attrName>
                                        </p:attrNameLst>
                                      </p:cBhvr>
                                      <p:to>
                                        <p:strVal val="visible"/>
                                      </p:to>
                                    </p:set>
                                    <p:anim calcmode="lin" valueType="num">
                                      <p:cBhvr additive="base">
                                        <p:cTn id="60" dur="500" fill="hold"/>
                                        <p:tgtEl>
                                          <p:spTgt spid="145411">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45411">
                                            <p:txEl>
                                              <p:pRg st="9" end="9"/>
                                            </p:txEl>
                                          </p:spTgt>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500"/>
                            </p:stCondLst>
                            <p:childTnLst>
                              <p:par>
                                <p:cTn id="63" presetID="2" presetClass="entr" presetSubtype="4" fill="hold" nodeType="afterEffect">
                                  <p:stCondLst>
                                    <p:cond delay="0"/>
                                  </p:stCondLst>
                                  <p:childTnLst>
                                    <p:set>
                                      <p:cBhvr>
                                        <p:cTn id="64" dur="1" fill="hold">
                                          <p:stCondLst>
                                            <p:cond delay="0"/>
                                          </p:stCondLst>
                                        </p:cTn>
                                        <p:tgtEl>
                                          <p:spTgt spid="145411">
                                            <p:txEl>
                                              <p:pRg st="10" end="10"/>
                                            </p:txEl>
                                          </p:spTgt>
                                        </p:tgtEl>
                                        <p:attrNameLst>
                                          <p:attrName>style.visibility</p:attrName>
                                        </p:attrNameLst>
                                      </p:cBhvr>
                                      <p:to>
                                        <p:strVal val="visible"/>
                                      </p:to>
                                    </p:set>
                                    <p:anim calcmode="lin" valueType="num">
                                      <p:cBhvr additive="base">
                                        <p:cTn id="65" dur="500" fill="hold"/>
                                        <p:tgtEl>
                                          <p:spTgt spid="145411">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5411">
                                            <p:txEl>
                                              <p:pRg st="10" end="10"/>
                                            </p:txEl>
                                          </p:spTgt>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1000"/>
                            </p:stCondLst>
                            <p:childTnLst>
                              <p:par>
                                <p:cTn id="68" presetID="2" presetClass="entr" presetSubtype="4" fill="hold" nodeType="afterEffect">
                                  <p:stCondLst>
                                    <p:cond delay="0"/>
                                  </p:stCondLst>
                                  <p:childTnLst>
                                    <p:set>
                                      <p:cBhvr>
                                        <p:cTn id="69" dur="1" fill="hold">
                                          <p:stCondLst>
                                            <p:cond delay="0"/>
                                          </p:stCondLst>
                                        </p:cTn>
                                        <p:tgtEl>
                                          <p:spTgt spid="145411">
                                            <p:txEl>
                                              <p:pRg st="11" end="11"/>
                                            </p:txEl>
                                          </p:spTgt>
                                        </p:tgtEl>
                                        <p:attrNameLst>
                                          <p:attrName>style.visibility</p:attrName>
                                        </p:attrNameLst>
                                      </p:cBhvr>
                                      <p:to>
                                        <p:strVal val="visible"/>
                                      </p:to>
                                    </p:set>
                                    <p:anim calcmode="lin" valueType="num">
                                      <p:cBhvr additive="base">
                                        <p:cTn id="70" dur="500" fill="hold"/>
                                        <p:tgtEl>
                                          <p:spTgt spid="145411">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454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145411">
                                            <p:txEl>
                                              <p:pRg st="12" end="12"/>
                                            </p:txEl>
                                          </p:spTgt>
                                        </p:tgtEl>
                                        <p:attrNameLst>
                                          <p:attrName>style.visibility</p:attrName>
                                        </p:attrNameLst>
                                      </p:cBhvr>
                                      <p:to>
                                        <p:strVal val="visible"/>
                                      </p:to>
                                    </p:set>
                                    <p:anim calcmode="lin" valueType="num">
                                      <p:cBhvr additive="base">
                                        <p:cTn id="76" dur="500" fill="hold"/>
                                        <p:tgtEl>
                                          <p:spTgt spid="145411">
                                            <p:txEl>
                                              <p:pRg st="12" end="1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5411">
                                            <p:txEl>
                                              <p:pRg st="12" end="12"/>
                                            </p:txEl>
                                          </p:spTgt>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500"/>
                            </p:stCondLst>
                            <p:childTnLst>
                              <p:par>
                                <p:cTn id="79" presetID="2" presetClass="entr" presetSubtype="4" fill="hold" nodeType="afterEffect">
                                  <p:stCondLst>
                                    <p:cond delay="0"/>
                                  </p:stCondLst>
                                  <p:childTnLst>
                                    <p:set>
                                      <p:cBhvr>
                                        <p:cTn id="80" dur="1" fill="hold">
                                          <p:stCondLst>
                                            <p:cond delay="0"/>
                                          </p:stCondLst>
                                        </p:cTn>
                                        <p:tgtEl>
                                          <p:spTgt spid="145411">
                                            <p:txEl>
                                              <p:pRg st="13" end="13"/>
                                            </p:txEl>
                                          </p:spTgt>
                                        </p:tgtEl>
                                        <p:attrNameLst>
                                          <p:attrName>style.visibility</p:attrName>
                                        </p:attrNameLst>
                                      </p:cBhvr>
                                      <p:to>
                                        <p:strVal val="visible"/>
                                      </p:to>
                                    </p:set>
                                    <p:anim calcmode="lin" valueType="num">
                                      <p:cBhvr additive="base">
                                        <p:cTn id="81" dur="500" fill="hold"/>
                                        <p:tgtEl>
                                          <p:spTgt spid="145411">
                                            <p:txEl>
                                              <p:pRg st="13" end="1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454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145411">
                                            <p:txEl>
                                              <p:pRg st="14" end="14"/>
                                            </p:txEl>
                                          </p:spTgt>
                                        </p:tgtEl>
                                        <p:attrNameLst>
                                          <p:attrName>style.visibility</p:attrName>
                                        </p:attrNameLst>
                                      </p:cBhvr>
                                      <p:to>
                                        <p:strVal val="visible"/>
                                      </p:to>
                                    </p:set>
                                    <p:anim calcmode="lin" valueType="num">
                                      <p:cBhvr additive="base">
                                        <p:cTn id="87" dur="500" fill="hold"/>
                                        <p:tgtEl>
                                          <p:spTgt spid="145411">
                                            <p:txEl>
                                              <p:pRg st="14" end="1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45411">
                                            <p:txEl>
                                              <p:pRg st="14" end="14"/>
                                            </p:txEl>
                                          </p:spTgt>
                                        </p:tgtEl>
                                        <p:attrNameLst>
                                          <p:attrName>ppt_y</p:attrName>
                                        </p:attrNameLst>
                                      </p:cBhvr>
                                      <p:tavLst>
                                        <p:tav tm="0">
                                          <p:val>
                                            <p:strVal val="1+#ppt_h/2"/>
                                          </p:val>
                                        </p:tav>
                                        <p:tav tm="100000">
                                          <p:val>
                                            <p:strVal val="#ppt_y"/>
                                          </p:val>
                                        </p:tav>
                                      </p:tavLst>
                                    </p:anim>
                                  </p:childTnLst>
                                </p:cTn>
                              </p:par>
                            </p:childTnLst>
                          </p:cTn>
                        </p:par>
                        <p:par>
                          <p:cTn id="89" fill="hold" nodeType="afterGroup">
                            <p:stCondLst>
                              <p:cond delay="500"/>
                            </p:stCondLst>
                            <p:childTnLst>
                              <p:par>
                                <p:cTn id="90" presetID="2" presetClass="entr" presetSubtype="4" fill="hold" nodeType="afterEffect">
                                  <p:stCondLst>
                                    <p:cond delay="0"/>
                                  </p:stCondLst>
                                  <p:childTnLst>
                                    <p:set>
                                      <p:cBhvr>
                                        <p:cTn id="91" dur="1" fill="hold">
                                          <p:stCondLst>
                                            <p:cond delay="0"/>
                                          </p:stCondLst>
                                        </p:cTn>
                                        <p:tgtEl>
                                          <p:spTgt spid="145411">
                                            <p:txEl>
                                              <p:pRg st="15" end="15"/>
                                            </p:txEl>
                                          </p:spTgt>
                                        </p:tgtEl>
                                        <p:attrNameLst>
                                          <p:attrName>style.visibility</p:attrName>
                                        </p:attrNameLst>
                                      </p:cBhvr>
                                      <p:to>
                                        <p:strVal val="visible"/>
                                      </p:to>
                                    </p:set>
                                    <p:anim calcmode="lin" valueType="num">
                                      <p:cBhvr additive="base">
                                        <p:cTn id="92" dur="500" fill="hold"/>
                                        <p:tgtEl>
                                          <p:spTgt spid="145411">
                                            <p:txEl>
                                              <p:pRg st="15" end="15"/>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45411">
                                            <p:txEl>
                                              <p:pRg st="15" end="15"/>
                                            </p:txEl>
                                          </p:spTgt>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1000"/>
                            </p:stCondLst>
                            <p:childTnLst>
                              <p:par>
                                <p:cTn id="95" presetID="2" presetClass="entr" presetSubtype="4" fill="hold" nodeType="afterEffect">
                                  <p:stCondLst>
                                    <p:cond delay="0"/>
                                  </p:stCondLst>
                                  <p:childTnLst>
                                    <p:set>
                                      <p:cBhvr>
                                        <p:cTn id="96" dur="1" fill="hold">
                                          <p:stCondLst>
                                            <p:cond delay="0"/>
                                          </p:stCondLst>
                                        </p:cTn>
                                        <p:tgtEl>
                                          <p:spTgt spid="145411">
                                            <p:txEl>
                                              <p:pRg st="16" end="16"/>
                                            </p:txEl>
                                          </p:spTgt>
                                        </p:tgtEl>
                                        <p:attrNameLst>
                                          <p:attrName>style.visibility</p:attrName>
                                        </p:attrNameLst>
                                      </p:cBhvr>
                                      <p:to>
                                        <p:strVal val="visible"/>
                                      </p:to>
                                    </p:set>
                                    <p:anim calcmode="lin" valueType="num">
                                      <p:cBhvr additive="base">
                                        <p:cTn id="97" dur="500" fill="hold"/>
                                        <p:tgtEl>
                                          <p:spTgt spid="145411">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45411">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9144000" cy="711200"/>
          </a:xfrm>
        </p:spPr>
        <p:txBody>
          <a:bodyPr lIns="92075" tIns="46037" rIns="92075" bIns="46037"/>
          <a:lstStyle/>
          <a:p>
            <a:pPr eaLnBrk="1" hangingPunct="1"/>
            <a:r>
              <a:rPr lang="en-US" altLang="en-US" i="1">
                <a:latin typeface="Times New Roman" panose="02020603050405020304" pitchFamily="18" charset="0"/>
              </a:rPr>
              <a:t>Weight &amp; Balance Pre-flight Planning</a:t>
            </a:r>
          </a:p>
        </p:txBody>
      </p:sp>
      <p:sp>
        <p:nvSpPr>
          <p:cNvPr id="145411" name="Rectangle 3"/>
          <p:cNvSpPr>
            <a:spLocks noGrp="1" noChangeArrowheads="1"/>
          </p:cNvSpPr>
          <p:nvPr>
            <p:ph type="body" sz="half" idx="4294967295"/>
          </p:nvPr>
        </p:nvSpPr>
        <p:spPr>
          <a:xfrm>
            <a:off x="0" y="635000"/>
            <a:ext cx="9144000" cy="5359400"/>
          </a:xfrm>
        </p:spPr>
        <p:txBody>
          <a:bodyPr lIns="92075" tIns="46037" rIns="92075" bIns="46037"/>
          <a:lstStyle/>
          <a:p>
            <a:pPr eaLnBrk="1" hangingPunct="1">
              <a:lnSpc>
                <a:spcPct val="110000"/>
              </a:lnSpc>
            </a:pPr>
            <a:r>
              <a:rPr lang="en-US" altLang="en-US" sz="2400">
                <a:latin typeface="Times New Roman" panose="02020603050405020304" pitchFamily="18" charset="0"/>
              </a:rPr>
              <a:t>Do all weight &amp; balance computations at home before you leave for the airport </a:t>
            </a:r>
          </a:p>
          <a:p>
            <a:pPr lvl="1" eaLnBrk="1" hangingPunct="1">
              <a:lnSpc>
                <a:spcPct val="110000"/>
              </a:lnSpc>
            </a:pPr>
            <a:r>
              <a:rPr lang="en-US" altLang="en-US" sz="2000">
                <a:latin typeface="Times New Roman" panose="02020603050405020304" pitchFamily="18" charset="0"/>
              </a:rPr>
              <a:t>Get dressed weight from each passenger; explain to them the  importance of accuracy</a:t>
            </a:r>
          </a:p>
          <a:p>
            <a:pPr lvl="1" eaLnBrk="1" hangingPunct="1">
              <a:lnSpc>
                <a:spcPct val="110000"/>
              </a:lnSpc>
            </a:pPr>
            <a:r>
              <a:rPr lang="en-US" altLang="en-US" sz="2000">
                <a:latin typeface="Times New Roman" panose="02020603050405020304" pitchFamily="18" charset="0"/>
              </a:rPr>
              <a:t>Do a computerized calculation with your weight and your passenger(s) weights</a:t>
            </a:r>
          </a:p>
          <a:p>
            <a:pPr lvl="1" eaLnBrk="1" hangingPunct="1">
              <a:lnSpc>
                <a:spcPct val="110000"/>
              </a:lnSpc>
            </a:pPr>
            <a:r>
              <a:rPr lang="en-US" altLang="en-US" sz="2000">
                <a:latin typeface="Times New Roman" panose="02020603050405020304" pitchFamily="18" charset="0"/>
              </a:rPr>
              <a:t>Figure out how much weight is available for fuel and luggage</a:t>
            </a:r>
          </a:p>
          <a:p>
            <a:pPr lvl="1" eaLnBrk="1" hangingPunct="1">
              <a:lnSpc>
                <a:spcPct val="110000"/>
              </a:lnSpc>
            </a:pPr>
            <a:r>
              <a:rPr lang="en-US" altLang="en-US" sz="2000">
                <a:latin typeface="Times New Roman" panose="02020603050405020304" pitchFamily="18" charset="0"/>
              </a:rPr>
              <a:t>Tell your passenger(s) how much luggage they can bring</a:t>
            </a:r>
          </a:p>
          <a:p>
            <a:pPr eaLnBrk="1" hangingPunct="1">
              <a:lnSpc>
                <a:spcPct val="110000"/>
              </a:lnSpc>
            </a:pPr>
            <a:r>
              <a:rPr lang="en-US" altLang="en-US" sz="2400">
                <a:latin typeface="Times New Roman" panose="02020603050405020304" pitchFamily="18" charset="0"/>
              </a:rPr>
              <a:t>Don’t be afraid to “manage” your passenger(s) </a:t>
            </a:r>
          </a:p>
          <a:p>
            <a:pPr lvl="1" eaLnBrk="1" hangingPunct="1">
              <a:lnSpc>
                <a:spcPct val="110000"/>
              </a:lnSpc>
            </a:pPr>
            <a:r>
              <a:rPr lang="en-US" altLang="en-US" sz="2000">
                <a:latin typeface="Times New Roman" panose="02020603050405020304" pitchFamily="18" charset="0"/>
              </a:rPr>
              <a:t>Explain to them how the regulations and </a:t>
            </a:r>
            <a:r>
              <a:rPr lang="en-US" altLang="en-US" sz="2000" b="1">
                <a:latin typeface="Times New Roman" panose="02020603050405020304" pitchFamily="18" charset="0"/>
              </a:rPr>
              <a:t>safety</a:t>
            </a:r>
            <a:r>
              <a:rPr lang="en-US" altLang="en-US" sz="2000">
                <a:latin typeface="Times New Roman" panose="02020603050405020304" pitchFamily="18" charset="0"/>
              </a:rPr>
              <a:t> apply to weight &amp; balance</a:t>
            </a:r>
          </a:p>
          <a:p>
            <a:pPr lvl="1" eaLnBrk="1" hangingPunct="1">
              <a:lnSpc>
                <a:spcPct val="110000"/>
              </a:lnSpc>
            </a:pPr>
            <a:r>
              <a:rPr lang="en-US" altLang="en-US" sz="2000">
                <a:latin typeface="Times New Roman" panose="02020603050405020304" pitchFamily="18" charset="0"/>
              </a:rPr>
              <a:t>Don’t be afraid to tell them that not everyone will “fit” onboard</a:t>
            </a:r>
          </a:p>
          <a:p>
            <a:pPr lvl="1" eaLnBrk="1" hangingPunct="1">
              <a:lnSpc>
                <a:spcPct val="110000"/>
              </a:lnSpc>
            </a:pPr>
            <a:r>
              <a:rPr lang="en-US" altLang="en-US" sz="2000">
                <a:latin typeface="Times New Roman" panose="02020603050405020304" pitchFamily="18" charset="0"/>
              </a:rPr>
              <a:t>Don’t be afraid to tell them that certain luggage items will not “fit”</a:t>
            </a:r>
          </a:p>
          <a:p>
            <a:pPr eaLnBrk="1" hangingPunct="1">
              <a:lnSpc>
                <a:spcPct val="110000"/>
              </a:lnSpc>
            </a:pPr>
            <a:r>
              <a:rPr lang="en-US" altLang="en-US" sz="2400">
                <a:latin typeface="Times New Roman" panose="02020603050405020304" pitchFamily="18" charset="0"/>
              </a:rPr>
              <a:t>Do a thorough flight planning and fuel needs analysis</a:t>
            </a:r>
          </a:p>
          <a:p>
            <a:pPr lvl="1" eaLnBrk="1" hangingPunct="1">
              <a:lnSpc>
                <a:spcPct val="110000"/>
              </a:lnSpc>
            </a:pPr>
            <a:r>
              <a:rPr lang="en-US" altLang="en-US" sz="2000">
                <a:latin typeface="Times New Roman" panose="02020603050405020304" pitchFamily="18" charset="0"/>
              </a:rPr>
              <a:t>Don’t cut the fuel too close – there could be unexpected complications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5411">
                                            <p:txEl>
                                              <p:pRg st="7" end="7"/>
                                            </p:txEl>
                                          </p:spTgt>
                                        </p:tgtEl>
                                        <p:attrNameLst>
                                          <p:attrName>style.visibility</p:attrName>
                                        </p:attrNameLst>
                                      </p:cBhvr>
                                      <p:to>
                                        <p:strVal val="visible"/>
                                      </p:to>
                                    </p:set>
                                    <p:anim calcmode="lin" valueType="num">
                                      <p:cBhvr additive="base">
                                        <p:cTn id="49"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5411">
                                            <p:txEl>
                                              <p:pRg st="8" end="8"/>
                                            </p:txEl>
                                          </p:spTgt>
                                        </p:tgtEl>
                                        <p:attrNameLst>
                                          <p:attrName>style.visibility</p:attrName>
                                        </p:attrNameLst>
                                      </p:cBhvr>
                                      <p:to>
                                        <p:strVal val="visible"/>
                                      </p:to>
                                    </p:set>
                                    <p:anim calcmode="lin" valueType="num">
                                      <p:cBhvr additive="base">
                                        <p:cTn id="55" dur="500" fill="hold"/>
                                        <p:tgtEl>
                                          <p:spTgt spid="1454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5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5411">
                                            <p:txEl>
                                              <p:pRg st="9" end="9"/>
                                            </p:txEl>
                                          </p:spTgt>
                                        </p:tgtEl>
                                        <p:attrNameLst>
                                          <p:attrName>style.visibility</p:attrName>
                                        </p:attrNameLst>
                                      </p:cBhvr>
                                      <p:to>
                                        <p:strVal val="visible"/>
                                      </p:to>
                                    </p:set>
                                    <p:anim calcmode="lin" valueType="num">
                                      <p:cBhvr additive="base">
                                        <p:cTn id="61" dur="500" fill="hold"/>
                                        <p:tgtEl>
                                          <p:spTgt spid="14541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5411">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45411">
                                            <p:txEl>
                                              <p:pRg st="10" end="10"/>
                                            </p:txEl>
                                          </p:spTgt>
                                        </p:tgtEl>
                                        <p:attrNameLst>
                                          <p:attrName>style.visibility</p:attrName>
                                        </p:attrNameLst>
                                      </p:cBhvr>
                                      <p:to>
                                        <p:strVal val="visible"/>
                                      </p:to>
                                    </p:set>
                                    <p:anim calcmode="lin" valueType="num">
                                      <p:cBhvr additive="base">
                                        <p:cTn id="65" dur="500" fill="hold"/>
                                        <p:tgtEl>
                                          <p:spTgt spid="145411">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54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0"/>
            <a:ext cx="9144000" cy="914400"/>
          </a:xfrm>
        </p:spPr>
        <p:txBody>
          <a:bodyPr lIns="92075" tIns="46037" rIns="92075" bIns="46037"/>
          <a:lstStyle/>
          <a:p>
            <a:pPr eaLnBrk="1" hangingPunct="1"/>
            <a:r>
              <a:rPr lang="en-US" altLang="en-US" i="1">
                <a:latin typeface="Times New Roman" panose="02020603050405020304" pitchFamily="18" charset="0"/>
              </a:rPr>
              <a:t>The Three Most Useless Things to a Pilot</a:t>
            </a:r>
          </a:p>
        </p:txBody>
      </p:sp>
      <p:sp>
        <p:nvSpPr>
          <p:cNvPr id="145411" name="Rectangle 3"/>
          <p:cNvSpPr>
            <a:spLocks noGrp="1" noChangeArrowheads="1"/>
          </p:cNvSpPr>
          <p:nvPr>
            <p:ph type="body" sz="half" idx="4294967295"/>
          </p:nvPr>
        </p:nvSpPr>
        <p:spPr>
          <a:xfrm>
            <a:off x="0" y="838200"/>
            <a:ext cx="9144000" cy="4953000"/>
          </a:xfrm>
        </p:spPr>
        <p:txBody>
          <a:bodyPr lIns="92075" tIns="46037" rIns="92075" bIns="46037"/>
          <a:lstStyle/>
          <a:p>
            <a:pPr eaLnBrk="1" hangingPunct="1">
              <a:lnSpc>
                <a:spcPct val="110000"/>
              </a:lnSpc>
              <a:defRPr/>
            </a:pPr>
            <a:r>
              <a:rPr lang="en-US" sz="2400" dirty="0">
                <a:latin typeface="Times New Roman" pitchFamily="18" charset="0"/>
              </a:rPr>
              <a:t>The runway behind you</a:t>
            </a:r>
          </a:p>
          <a:p>
            <a:pPr lvl="1" eaLnBrk="1" hangingPunct="1">
              <a:lnSpc>
                <a:spcPct val="110000"/>
              </a:lnSpc>
              <a:defRPr/>
            </a:pPr>
            <a:r>
              <a:rPr lang="en-US" sz="2000" b="1" dirty="0">
                <a:latin typeface="Times New Roman" pitchFamily="18" charset="0"/>
              </a:rPr>
              <a:t>Moral: know your aircraft’s take-off minimums and </a:t>
            </a:r>
            <a:r>
              <a:rPr lang="en-US" sz="2000" b="1" i="1" u="sng" dirty="0">
                <a:effectLst>
                  <a:outerShdw blurRad="38100" dist="38100" dir="2700000" algn="tl">
                    <a:srgbClr val="C0C0C0"/>
                  </a:outerShdw>
                </a:effectLst>
                <a:latin typeface="Times New Roman" pitchFamily="18" charset="0"/>
              </a:rPr>
              <a:t>calculate the weight and balance for your flight</a:t>
            </a:r>
            <a:r>
              <a:rPr lang="en-US" sz="2000" b="1" dirty="0">
                <a:latin typeface="Times New Roman" pitchFamily="18" charset="0"/>
              </a:rPr>
              <a:t>, your </a:t>
            </a:r>
            <a:r>
              <a:rPr lang="en-US" sz="2000" b="1">
                <a:latin typeface="Times New Roman" pitchFamily="18" charset="0"/>
              </a:rPr>
              <a:t>airport’s runway </a:t>
            </a:r>
            <a:r>
              <a:rPr lang="en-US" sz="2000" b="1" dirty="0">
                <a:latin typeface="Times New Roman" pitchFamily="18" charset="0"/>
              </a:rPr>
              <a:t>length, density altitude, any obstacles to be cleared</a:t>
            </a:r>
          </a:p>
          <a:p>
            <a:pPr eaLnBrk="1" hangingPunct="1">
              <a:lnSpc>
                <a:spcPct val="110000"/>
              </a:lnSpc>
              <a:defRPr/>
            </a:pPr>
            <a:r>
              <a:rPr lang="en-US" sz="2400" dirty="0">
                <a:latin typeface="Times New Roman" pitchFamily="18" charset="0"/>
              </a:rPr>
              <a:t>The altitude above you</a:t>
            </a:r>
          </a:p>
          <a:p>
            <a:pPr lvl="1" eaLnBrk="1" hangingPunct="1">
              <a:lnSpc>
                <a:spcPct val="110000"/>
              </a:lnSpc>
              <a:defRPr/>
            </a:pPr>
            <a:r>
              <a:rPr lang="en-US" sz="2000" b="1" dirty="0">
                <a:latin typeface="Times New Roman" pitchFamily="18" charset="0"/>
              </a:rPr>
              <a:t>Moral: know your aircraft’s power settings for climb, cruise, and descent </a:t>
            </a:r>
          </a:p>
          <a:p>
            <a:pPr eaLnBrk="1" hangingPunct="1">
              <a:lnSpc>
                <a:spcPct val="110000"/>
              </a:lnSpc>
              <a:defRPr/>
            </a:pPr>
            <a:r>
              <a:rPr lang="en-US" sz="2400" dirty="0">
                <a:latin typeface="Times New Roman" pitchFamily="18" charset="0"/>
              </a:rPr>
              <a:t>The fuel on the ground below you</a:t>
            </a:r>
          </a:p>
          <a:p>
            <a:pPr lvl="1" eaLnBrk="1" hangingPunct="1">
              <a:lnSpc>
                <a:spcPct val="110000"/>
              </a:lnSpc>
              <a:defRPr/>
            </a:pPr>
            <a:r>
              <a:rPr lang="en-US" sz="2000" b="1" dirty="0">
                <a:latin typeface="Times New Roman" pitchFamily="18" charset="0"/>
              </a:rPr>
              <a:t>Moral: know your aircraft’s fuel capacity, fuel system, GPH burn rate, and winds aloft for the route of flight. </a:t>
            </a:r>
          </a:p>
          <a:p>
            <a:pPr eaLnBrk="1" hangingPunct="1">
              <a:lnSpc>
                <a:spcPct val="110000"/>
              </a:lnSpc>
              <a:defRPr/>
            </a:pPr>
            <a:r>
              <a:rPr lang="en-US" sz="2400" dirty="0">
                <a:latin typeface="Times New Roman" pitchFamily="18" charset="0"/>
              </a:rPr>
              <a:t>Utilize superior judgment to avoid needing to use superior skill</a:t>
            </a:r>
          </a:p>
          <a:p>
            <a:pPr eaLnBrk="1" hangingPunct="1">
              <a:lnSpc>
                <a:spcPct val="110000"/>
              </a:lnSpc>
              <a:defRPr/>
            </a:pPr>
            <a:endParaRPr lang="en-US" sz="2400" dirty="0">
              <a:latin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anim calcmode="lin" valueType="num">
                                      <p:cBhvr additive="base">
                                        <p:cTn id="13"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anim calcmode="lin" valueType="num">
                                      <p:cBhvr additive="base">
                                        <p:cTn id="19"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1" end="1"/>
                                            </p:txEl>
                                          </p:spTgt>
                                        </p:tgtEl>
                                        <p:attrNameLst>
                                          <p:attrName>style.visibility</p:attrName>
                                        </p:attrNameLst>
                                      </p:cBhvr>
                                      <p:to>
                                        <p:strVal val="visible"/>
                                      </p:to>
                                    </p:set>
                                    <p:anim calcmode="lin" valueType="num">
                                      <p:cBhvr additive="base">
                                        <p:cTn id="25"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3" end="3"/>
                                            </p:txEl>
                                          </p:spTgt>
                                        </p:tgtEl>
                                        <p:attrNameLst>
                                          <p:attrName>style.visibility</p:attrName>
                                        </p:attrNameLst>
                                      </p:cBhvr>
                                      <p:to>
                                        <p:strVal val="visible"/>
                                      </p:to>
                                    </p:set>
                                    <p:anim calcmode="lin" valueType="num">
                                      <p:cBhvr additive="base">
                                        <p:cTn id="31"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a:extLst>
              <a:ext uri="{FF2B5EF4-FFF2-40B4-BE49-F238E27FC236}">
                <a16:creationId xmlns:a16="http://schemas.microsoft.com/office/drawing/2014/main" id="{53BFF0A2-2D96-42AF-A65F-323D7BCE5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1938"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304800" y="0"/>
            <a:ext cx="8458200" cy="3352800"/>
          </a:xfrm>
        </p:spPr>
        <p:txBody>
          <a:bodyPr/>
          <a:lstStyle/>
          <a:p>
            <a:pPr algn="ctr" eaLnBrk="1" hangingPunct="1"/>
            <a:r>
              <a:rPr lang="en-US" altLang="en-US" sz="5400">
                <a:latin typeface="Times New Roman" panose="02020603050405020304" pitchFamily="18" charset="0"/>
              </a:rPr>
              <a:t>Credits and Information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Estimated Weight and Balance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Due to the extensive fire damage, an exact weight and balance calculation could not be made.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Pilot’s weight was taken from his most current FAA medical examination.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Weight of the front seat passenger was taken from her reported weight on her Alaska driver’s license.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Weights for the rear seat passengers (girls: ages 11 and 13, and boy: age 12) were estimated using the Centers for Disease Control (CDC) growth charts showing average weight by age and gender.</a:t>
            </a:r>
          </a:p>
        </p:txBody>
      </p:sp>
    </p:spTree>
    <p:extLst>
      <p:ext uri="{BB962C8B-B14F-4D97-AF65-F5344CB8AC3E}">
        <p14:creationId xmlns:p14="http://schemas.microsoft.com/office/powerpoint/2010/main" val="371943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609600" y="0"/>
            <a:ext cx="7772400" cy="457200"/>
          </a:xfrm>
        </p:spPr>
        <p:txBody>
          <a:bodyPr/>
          <a:lstStyle/>
          <a:p>
            <a:pPr algn="ctr">
              <a:defRPr/>
            </a:pPr>
            <a:r>
              <a:rPr lang="en-US" sz="2800" i="1" dirty="0">
                <a:latin typeface="Times New Roman" pitchFamily="18" charset="0"/>
              </a:rPr>
              <a:t>References and Information</a:t>
            </a:r>
            <a:endParaRPr lang="en-US" sz="2800" i="1" kern="1200" dirty="0">
              <a:latin typeface="Times New Roman" pitchFamily="18" charset="0"/>
            </a:endParaRPr>
          </a:p>
        </p:txBody>
      </p:sp>
      <p:sp>
        <p:nvSpPr>
          <p:cNvPr id="423939" name="Rectangle 3"/>
          <p:cNvSpPr>
            <a:spLocks noGrp="1" noChangeArrowheads="1"/>
          </p:cNvSpPr>
          <p:nvPr>
            <p:ph type="body" sz="half" idx="1"/>
          </p:nvPr>
        </p:nvSpPr>
        <p:spPr>
          <a:xfrm>
            <a:off x="0" y="457200"/>
            <a:ext cx="9144000" cy="4472152"/>
          </a:xfrm>
        </p:spPr>
        <p:txBody>
          <a:bodyPr/>
          <a:lstStyle/>
          <a:p>
            <a:pPr eaLnBrk="1" hangingPunct="1">
              <a:lnSpc>
                <a:spcPct val="80000"/>
              </a:lnSpc>
            </a:pPr>
            <a:r>
              <a:rPr lang="en-US" altLang="en-US" sz="2400" dirty="0">
                <a:latin typeface="Times New Roman" panose="02020603050405020304" pitchFamily="18" charset="0"/>
              </a:rPr>
              <a:t>Author of Presentation</a:t>
            </a:r>
          </a:p>
          <a:p>
            <a:pPr lvl="1" eaLnBrk="1" hangingPunct="1">
              <a:lnSpc>
                <a:spcPct val="80000"/>
              </a:lnSpc>
            </a:pPr>
            <a:r>
              <a:rPr lang="en-US" altLang="en-US" sz="2000" dirty="0">
                <a:latin typeface="Times New Roman" panose="02020603050405020304" pitchFamily="18" charset="0"/>
              </a:rPr>
              <a:t>William J. Doyle, Jr., CFI A&amp;I, AGI, IGI, Cessna CFAI</a:t>
            </a:r>
          </a:p>
          <a:p>
            <a:pPr lvl="2" eaLnBrk="1" hangingPunct="1">
              <a:lnSpc>
                <a:spcPct val="80000"/>
              </a:lnSpc>
            </a:pPr>
            <a:r>
              <a:rPr lang="en-US" altLang="en-US" sz="1800" dirty="0">
                <a:latin typeface="Times New Roman" panose="02020603050405020304" pitchFamily="18" charset="0"/>
              </a:rPr>
              <a:t>FAA FAAST Team Representative, PHL FSDO</a:t>
            </a: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Downloading this presentation and associated spreadsheets</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3"/>
              </a:rPr>
              <a:t>https://williamjdoylejr.net/FAAST/W&amp;B/Weight_and_Balance_2021.pptx</a:t>
            </a:r>
            <a:endParaRPr lang="en-US" altLang="en-US" sz="2000" dirty="0">
              <a:latin typeface="Times New Roman" panose="02020603050405020304" pitchFamily="18" charset="0"/>
              <a:cs typeface="Times New Roman" panose="02020603050405020304" pitchFamily="18" charset="0"/>
              <a:hlinkClick r:id="rId4"/>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4"/>
              </a:rPr>
              <a:t>http://williamjdoylejr.net/FAAST/W&amp;B/Weight_Balance_Cessna_172S.xls</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5"/>
              </a:rPr>
              <a:t>http://williamjdoylejr.net/FAAST/W&amp;B/Weight_and_Balance_Cessna_182T.xls</a:t>
            </a:r>
            <a:endParaRPr lang="en-US" altLang="en-US" sz="2000"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6"/>
              </a:rPr>
              <a:t>http://williamjdoylejr.net/FAAST/W&amp;B/Weight_Balance_Cessna_U206H.xls</a:t>
            </a:r>
            <a:endParaRPr lang="en-US" altLang="en-US" sz="2000"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7"/>
              </a:rPr>
              <a:t>http://williamjdoylejr.net/FAAST/W&amp;B/Weight_&amp;_Balance_Cirrus_SR20.xls</a:t>
            </a:r>
            <a:endParaRPr lang="en-US" altLang="en-US" sz="20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Tom Woods (deceased), FAAST Rep PHL FSDO and NJWG/LGM</a:t>
            </a:r>
          </a:p>
          <a:p>
            <a:pPr lvl="1" eaLnBrk="1" hangingPunct="1">
              <a:lnSpc>
                <a:spcPct val="80000"/>
              </a:lnSpc>
            </a:pPr>
            <a:r>
              <a:rPr lang="en-US" altLang="en-US" sz="1800" dirty="0">
                <a:latin typeface="Times New Roman" panose="02020603050405020304" pitchFamily="18" charset="0"/>
                <a:cs typeface="Times New Roman" panose="02020603050405020304" pitchFamily="18" charset="0"/>
              </a:rPr>
              <a:t>for creating the W&amp;B spreadsheets for Cessna 172S, 182T, and U206H</a:t>
            </a: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907 Flight Squadron and the Cirrus Owners and Pilots Association</a:t>
            </a:r>
          </a:p>
          <a:p>
            <a:pPr lvl="1" eaLnBrk="1" hangingPunct="1">
              <a:lnSpc>
                <a:spcPct val="80000"/>
              </a:lnSpc>
            </a:pPr>
            <a:r>
              <a:rPr lang="en-US" altLang="en-US" sz="1800" dirty="0">
                <a:latin typeface="Times New Roman" panose="02020603050405020304" pitchFamily="18" charset="0"/>
                <a:cs typeface="Times New Roman" panose="02020603050405020304" pitchFamily="18" charset="0"/>
              </a:rPr>
              <a:t> for  sourcing the Cirrus SR20 W&amp;B spreadsheet to me</a:t>
            </a:r>
          </a:p>
          <a:p>
            <a:pPr eaLnBrk="1" hangingPunct="1">
              <a:lnSpc>
                <a:spcPct val="80000"/>
              </a:lnSpc>
              <a:buFontTx/>
              <a:buNone/>
            </a:pPr>
            <a:endParaRPr lang="en-US" altLang="en-US" sz="22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 calcmode="lin" valueType="num">
                                      <p:cBhvr additive="base">
                                        <p:cTn id="7" dur="500" fill="hold"/>
                                        <p:tgtEl>
                                          <p:spTgt spid="423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39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3939">
                                            <p:txEl>
                                              <p:pRg st="1" end="1"/>
                                            </p:txEl>
                                          </p:spTgt>
                                        </p:tgtEl>
                                        <p:attrNameLst>
                                          <p:attrName>style.visibility</p:attrName>
                                        </p:attrNameLst>
                                      </p:cBhvr>
                                      <p:to>
                                        <p:strVal val="visible"/>
                                      </p:to>
                                    </p:set>
                                    <p:anim calcmode="lin" valueType="num">
                                      <p:cBhvr additive="base">
                                        <p:cTn id="11" dur="500" fill="hold"/>
                                        <p:tgtEl>
                                          <p:spTgt spid="4239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39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3939">
                                            <p:txEl>
                                              <p:pRg st="2" end="2"/>
                                            </p:txEl>
                                          </p:spTgt>
                                        </p:tgtEl>
                                        <p:attrNameLst>
                                          <p:attrName>style.visibility</p:attrName>
                                        </p:attrNameLst>
                                      </p:cBhvr>
                                      <p:to>
                                        <p:strVal val="visible"/>
                                      </p:to>
                                    </p:set>
                                    <p:anim calcmode="lin" valueType="num">
                                      <p:cBhvr additive="base">
                                        <p:cTn id="15" dur="500" fill="hold"/>
                                        <p:tgtEl>
                                          <p:spTgt spid="4239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23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23939">
                                            <p:txEl>
                                              <p:pRg st="3" end="3"/>
                                            </p:txEl>
                                          </p:spTgt>
                                        </p:tgtEl>
                                        <p:attrNameLst>
                                          <p:attrName>style.visibility</p:attrName>
                                        </p:attrNameLst>
                                      </p:cBhvr>
                                      <p:to>
                                        <p:strVal val="visible"/>
                                      </p:to>
                                    </p:set>
                                    <p:anim calcmode="lin" valueType="num">
                                      <p:cBhvr additive="base">
                                        <p:cTn id="21" dur="500" fill="hold"/>
                                        <p:tgtEl>
                                          <p:spTgt spid="423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23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3939">
                                            <p:txEl>
                                              <p:pRg st="4" end="4"/>
                                            </p:txEl>
                                          </p:spTgt>
                                        </p:tgtEl>
                                        <p:attrNameLst>
                                          <p:attrName>style.visibility</p:attrName>
                                        </p:attrNameLst>
                                      </p:cBhvr>
                                      <p:to>
                                        <p:strVal val="visible"/>
                                      </p:to>
                                    </p:set>
                                    <p:anim calcmode="lin" valueType="num">
                                      <p:cBhvr additive="base">
                                        <p:cTn id="25" dur="500" fill="hold"/>
                                        <p:tgtEl>
                                          <p:spTgt spid="423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3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3939">
                                            <p:txEl>
                                              <p:pRg st="5" end="5"/>
                                            </p:txEl>
                                          </p:spTgt>
                                        </p:tgtEl>
                                        <p:attrNameLst>
                                          <p:attrName>style.visibility</p:attrName>
                                        </p:attrNameLst>
                                      </p:cBhvr>
                                      <p:to>
                                        <p:strVal val="visible"/>
                                      </p:to>
                                    </p:set>
                                    <p:anim calcmode="lin" valueType="num">
                                      <p:cBhvr additive="base">
                                        <p:cTn id="29" dur="500" fill="hold"/>
                                        <p:tgtEl>
                                          <p:spTgt spid="423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23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23939">
                                            <p:txEl>
                                              <p:pRg st="6" end="6"/>
                                            </p:txEl>
                                          </p:spTgt>
                                        </p:tgtEl>
                                        <p:attrNameLst>
                                          <p:attrName>style.visibility</p:attrName>
                                        </p:attrNameLst>
                                      </p:cBhvr>
                                      <p:to>
                                        <p:strVal val="visible"/>
                                      </p:to>
                                    </p:set>
                                    <p:anim calcmode="lin" valueType="num">
                                      <p:cBhvr additive="base">
                                        <p:cTn id="33" dur="500" fill="hold"/>
                                        <p:tgtEl>
                                          <p:spTgt spid="423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3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23939">
                                            <p:txEl>
                                              <p:pRg st="7" end="7"/>
                                            </p:txEl>
                                          </p:spTgt>
                                        </p:tgtEl>
                                        <p:attrNameLst>
                                          <p:attrName>style.visibility</p:attrName>
                                        </p:attrNameLst>
                                      </p:cBhvr>
                                      <p:to>
                                        <p:strVal val="visible"/>
                                      </p:to>
                                    </p:set>
                                    <p:anim calcmode="lin" valueType="num">
                                      <p:cBhvr additive="base">
                                        <p:cTn id="37" dur="500" fill="hold"/>
                                        <p:tgtEl>
                                          <p:spTgt spid="423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23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3939">
                                            <p:txEl>
                                              <p:pRg st="8" end="8"/>
                                            </p:txEl>
                                          </p:spTgt>
                                        </p:tgtEl>
                                        <p:attrNameLst>
                                          <p:attrName>style.visibility</p:attrName>
                                        </p:attrNameLst>
                                      </p:cBhvr>
                                      <p:to>
                                        <p:strVal val="visible"/>
                                      </p:to>
                                    </p:set>
                                    <p:anim calcmode="lin" valueType="num">
                                      <p:cBhvr additive="base">
                                        <p:cTn id="41" dur="500" fill="hold"/>
                                        <p:tgtEl>
                                          <p:spTgt spid="423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239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23939">
                                            <p:txEl>
                                              <p:pRg st="9" end="9"/>
                                            </p:txEl>
                                          </p:spTgt>
                                        </p:tgtEl>
                                        <p:attrNameLst>
                                          <p:attrName>style.visibility</p:attrName>
                                        </p:attrNameLst>
                                      </p:cBhvr>
                                      <p:to>
                                        <p:strVal val="visible"/>
                                      </p:to>
                                    </p:set>
                                    <p:anim calcmode="lin" valueType="num">
                                      <p:cBhvr additive="base">
                                        <p:cTn id="47" dur="500" fill="hold"/>
                                        <p:tgtEl>
                                          <p:spTgt spid="423939">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23939">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23939">
                                            <p:txEl>
                                              <p:pRg st="10" end="10"/>
                                            </p:txEl>
                                          </p:spTgt>
                                        </p:tgtEl>
                                        <p:attrNameLst>
                                          <p:attrName>style.visibility</p:attrName>
                                        </p:attrNameLst>
                                      </p:cBhvr>
                                      <p:to>
                                        <p:strVal val="visible"/>
                                      </p:to>
                                    </p:set>
                                    <p:anim calcmode="lin" valueType="num">
                                      <p:cBhvr additive="base">
                                        <p:cTn id="51" dur="500" fill="hold"/>
                                        <p:tgtEl>
                                          <p:spTgt spid="423939">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239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423939">
                                            <p:txEl>
                                              <p:pRg st="11" end="11"/>
                                            </p:txEl>
                                          </p:spTgt>
                                        </p:tgtEl>
                                        <p:attrNameLst>
                                          <p:attrName>style.visibility</p:attrName>
                                        </p:attrNameLst>
                                      </p:cBhvr>
                                      <p:to>
                                        <p:strVal val="visible"/>
                                      </p:to>
                                    </p:set>
                                    <p:anim calcmode="lin" valueType="num">
                                      <p:cBhvr additive="base">
                                        <p:cTn id="57" dur="500" fill="hold"/>
                                        <p:tgtEl>
                                          <p:spTgt spid="423939">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3939">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23939">
                                            <p:txEl>
                                              <p:pRg st="12" end="12"/>
                                            </p:txEl>
                                          </p:spTgt>
                                        </p:tgtEl>
                                        <p:attrNameLst>
                                          <p:attrName>style.visibility</p:attrName>
                                        </p:attrNameLst>
                                      </p:cBhvr>
                                      <p:to>
                                        <p:strVal val="visible"/>
                                      </p:to>
                                    </p:set>
                                    <p:anim calcmode="lin" valueType="num">
                                      <p:cBhvr additive="base">
                                        <p:cTn id="61" dur="500" fill="hold"/>
                                        <p:tgtEl>
                                          <p:spTgt spid="423939">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2393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E3CBB21-88D5-4DAA-8EE6-80245E826E86}"/>
              </a:ext>
            </a:extLst>
          </p:cNvPr>
          <p:cNvSpPr>
            <a:spLocks noGrp="1" noChangeArrowheads="1"/>
          </p:cNvSpPr>
          <p:nvPr>
            <p:ph type="title" idx="4294967295"/>
          </p:nvPr>
        </p:nvSpPr>
        <p:spPr>
          <a:xfrm>
            <a:off x="0" y="0"/>
            <a:ext cx="9144000" cy="452438"/>
          </a:xfrm>
        </p:spPr>
        <p:txBody>
          <a:bodyPr lIns="92075" tIns="46038" rIns="92075" bIns="46038"/>
          <a:lstStyle/>
          <a:p>
            <a:pPr algn="ctr" eaLnBrk="1" hangingPunct="1"/>
            <a:r>
              <a:rPr lang="en-US" altLang="en-US" sz="3200" i="1">
                <a:latin typeface="Times New Roman" panose="02020603050405020304" pitchFamily="18" charset="0"/>
              </a:rPr>
              <a:t>FAA Handbooks (1 of 2)</a:t>
            </a:r>
          </a:p>
        </p:txBody>
      </p:sp>
      <p:sp>
        <p:nvSpPr>
          <p:cNvPr id="59395" name="Rectangle 3">
            <a:extLst>
              <a:ext uri="{FF2B5EF4-FFF2-40B4-BE49-F238E27FC236}">
                <a16:creationId xmlns:a16="http://schemas.microsoft.com/office/drawing/2014/main" id="{C0A6A321-0A2D-4673-ABE8-0A0D3FFC9F52}"/>
              </a:ext>
            </a:extLst>
          </p:cNvPr>
          <p:cNvSpPr>
            <a:spLocks noGrp="1" noChangeArrowheads="1"/>
          </p:cNvSpPr>
          <p:nvPr>
            <p:ph type="body" sz="half" idx="4294967295"/>
          </p:nvPr>
        </p:nvSpPr>
        <p:spPr>
          <a:xfrm>
            <a:off x="0" y="482600"/>
            <a:ext cx="9144000" cy="5676900"/>
          </a:xfrm>
        </p:spPr>
        <p:txBody>
          <a:bodyPr lIns="92075" tIns="46038" rIns="92075" bIns="46038"/>
          <a:lstStyle/>
          <a:p>
            <a:pPr marL="342900" lvl="1" indent="-342900" eaLnBrk="1" hangingPunct="1">
              <a:lnSpc>
                <a:spcPct val="80000"/>
              </a:lnSpc>
              <a:buFontTx/>
              <a:buChar char="•"/>
              <a:defRPr/>
            </a:pPr>
            <a:r>
              <a:rPr lang="en-US" b="1" dirty="0">
                <a:latin typeface="Times New Roman" pitchFamily="18" charset="0"/>
                <a:cs typeface="Times New Roman" pitchFamily="18" charset="0"/>
              </a:rPr>
              <a:t>Airplane Flying Handbook (FAA-H-8083-3B)</a:t>
            </a:r>
            <a:endParaRPr lang="en-US" b="1" dirty="0">
              <a:latin typeface="Times New Roman" pitchFamily="18" charset="0"/>
              <a:cs typeface="Times New Roman" pitchFamily="18" charset="0"/>
              <a:hlinkClick r:id="rId3"/>
            </a:endParaRPr>
          </a:p>
          <a:p>
            <a:pPr lvl="1" eaLnBrk="1" hangingPunct="1">
              <a:spcBef>
                <a:spcPct val="0"/>
              </a:spcBef>
              <a:defRPr/>
            </a:pPr>
            <a:r>
              <a:rPr lang="en-US" altLang="en-US" dirty="0">
                <a:latin typeface="Times New Roman" panose="02020603050405020304" pitchFamily="18" charset="0"/>
                <a:cs typeface="Arial" panose="020B0604020202020204" pitchFamily="34" charset="0"/>
                <a:hlinkClick r:id="rId4"/>
              </a:rPr>
              <a:t>https://www.faa.gov/regulations_policies/handbooks_manuals/aviation/airplane_handbook/</a:t>
            </a:r>
            <a:r>
              <a:rPr lang="en-US" altLang="en-US" dirty="0">
                <a:latin typeface="Times New Roman" panose="02020603050405020304" pitchFamily="18" charset="0"/>
                <a:cs typeface="Arial" panose="020B0604020202020204" pitchFamily="34" charset="0"/>
              </a:rPr>
              <a:t>  </a:t>
            </a:r>
            <a:endParaRPr lang="en-US" dirty="0">
              <a:latin typeface="Times New Roman" pitchFamily="18" charset="0"/>
              <a:cs typeface="Arial" charset="0"/>
            </a:endParaRPr>
          </a:p>
          <a:p>
            <a:pPr eaLnBrk="1" hangingPunct="1">
              <a:defRPr/>
            </a:pPr>
            <a:r>
              <a:rPr lang="en-US" sz="2400" dirty="0">
                <a:latin typeface="Times New Roman" pitchFamily="18" charset="0"/>
              </a:rPr>
              <a:t>Pilots Handbook of Aeronautical Knowledge (FAA-H-8083-25A)</a:t>
            </a:r>
          </a:p>
          <a:p>
            <a:pPr lvl="1" eaLnBrk="1" hangingPunct="1">
              <a:spcBef>
                <a:spcPct val="0"/>
              </a:spcBef>
              <a:defRPr/>
            </a:pPr>
            <a:r>
              <a:rPr lang="en-US" dirty="0">
                <a:latin typeface="Times New Roman" pitchFamily="18" charset="0"/>
                <a:cs typeface="Arial" charset="0"/>
                <a:hlinkClick r:id="rId5"/>
              </a:rPr>
              <a:t>https://www.faa.gov/regulations_policies/handbooks_manuals/aviation/phak/</a:t>
            </a:r>
            <a:r>
              <a:rPr lang="en-US" dirty="0">
                <a:latin typeface="Times New Roman" pitchFamily="18" charset="0"/>
                <a:cs typeface="Arial" charset="0"/>
              </a:rPr>
              <a:t> </a:t>
            </a:r>
          </a:p>
          <a:p>
            <a:pPr marL="342900" lvl="1" indent="-342900" eaLnBrk="1" hangingPunct="1">
              <a:buFontTx/>
              <a:buChar char="•"/>
              <a:defRPr/>
            </a:pPr>
            <a:r>
              <a:rPr lang="en-US" b="1" dirty="0">
                <a:latin typeface="Times New Roman" pitchFamily="18" charset="0"/>
                <a:ea typeface="+mn-ea"/>
                <a:cs typeface="+mn-cs"/>
              </a:rPr>
              <a:t>Risk Management Handbook (FAA-H-8083-2) </a:t>
            </a:r>
          </a:p>
          <a:p>
            <a:pPr lvl="1" eaLnBrk="1" hangingPunct="1">
              <a:spcBef>
                <a:spcPct val="0"/>
              </a:spcBef>
              <a:defRPr/>
            </a:pPr>
            <a:r>
              <a:rPr lang="en-US" dirty="0">
                <a:latin typeface="Times New Roman" pitchFamily="18" charset="0"/>
                <a:cs typeface="Arial" charset="0"/>
                <a:hlinkClick r:id="rId6"/>
              </a:rPr>
              <a:t>https://www.faa.gov/regulations_policies/handbooks_manuals/aviation/media/risk_management_hb_change_1.pdf</a:t>
            </a:r>
            <a:r>
              <a:rPr lang="en-US" dirty="0">
                <a:latin typeface="Times New Roman" pitchFamily="18" charset="0"/>
                <a:cs typeface="Arial" charset="0"/>
              </a:rPr>
              <a:t>  </a:t>
            </a:r>
            <a:endParaRPr lang="en-US" dirty="0">
              <a:latin typeface="Times New Roman" pitchFamily="18" charset="0"/>
              <a:cs typeface="Arial" charset="0"/>
              <a:hlinkClick r:id="rId3"/>
            </a:endParaRPr>
          </a:p>
          <a:p>
            <a:pPr eaLnBrk="1" hangingPunct="1">
              <a:defRPr/>
            </a:pPr>
            <a:r>
              <a:rPr lang="en-US" sz="2400" dirty="0">
                <a:latin typeface="Times New Roman" pitchFamily="18" charset="0"/>
              </a:rPr>
              <a:t>Advanced Avionics Handbook (FAA-H-8083-6)</a:t>
            </a:r>
          </a:p>
          <a:p>
            <a:pPr lvl="1" eaLnBrk="1" hangingPunct="1">
              <a:spcBef>
                <a:spcPct val="0"/>
              </a:spcBef>
              <a:defRPr/>
            </a:pPr>
            <a:r>
              <a:rPr lang="en-US" dirty="0">
                <a:latin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https://www.faa.gov/regulations_policies/handbooks_manuals/aviation/advanced_avionics_handbook/</a:t>
            </a:r>
            <a:r>
              <a:rPr lang="en-US" dirty="0">
                <a:latin typeface="Times New Roman" panose="02020603050405020304" pitchFamily="18" charset="0"/>
                <a:cs typeface="Arial" panose="020B0604020202020204" pitchFamily="34" charset="0"/>
              </a:rPr>
              <a:t> </a:t>
            </a:r>
            <a:r>
              <a:rPr lang="en-US" dirty="0">
                <a:latin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a:t>
            </a:r>
          </a:p>
          <a:p>
            <a:pPr lvl="1" eaLnBrk="1" hangingPunct="1">
              <a:spcBef>
                <a:spcPct val="0"/>
              </a:spcBef>
              <a:defRPr/>
            </a:pPr>
            <a:r>
              <a:rPr lang="en-US" dirty="0">
                <a:latin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https://www.faa.gov/regulations_policies/handbooks_manuals/aviation/media/aah_errata.pdf</a:t>
            </a:r>
            <a:endParaRPr lang="en-US" dirty="0">
              <a:latin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395">
                                            <p:txEl>
                                              <p:pRg st="5" end="5"/>
                                            </p:txEl>
                                          </p:spTgt>
                                        </p:tgtEl>
                                        <p:attrNameLst>
                                          <p:attrName>style.visibility</p:attrName>
                                        </p:attrNameLst>
                                      </p:cBhvr>
                                      <p:to>
                                        <p:strVal val="visible"/>
                                      </p:to>
                                    </p:set>
                                    <p:anim calcmode="lin" valueType="num">
                                      <p:cBhvr additive="base">
                                        <p:cTn id="31"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9395">
                                            <p:txEl>
                                              <p:pRg st="8" end="8"/>
                                            </p:txEl>
                                          </p:spTgt>
                                        </p:tgtEl>
                                        <p:attrNameLst>
                                          <p:attrName>style.visibility</p:attrName>
                                        </p:attrNameLst>
                                      </p:cBhvr>
                                      <p:to>
                                        <p:strVal val="visible"/>
                                      </p:to>
                                    </p:set>
                                    <p:anim calcmode="lin" valueType="num">
                                      <p:cBhvr additive="base">
                                        <p:cTn id="45"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93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BD2E8BEA-DF5B-486B-8295-2A991E49E544}"/>
              </a:ext>
            </a:extLst>
          </p:cNvPr>
          <p:cNvSpPr>
            <a:spLocks noGrp="1" noChangeArrowheads="1"/>
          </p:cNvSpPr>
          <p:nvPr>
            <p:ph type="title" idx="4294967295"/>
          </p:nvPr>
        </p:nvSpPr>
        <p:spPr>
          <a:xfrm>
            <a:off x="0" y="0"/>
            <a:ext cx="9144000" cy="590550"/>
          </a:xfrm>
        </p:spPr>
        <p:txBody>
          <a:bodyPr lIns="92075" tIns="46038" rIns="92075" bIns="46038"/>
          <a:lstStyle/>
          <a:p>
            <a:pPr algn="ctr" eaLnBrk="1" hangingPunct="1"/>
            <a:r>
              <a:rPr lang="en-US" altLang="en-US" sz="3200" i="1">
                <a:latin typeface="Times New Roman" panose="02020603050405020304" pitchFamily="18" charset="0"/>
              </a:rPr>
              <a:t>FAA Handbooks (2 of 2)</a:t>
            </a:r>
          </a:p>
        </p:txBody>
      </p:sp>
      <p:sp>
        <p:nvSpPr>
          <p:cNvPr id="59395" name="Rectangle 3">
            <a:extLst>
              <a:ext uri="{FF2B5EF4-FFF2-40B4-BE49-F238E27FC236}">
                <a16:creationId xmlns:a16="http://schemas.microsoft.com/office/drawing/2014/main" id="{57CAD23F-1377-45AF-9934-CD1B6561661B}"/>
              </a:ext>
            </a:extLst>
          </p:cNvPr>
          <p:cNvSpPr>
            <a:spLocks noGrp="1" noChangeArrowheads="1"/>
          </p:cNvSpPr>
          <p:nvPr>
            <p:ph type="body" sz="half" idx="4294967295"/>
          </p:nvPr>
        </p:nvSpPr>
        <p:spPr>
          <a:xfrm>
            <a:off x="0" y="590549"/>
            <a:ext cx="9144000" cy="5283125"/>
          </a:xfrm>
        </p:spPr>
        <p:txBody>
          <a:bodyPr lIns="92075" tIns="46038" rIns="92075" bIns="46038"/>
          <a:lstStyle/>
          <a:p>
            <a:pPr eaLnBrk="1" hangingPunct="1">
              <a:lnSpc>
                <a:spcPct val="80000"/>
              </a:lnSpc>
            </a:pPr>
            <a:r>
              <a:rPr lang="en-US" altLang="en-US" sz="2400" dirty="0">
                <a:latin typeface="Times New Roman" panose="02020603050405020304" pitchFamily="18" charset="0"/>
                <a:cs typeface="Times New Roman" panose="02020603050405020304" pitchFamily="18" charset="0"/>
              </a:rPr>
              <a:t>FAA Aircraft Weight &amp; Balance Handbook – FAA-H-8083-1B</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3"/>
              </a:rPr>
              <a:t>https://www.faa.gov/regulations_policies/handbooks_manuals/aviation/media/FAA-H-8083-1.pdf</a:t>
            </a:r>
            <a:r>
              <a:rPr lang="en-US" altLang="en-US" sz="2000" dirty="0">
                <a:latin typeface="Times New Roman" panose="02020603050405020304" pitchFamily="18" charset="0"/>
                <a:cs typeface="Times New Roman" panose="02020603050405020304" pitchFamily="18" charset="0"/>
              </a:rPr>
              <a:t> </a:t>
            </a:r>
          </a:p>
          <a:p>
            <a:pPr eaLnBrk="1" hangingPunct="1"/>
            <a:r>
              <a:rPr lang="en-US" altLang="en-US" sz="2400" dirty="0">
                <a:latin typeface="Times New Roman" panose="02020603050405020304" pitchFamily="18" charset="0"/>
              </a:rPr>
              <a:t>Instrument Flying Handbook (FAA-H-8083-15B)</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https://www.faa.gov/regulations_policies/handbooks_manuals/aviation/media/FAA-H-8083-15B.pdf</a:t>
            </a:r>
            <a:r>
              <a:rPr lang="en-US" altLang="en-US" sz="2000" dirty="0">
                <a:latin typeface="Times New Roman" panose="02020603050405020304" pitchFamily="18" charset="0"/>
                <a:cs typeface="Times New Roman" panose="02020603050405020304" pitchFamily="18" charset="0"/>
              </a:rPr>
              <a:t> </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https://www.faa.gov/regulations_policies/handbooks_manuals/aviation/media/ifh_errata.pdf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https://www.faa.gov/regulations_policies/handbooks_manuals/aviation/media/ifh_addendum.pdf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https://www.faa.gov/regulations_policies/handbooks_manuals/aviation/media/ifh_addendum_b.pdf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https://www.faa.gov/regulations_policies/handbooks_manuals/aviation/instrument_procedures_handbook/</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spcBef>
                <a:spcPct val="0"/>
              </a:spcBef>
              <a:buNone/>
            </a:pPr>
            <a:endParaRPr lang="en-US" altLang="en-US" dirty="0">
              <a:latin typeface="Times New Roman" panose="02020603050405020304" pitchFamily="18" charset="0"/>
              <a:cs typeface="Arial" panose="020B0604020202020204" pitchFamily="34" charset="0"/>
              <a:hlinkClick r:id="rId6"/>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9395">
                                            <p:txEl>
                                              <p:pRg st="4" end="4"/>
                                            </p:txEl>
                                          </p:spTgt>
                                        </p:tgtEl>
                                        <p:attrNameLst>
                                          <p:attrName>style.visibility</p:attrName>
                                        </p:attrNameLst>
                                      </p:cBhvr>
                                      <p:to>
                                        <p:strVal val="visible"/>
                                      </p:to>
                                    </p:set>
                                    <p:anim calcmode="lin" valueType="num">
                                      <p:cBhvr additive="base">
                                        <p:cTn id="25"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9395">
                                            <p:txEl>
                                              <p:pRg st="5" end="5"/>
                                            </p:txEl>
                                          </p:spTgt>
                                        </p:tgtEl>
                                        <p:attrNameLst>
                                          <p:attrName>style.visibility</p:attrName>
                                        </p:attrNameLst>
                                      </p:cBhvr>
                                      <p:to>
                                        <p:strVal val="visible"/>
                                      </p:to>
                                    </p:set>
                                    <p:anim calcmode="lin" valueType="num">
                                      <p:cBhvr additive="base">
                                        <p:cTn id="29"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939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9395">
                                            <p:txEl>
                                              <p:pRg st="6" end="6"/>
                                            </p:txEl>
                                          </p:spTgt>
                                        </p:tgtEl>
                                        <p:attrNameLst>
                                          <p:attrName>style.visibility</p:attrName>
                                        </p:attrNameLst>
                                      </p:cBhvr>
                                      <p:to>
                                        <p:strVal val="visible"/>
                                      </p:to>
                                    </p:set>
                                    <p:anim calcmode="lin" valueType="num">
                                      <p:cBhvr additive="base">
                                        <p:cTn id="33"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395">
                                            <p:txEl>
                                              <p:pRg st="7" end="7"/>
                                            </p:txEl>
                                          </p:spTgt>
                                        </p:tgtEl>
                                        <p:attrNameLst>
                                          <p:attrName>style.visibility</p:attrName>
                                        </p:attrNameLst>
                                      </p:cBhvr>
                                      <p:to>
                                        <p:strVal val="visible"/>
                                      </p:to>
                                    </p:set>
                                    <p:anim calcmode="lin" valueType="num">
                                      <p:cBhvr additive="base">
                                        <p:cTn id="37"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055096D7-20C9-4F5F-B6C0-BD0D4973D928}"/>
              </a:ext>
            </a:extLst>
          </p:cNvPr>
          <p:cNvSpPr>
            <a:spLocks noGrp="1" noChangeArrowheads="1"/>
          </p:cNvSpPr>
          <p:nvPr>
            <p:ph type="title" idx="4294967295"/>
          </p:nvPr>
        </p:nvSpPr>
        <p:spPr>
          <a:xfrm>
            <a:off x="0" y="0"/>
            <a:ext cx="9144000" cy="838200"/>
          </a:xfrm>
        </p:spPr>
        <p:txBody>
          <a:bodyPr lIns="92075" tIns="46038" rIns="92075" bIns="46038"/>
          <a:lstStyle/>
          <a:p>
            <a:pPr algn="ctr" eaLnBrk="1" hangingPunct="1"/>
            <a:r>
              <a:rPr lang="en-US" altLang="en-US" sz="4400" i="1">
                <a:latin typeface="Times New Roman" panose="02020603050405020304" pitchFamily="18" charset="0"/>
              </a:rPr>
              <a:t>References and Information</a:t>
            </a:r>
          </a:p>
        </p:txBody>
      </p:sp>
      <p:sp>
        <p:nvSpPr>
          <p:cNvPr id="59395" name="Rectangle 3">
            <a:extLst>
              <a:ext uri="{FF2B5EF4-FFF2-40B4-BE49-F238E27FC236}">
                <a16:creationId xmlns:a16="http://schemas.microsoft.com/office/drawing/2014/main" id="{0C8828A7-37A9-49CA-9093-11D1C1ED05F8}"/>
              </a:ext>
            </a:extLst>
          </p:cNvPr>
          <p:cNvSpPr>
            <a:spLocks noGrp="1" noChangeArrowheads="1"/>
          </p:cNvSpPr>
          <p:nvPr>
            <p:ph type="body" sz="half" idx="4294967295"/>
          </p:nvPr>
        </p:nvSpPr>
        <p:spPr>
          <a:xfrm>
            <a:off x="0" y="838200"/>
            <a:ext cx="9144000" cy="5029200"/>
          </a:xfrm>
        </p:spPr>
        <p:txBody>
          <a:bodyPr lIns="92075" tIns="46038" rIns="92075" bIns="46038"/>
          <a:lstStyle/>
          <a:p>
            <a:pPr eaLnBrk="1" hangingPunct="1">
              <a:lnSpc>
                <a:spcPct val="80000"/>
              </a:lnSpc>
            </a:pPr>
            <a:r>
              <a:rPr lang="en-US" altLang="en-US" sz="2400" dirty="0">
                <a:latin typeface="Times New Roman" panose="02020603050405020304" pitchFamily="18" charset="0"/>
                <a:cs typeface="Times New Roman" panose="02020603050405020304" pitchFamily="18" charset="0"/>
              </a:rPr>
              <a:t>Dr. Al Schnur </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formula for recalculating Vspeeds for weights below gross weight.</a:t>
            </a:r>
            <a:endParaRPr lang="en-US" b="1" dirty="0">
              <a:latin typeface="Times New Roman" pitchFamily="18" charset="0"/>
              <a:cs typeface="Times New Roman" pitchFamily="18" charset="0"/>
            </a:endParaRPr>
          </a:p>
          <a:p>
            <a:pPr marL="342900" lvl="1" indent="-342900" eaLnBrk="1" hangingPunct="1">
              <a:lnSpc>
                <a:spcPct val="80000"/>
              </a:lnSpc>
              <a:buFontTx/>
              <a:buChar char="•"/>
              <a:defRPr/>
            </a:pPr>
            <a:r>
              <a:rPr lang="en-US" b="1" dirty="0">
                <a:latin typeface="Times New Roman" pitchFamily="18" charset="0"/>
                <a:cs typeface="Times New Roman" pitchFamily="18" charset="0"/>
              </a:rPr>
              <a:t>NTSB Accident Database</a:t>
            </a:r>
            <a:endParaRPr lang="en-US" b="1" dirty="0">
              <a:latin typeface="Times New Roman" pitchFamily="18" charset="0"/>
              <a:cs typeface="Times New Roman" pitchFamily="18" charset="0"/>
              <a:hlinkClick r:id="rId3"/>
            </a:endParaRPr>
          </a:p>
          <a:p>
            <a:pPr lvl="1" eaLnBrk="1" hangingPunct="1">
              <a:spcBef>
                <a:spcPct val="0"/>
              </a:spcBef>
              <a:defRPr/>
            </a:pPr>
            <a:r>
              <a:rPr lang="en-US" altLang="en-US" sz="2200" dirty="0">
                <a:latin typeface="Times New Roman" panose="02020603050405020304" pitchFamily="18" charset="0"/>
                <a:cs typeface="Arial" panose="020B0604020202020204" pitchFamily="34" charset="0"/>
                <a:hlinkClick r:id="rId4"/>
              </a:rPr>
              <a:t>http://www.ntsb.gov/_layouts/ntsb.aviation/index.aspx</a:t>
            </a:r>
            <a:r>
              <a:rPr lang="en-US" altLang="en-US" sz="2000" dirty="0">
                <a:latin typeface="Times New Roman" panose="02020603050405020304" pitchFamily="18" charset="0"/>
                <a:cs typeface="Arial" panose="020B0604020202020204" pitchFamily="34" charset="0"/>
              </a:rPr>
              <a:t> </a:t>
            </a:r>
            <a:endParaRPr lang="en-US" sz="2200" dirty="0">
              <a:latin typeface="Times New Roman" pitchFamily="18" charset="0"/>
              <a:cs typeface="Arial" charset="0"/>
            </a:endParaRPr>
          </a:p>
          <a:p>
            <a:pPr eaLnBrk="1" hangingPunct="1">
              <a:defRPr/>
            </a:pPr>
            <a:r>
              <a:rPr lang="en-US" sz="2400" dirty="0">
                <a:latin typeface="Times New Roman" pitchFamily="18" charset="0"/>
              </a:rPr>
              <a:t>Electronic Code of Federal Regulations – Title 14 Chapter I--Federal Aviation Administration, Department of Transportation</a:t>
            </a:r>
          </a:p>
          <a:p>
            <a:pPr marL="400050" lvl="1" indent="0" eaLnBrk="1" hangingPunct="1">
              <a:spcBef>
                <a:spcPct val="0"/>
              </a:spcBef>
              <a:buNone/>
              <a:defRPr/>
            </a:pPr>
            <a:r>
              <a:rPr lang="en-US" b="1" dirty="0">
                <a:latin typeface="Times New Roman" pitchFamily="18" charset="0"/>
                <a:ea typeface="+mn-ea"/>
                <a:cs typeface="+mn-cs"/>
              </a:rPr>
              <a:t>Subchapter D – Airmen </a:t>
            </a:r>
          </a:p>
          <a:p>
            <a:pPr lvl="1" eaLnBrk="1" hangingPunct="1">
              <a:spcBef>
                <a:spcPct val="0"/>
              </a:spcBef>
              <a:defRPr/>
            </a:pPr>
            <a:r>
              <a:rPr lang="en-US" sz="2000" dirty="0">
                <a:latin typeface="Times New Roman" pitchFamily="18" charset="0"/>
                <a:cs typeface="Arial" charset="0"/>
                <a:hlinkClick r:id="rId5"/>
              </a:rPr>
              <a:t>https://www.ecfr.gov/cgi-bin/text-idx?SID=d26e35f6991f05d99f5399e2671b5d3f&amp;mc=true&amp;tpl=/ecfrbrowse/Title14/14CIsubchapD.tpl</a:t>
            </a:r>
            <a:r>
              <a:rPr lang="en-US" sz="2000" dirty="0">
                <a:latin typeface="Times New Roman" pitchFamily="18" charset="0"/>
                <a:cs typeface="Arial" charset="0"/>
              </a:rPr>
              <a:t> </a:t>
            </a:r>
          </a:p>
          <a:p>
            <a:pPr lvl="1" eaLnBrk="1" hangingPunct="1">
              <a:spcBef>
                <a:spcPct val="0"/>
              </a:spcBef>
              <a:defRPr/>
            </a:pPr>
            <a:r>
              <a:rPr lang="en-US" sz="2000" dirty="0">
                <a:latin typeface="Times New Roman" pitchFamily="18" charset="0"/>
                <a:cs typeface="Arial" charset="0"/>
              </a:rPr>
              <a:t>Click on Part 61 </a:t>
            </a:r>
          </a:p>
          <a:p>
            <a:pPr marL="400050" lvl="1" indent="0" eaLnBrk="1" hangingPunct="1">
              <a:spcBef>
                <a:spcPct val="0"/>
              </a:spcBef>
              <a:buFontTx/>
              <a:buNone/>
              <a:defRPr/>
            </a:pPr>
            <a:r>
              <a:rPr lang="en-US" b="1" dirty="0">
                <a:latin typeface="Times New Roman" pitchFamily="18" charset="0"/>
                <a:ea typeface="+mn-ea"/>
                <a:cs typeface="+mn-cs"/>
              </a:rPr>
              <a:t>Subchapter F – Air Traffic and General Operating Rules</a:t>
            </a:r>
            <a:endParaRPr lang="en-US" b="1" dirty="0">
              <a:latin typeface="Times New Roman" pitchFamily="18" charset="0"/>
              <a:ea typeface="+mn-ea"/>
              <a:cs typeface="+mn-cs"/>
              <a:hlinkClick r:id="rId3"/>
            </a:endParaRPr>
          </a:p>
          <a:p>
            <a:pPr lvl="1" eaLnBrk="1" hangingPunct="1">
              <a:spcBef>
                <a:spcPct val="0"/>
              </a:spcBef>
              <a:defRPr/>
            </a:pPr>
            <a:r>
              <a:rPr lang="en-US" sz="2000" dirty="0">
                <a:latin typeface="Times New Roman" pitchFamily="18" charset="0"/>
                <a:cs typeface="Arial" charset="0"/>
              </a:rPr>
              <a:t>Navigate to section using above link (Subchapter D – Airmen)</a:t>
            </a:r>
          </a:p>
          <a:p>
            <a:pPr lvl="1" eaLnBrk="1" hangingPunct="1">
              <a:spcBef>
                <a:spcPct val="0"/>
              </a:spcBef>
              <a:defRPr/>
            </a:pPr>
            <a:r>
              <a:rPr lang="en-US" sz="2000" dirty="0">
                <a:latin typeface="Times New Roman" pitchFamily="18" charset="0"/>
                <a:cs typeface="Arial" charset="0"/>
              </a:rPr>
              <a:t>Click on Part 91</a:t>
            </a:r>
            <a:endParaRPr lang="en-US" sz="2000" dirty="0">
              <a:latin typeface="Times New Roman" pitchFamily="18" charset="0"/>
              <a:cs typeface="Arial" charset="0"/>
              <a:hlinkClick r:id="rId3"/>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9395">
                                            <p:txEl>
                                              <p:pRg st="5" end="5"/>
                                            </p:txEl>
                                          </p:spTgt>
                                        </p:tgtEl>
                                        <p:attrNameLst>
                                          <p:attrName>style.visibility</p:attrName>
                                        </p:attrNameLst>
                                      </p:cBhvr>
                                      <p:to>
                                        <p:strVal val="visible"/>
                                      </p:to>
                                    </p:set>
                                    <p:anim calcmode="lin" valueType="num">
                                      <p:cBhvr additive="base">
                                        <p:cTn id="33"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939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9395">
                                            <p:txEl>
                                              <p:pRg st="8" end="8"/>
                                            </p:txEl>
                                          </p:spTgt>
                                        </p:tgtEl>
                                        <p:attrNameLst>
                                          <p:attrName>style.visibility</p:attrName>
                                        </p:attrNameLst>
                                      </p:cBhvr>
                                      <p:to>
                                        <p:strVal val="visible"/>
                                      </p:to>
                                    </p:set>
                                    <p:anim calcmode="lin" valueType="num">
                                      <p:cBhvr additive="base">
                                        <p:cTn id="47"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939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395">
                                            <p:txEl>
                                              <p:pRg st="9" end="9"/>
                                            </p:txEl>
                                          </p:spTgt>
                                        </p:tgtEl>
                                        <p:attrNameLst>
                                          <p:attrName>style.visibility</p:attrName>
                                        </p:attrNameLst>
                                      </p:cBhvr>
                                      <p:to>
                                        <p:strVal val="visible"/>
                                      </p:to>
                                    </p:set>
                                    <p:anim calcmode="lin" valueType="num">
                                      <p:cBhvr additive="base">
                                        <p:cTn id="51" dur="500" fill="hold"/>
                                        <p:tgtEl>
                                          <p:spTgt spid="5939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939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395">
                                            <p:txEl>
                                              <p:pRg st="10" end="10"/>
                                            </p:txEl>
                                          </p:spTgt>
                                        </p:tgtEl>
                                        <p:attrNameLst>
                                          <p:attrName>style.visibility</p:attrName>
                                        </p:attrNameLst>
                                      </p:cBhvr>
                                      <p:to>
                                        <p:strVal val="visible"/>
                                      </p:to>
                                    </p:set>
                                    <p:anim calcmode="lin" valueType="num">
                                      <p:cBhvr additive="base">
                                        <p:cTn id="55" dur="500" fill="hold"/>
                                        <p:tgtEl>
                                          <p:spTgt spid="5939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93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extLst>
              <a:ext uri="{FF2B5EF4-FFF2-40B4-BE49-F238E27FC236}">
                <a16:creationId xmlns:a16="http://schemas.microsoft.com/office/drawing/2014/main" id="{C9FBC705-E2EA-4892-8825-01005F637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Appendix</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CG</a:t>
            </a:r>
            <a:br>
              <a:rPr lang="en-US" altLang="en-US" sz="3200" dirty="0">
                <a:latin typeface="Times New Roman" panose="02020603050405020304" pitchFamily="18" charset="0"/>
              </a:rPr>
            </a:br>
            <a:r>
              <a:rPr lang="en-US" altLang="en-US" sz="3200" dirty="0">
                <a:latin typeface="Times New Roman" panose="02020603050405020304" pitchFamily="18" charset="0"/>
              </a:rPr>
              <a:t>Change Formulas</a:t>
            </a:r>
          </a:p>
        </p:txBody>
      </p:sp>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2052"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2053" name="Rectangle 4"/>
          <p:cNvSpPr>
            <a:spLocks noGrp="1" noChangeArrowheads="1"/>
          </p:cNvSpPr>
          <p:nvPr>
            <p:ph type="title"/>
          </p:nvPr>
        </p:nvSpPr>
        <p:spPr>
          <a:xfrm>
            <a:off x="685800" y="0"/>
            <a:ext cx="7772400" cy="812800"/>
          </a:xfrm>
          <a:noFill/>
        </p:spPr>
        <p:txBody>
          <a:bodyPr/>
          <a:lstStyle/>
          <a:p>
            <a:pPr algn="ctr" eaLnBrk="1" hangingPunct="1"/>
            <a:r>
              <a:rPr lang="en-US" altLang="en-US" sz="3200">
                <a:latin typeface="Times New Roman" panose="02020603050405020304" pitchFamily="18" charset="0"/>
              </a:rPr>
              <a:t>Weight Change Formula</a:t>
            </a:r>
          </a:p>
        </p:txBody>
      </p:sp>
      <p:graphicFrame>
        <p:nvGraphicFramePr>
          <p:cNvPr id="360464" name="Object 2"/>
          <p:cNvGraphicFramePr>
            <a:graphicFrameLocks noGrp="1" noChangeAspect="1"/>
          </p:cNvGraphicFramePr>
          <p:nvPr>
            <p:ph sz="half" idx="2"/>
          </p:nvPr>
        </p:nvGraphicFramePr>
        <p:xfrm>
          <a:off x="4343400" y="4016375"/>
          <a:ext cx="4572000" cy="723900"/>
        </p:xfrm>
        <a:graphic>
          <a:graphicData uri="http://schemas.openxmlformats.org/presentationml/2006/ole">
            <mc:AlternateContent xmlns:mc="http://schemas.openxmlformats.org/markup-compatibility/2006">
              <mc:Choice xmlns:v="urn:schemas-microsoft-com:vml" Requires="v">
                <p:oleObj spid="_x0000_s3082" name="Equation" r:id="rId4" imgW="3047760" imgH="482400" progId="Equation.3">
                  <p:embed/>
                </p:oleObj>
              </mc:Choice>
              <mc:Fallback>
                <p:oleObj name="Equation" r:id="rId4" imgW="3047760" imgH="482400" progId="Equation.3">
                  <p:embed/>
                  <p:pic>
                    <p:nvPicPr>
                      <p:cNvPr id="36046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016375"/>
                        <a:ext cx="4572000" cy="7239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4" name="Text Box 22"/>
          <p:cNvSpPr txBox="1">
            <a:spLocks noChangeArrowheads="1"/>
          </p:cNvSpPr>
          <p:nvPr/>
        </p:nvSpPr>
        <p:spPr bwMode="auto">
          <a:xfrm>
            <a:off x="4114800" y="35052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Changes in Weight and Moment</a:t>
            </a:r>
          </a:p>
        </p:txBody>
      </p:sp>
      <p:pic>
        <p:nvPicPr>
          <p:cNvPr id="20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841375"/>
            <a:ext cx="890905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08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0900" name="Rectangle 4"/>
          <p:cNvSpPr>
            <a:spLocks noGrp="1" noChangeArrowheads="1"/>
          </p:cNvSpPr>
          <p:nvPr>
            <p:ph type="title"/>
          </p:nvPr>
        </p:nvSpPr>
        <p:spPr>
          <a:xfrm>
            <a:off x="685800" y="0"/>
            <a:ext cx="7772400" cy="914400"/>
          </a:xfrm>
        </p:spPr>
        <p:txBody>
          <a:bodyPr/>
          <a:lstStyle/>
          <a:p>
            <a:pPr algn="ctr" eaLnBrk="1" hangingPunct="1"/>
            <a:r>
              <a:rPr lang="en-US" altLang="en-US" sz="3200">
                <a:latin typeface="Times New Roman" panose="02020603050405020304" pitchFamily="18" charset="0"/>
              </a:rPr>
              <a:t>Weight Change Formula</a:t>
            </a:r>
          </a:p>
        </p:txBody>
      </p:sp>
      <p:sp>
        <p:nvSpPr>
          <p:cNvPr id="3078" name="Rectangle 5"/>
          <p:cNvSpPr>
            <a:spLocks noGrp="1" noChangeArrowheads="1"/>
          </p:cNvSpPr>
          <p:nvPr>
            <p:ph type="body" sz="half" idx="1"/>
          </p:nvPr>
        </p:nvSpPr>
        <p:spPr>
          <a:xfrm>
            <a:off x="185738" y="835025"/>
            <a:ext cx="8763000" cy="2881313"/>
          </a:xfrm>
        </p:spPr>
        <p:txBody>
          <a:bodyPr/>
          <a:lstStyle/>
          <a:p>
            <a:pPr>
              <a:defRPr/>
            </a:pPr>
            <a:r>
              <a:rPr lang="en-US" sz="3200" b="0" dirty="0">
                <a:latin typeface="Times New Roman" pitchFamily="18" charset="0"/>
                <a:cs typeface="Times New Roman" pitchFamily="18" charset="0"/>
              </a:rPr>
              <a:t>Airplane takes off with the following:</a:t>
            </a:r>
          </a:p>
          <a:p>
            <a:pPr lvl="1">
              <a:defRPr/>
            </a:pPr>
            <a:r>
              <a:rPr lang="en-US" sz="3200" dirty="0">
                <a:latin typeface="Times New Roman" pitchFamily="18" charset="0"/>
                <a:ea typeface="+mn-ea"/>
                <a:cs typeface="Times New Roman" pitchFamily="18" charset="0"/>
              </a:rPr>
              <a:t>Weight = 6,230 lbs </a:t>
            </a:r>
          </a:p>
          <a:p>
            <a:pPr lvl="1">
              <a:defRPr/>
            </a:pPr>
            <a:r>
              <a:rPr lang="en-US" sz="3200" dirty="0">
                <a:latin typeface="Times New Roman" pitchFamily="18" charset="0"/>
                <a:ea typeface="+mn-ea"/>
                <a:cs typeface="Times New Roman" pitchFamily="18" charset="0"/>
              </a:rPr>
              <a:t>CG = 79.0</a:t>
            </a:r>
          </a:p>
          <a:p>
            <a:pPr>
              <a:defRPr/>
            </a:pPr>
            <a:r>
              <a:rPr lang="en-US" sz="3200" b="0" dirty="0">
                <a:latin typeface="Times New Roman" pitchFamily="18" charset="0"/>
                <a:cs typeface="Times New Roman" pitchFamily="18" charset="0"/>
              </a:rPr>
              <a:t>What is the CG after 50 gallons of fuel burned from station 87?</a:t>
            </a:r>
          </a:p>
        </p:txBody>
      </p:sp>
      <p:sp>
        <p:nvSpPr>
          <p:cNvPr id="80902" name="Text Box 10"/>
          <p:cNvSpPr txBox="1">
            <a:spLocks noChangeArrowheads="1"/>
          </p:cNvSpPr>
          <p:nvPr/>
        </p:nvSpPr>
        <p:spPr bwMode="auto">
          <a:xfrm>
            <a:off x="4038600" y="4267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Solution</a:t>
            </a:r>
          </a:p>
        </p:txBody>
      </p:sp>
      <p:pic>
        <p:nvPicPr>
          <p:cNvPr id="809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4100"/>
            <a:ext cx="9067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19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1924" name="Rectangle 4"/>
          <p:cNvSpPr>
            <a:spLocks noGrp="1" noChangeArrowheads="1"/>
          </p:cNvSpPr>
          <p:nvPr>
            <p:ph type="title"/>
          </p:nvPr>
        </p:nvSpPr>
        <p:spPr>
          <a:xfrm>
            <a:off x="685800" y="0"/>
            <a:ext cx="7772400" cy="754063"/>
          </a:xfrm>
        </p:spPr>
        <p:txBody>
          <a:bodyPr/>
          <a:lstStyle/>
          <a:p>
            <a:pPr algn="ctr" eaLnBrk="1" hangingPunct="1"/>
            <a:r>
              <a:rPr lang="en-US" altLang="en-US" sz="3200">
                <a:latin typeface="Times New Roman" panose="02020603050405020304" pitchFamily="18" charset="0"/>
              </a:rPr>
              <a:t>Weight Change Formula</a:t>
            </a:r>
          </a:p>
        </p:txBody>
      </p:sp>
      <p:sp>
        <p:nvSpPr>
          <p:cNvPr id="4102" name="Rectangle 5"/>
          <p:cNvSpPr>
            <a:spLocks noGrp="1" noChangeArrowheads="1"/>
          </p:cNvSpPr>
          <p:nvPr>
            <p:ph type="body" sz="half" idx="1"/>
          </p:nvPr>
        </p:nvSpPr>
        <p:spPr>
          <a:xfrm>
            <a:off x="0" y="682625"/>
            <a:ext cx="8991600" cy="3830638"/>
          </a:xfrm>
        </p:spPr>
        <p:txBody>
          <a:bodyPr/>
          <a:lstStyle/>
          <a:p>
            <a:pPr>
              <a:defRPr/>
            </a:pPr>
            <a:r>
              <a:rPr lang="en-US" b="0" dirty="0">
                <a:latin typeface="Times New Roman" pitchFamily="18" charset="0"/>
                <a:cs typeface="Times New Roman" pitchFamily="18" charset="0"/>
              </a:rPr>
              <a:t>Airplane takes off with the following:</a:t>
            </a:r>
          </a:p>
          <a:p>
            <a:pPr lvl="1">
              <a:defRPr/>
            </a:pPr>
            <a:r>
              <a:rPr lang="en-US" sz="2800" dirty="0">
                <a:latin typeface="Times New Roman" pitchFamily="18" charset="0"/>
                <a:ea typeface="+mn-ea"/>
                <a:cs typeface="Times New Roman" pitchFamily="18" charset="0"/>
              </a:rPr>
              <a:t>Weight = 3,000 lbs </a:t>
            </a:r>
          </a:p>
          <a:p>
            <a:pPr lvl="1">
              <a:defRPr/>
            </a:pPr>
            <a:r>
              <a:rPr lang="en-US" sz="2800" dirty="0">
                <a:latin typeface="Times New Roman" pitchFamily="18" charset="0"/>
                <a:ea typeface="+mn-ea"/>
                <a:cs typeface="Times New Roman" pitchFamily="18" charset="0"/>
              </a:rPr>
              <a:t>CG = 60.0</a:t>
            </a:r>
          </a:p>
          <a:p>
            <a:pPr>
              <a:defRPr/>
            </a:pPr>
            <a:r>
              <a:rPr lang="en-US" b="0" dirty="0">
                <a:latin typeface="Times New Roman" pitchFamily="18" charset="0"/>
                <a:cs typeface="Times New Roman" pitchFamily="18" charset="0"/>
              </a:rPr>
              <a:t>After takeoff</a:t>
            </a:r>
          </a:p>
          <a:p>
            <a:pPr lvl="1">
              <a:defRPr/>
            </a:pPr>
            <a:r>
              <a:rPr lang="en-US" sz="2800" dirty="0">
                <a:latin typeface="Times New Roman" pitchFamily="18" charset="0"/>
                <a:ea typeface="+mn-ea"/>
                <a:cs typeface="Times New Roman" pitchFamily="18" charset="0"/>
              </a:rPr>
              <a:t>25 gallons fuel burned at station 65</a:t>
            </a:r>
          </a:p>
          <a:p>
            <a:pPr lvl="1">
              <a:defRPr/>
            </a:pPr>
            <a:r>
              <a:rPr lang="en-US" sz="2800" dirty="0">
                <a:latin typeface="Times New Roman" pitchFamily="18" charset="0"/>
                <a:ea typeface="+mn-ea"/>
                <a:cs typeface="Times New Roman" pitchFamily="18" charset="0"/>
              </a:rPr>
              <a:t>200 lb passenger moves from station 50 to station 90</a:t>
            </a:r>
          </a:p>
          <a:p>
            <a:pPr>
              <a:defRPr/>
            </a:pPr>
            <a:r>
              <a:rPr lang="en-US" b="0" dirty="0">
                <a:latin typeface="Times New Roman" pitchFamily="18" charset="0"/>
                <a:cs typeface="Times New Roman" pitchFamily="18" charset="0"/>
              </a:rPr>
              <a:t>What is the </a:t>
            </a:r>
            <a:r>
              <a:rPr lang="en-US" sz="3200" b="0" dirty="0">
                <a:latin typeface="Times New Roman" pitchFamily="18" charset="0"/>
                <a:cs typeface="Times New Roman" pitchFamily="18" charset="0"/>
              </a:rPr>
              <a:t>resulting CG?</a:t>
            </a:r>
          </a:p>
        </p:txBody>
      </p:sp>
      <p:sp>
        <p:nvSpPr>
          <p:cNvPr id="81926" name="Text Box 8"/>
          <p:cNvSpPr txBox="1">
            <a:spLocks noChangeArrowheads="1"/>
          </p:cNvSpPr>
          <p:nvPr/>
        </p:nvSpPr>
        <p:spPr bwMode="auto">
          <a:xfrm>
            <a:off x="4038600" y="4876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Solution</a:t>
            </a:r>
          </a:p>
        </p:txBody>
      </p:sp>
      <p:pic>
        <p:nvPicPr>
          <p:cNvPr id="819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4400550"/>
            <a:ext cx="89947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29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22921" name="Rectangle 9"/>
          <p:cNvSpPr>
            <a:spLocks noChangeArrowheads="1"/>
          </p:cNvSpPr>
          <p:nvPr/>
        </p:nvSpPr>
        <p:spPr bwMode="auto">
          <a:xfrm>
            <a:off x="0" y="0"/>
            <a:ext cx="9144000" cy="685800"/>
          </a:xfrm>
          <a:prstGeom prst="rect">
            <a:avLst/>
          </a:prstGeom>
          <a:noFill/>
          <a:ln w="9525">
            <a:noFill/>
            <a:miter lim="800000"/>
            <a:headEnd/>
            <a:tailEnd/>
          </a:ln>
          <a:effectLst/>
        </p:spPr>
        <p:txBody>
          <a:bodyPr lIns="92075" tIns="46038" rIns="92075" bIns="46038" anchor="ctr"/>
          <a:lstStyle/>
          <a:p>
            <a:pPr algn="ctr">
              <a:spcBef>
                <a:spcPct val="0"/>
              </a:spcBef>
              <a:buFontTx/>
              <a:buNone/>
              <a:defRPr/>
            </a:pPr>
            <a:r>
              <a:rPr lang="en-US" sz="2800" b="1" dirty="0">
                <a:solidFill>
                  <a:srgbClr val="1D2F68"/>
                </a:solidFill>
                <a:latin typeface="Times New Roman" pitchFamily="18" charset="0"/>
                <a:ea typeface="+mj-ea"/>
                <a:cs typeface="+mj-cs"/>
              </a:rPr>
              <a:t>Weight Shift Formula - CG Shifted by Weight Move</a:t>
            </a:r>
          </a:p>
        </p:txBody>
      </p:sp>
      <p:sp>
        <p:nvSpPr>
          <p:cNvPr id="82949" name="Text Box 11"/>
          <p:cNvSpPr txBox="1">
            <a:spLocks noChangeArrowheads="1"/>
          </p:cNvSpPr>
          <p:nvPr/>
        </p:nvSpPr>
        <p:spPr bwMode="auto">
          <a:xfrm>
            <a:off x="0" y="668338"/>
            <a:ext cx="91440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nSpc>
                <a:spcPct val="80000"/>
              </a:lnSpc>
              <a:spcBef>
                <a:spcPct val="20000"/>
              </a:spcBef>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Airplane Gross Weight = 10,000 lbs; 500 lbs cargo shifts 50 inches.</a:t>
            </a:r>
          </a:p>
          <a:p>
            <a:pPr>
              <a:lnSpc>
                <a:spcPct val="80000"/>
              </a:lnSpc>
              <a:spcBef>
                <a:spcPct val="20000"/>
              </a:spcBef>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How far does </a:t>
            </a:r>
            <a:r>
              <a:rPr lang="en-US" altLang="en-US" sz="3200" dirty="0">
                <a:latin typeface="Times New Roman" panose="02020603050405020304" pitchFamily="18" charset="0"/>
                <a:cs typeface="Times New Roman" panose="02020603050405020304" pitchFamily="18" charset="0"/>
              </a:rPr>
              <a:t>the CG move?</a:t>
            </a:r>
          </a:p>
        </p:txBody>
      </p:sp>
      <p:pic>
        <p:nvPicPr>
          <p:cNvPr id="4098" name="Picture 2" descr="C:\Users\DoyleWJ\AppData\Local\Temp\SNAGHTML30da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92" y="2059334"/>
            <a:ext cx="7212803" cy="3458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Items of cargo that were identifiable are listed as follows: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Chainsaw</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Pistol</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Multiple bags of food and grocery items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Personal clothing and bags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Pots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Kitchen utensils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Rope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Bundle of electrical wire</a:t>
            </a:r>
          </a:p>
          <a:p>
            <a:pPr>
              <a:spcBef>
                <a:spcPts val="0"/>
              </a:spcBef>
            </a:pPr>
            <a:r>
              <a:rPr lang="en-US" dirty="0">
                <a:latin typeface="Times New Roman" panose="02020603050405020304" pitchFamily="18" charset="0"/>
                <a:cs typeface="Times New Roman" panose="02020603050405020304" pitchFamily="18" charset="0"/>
              </a:rPr>
              <a:t>Pilot’s son said that the airplane’s fuel tanks were completely filled prior to the accident flight from the pilot’s personal fuel storage tank.</a:t>
            </a:r>
          </a:p>
        </p:txBody>
      </p:sp>
    </p:spTree>
    <p:extLst>
      <p:ext uri="{BB962C8B-B14F-4D97-AF65-F5344CB8AC3E}">
        <p14:creationId xmlns:p14="http://schemas.microsoft.com/office/powerpoint/2010/main" val="40498979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 calcmode="lin" valueType="num">
                                      <p:cBhvr additive="base">
                                        <p:cTn id="5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39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15748" name="Rectangle 4"/>
          <p:cNvSpPr>
            <a:spLocks noGrp="1" noChangeArrowheads="1"/>
          </p:cNvSpPr>
          <p:nvPr>
            <p:ph type="title"/>
          </p:nvPr>
        </p:nvSpPr>
        <p:spPr>
          <a:xfrm>
            <a:off x="228600" y="0"/>
            <a:ext cx="8686800" cy="1143000"/>
          </a:xfrm>
        </p:spPr>
        <p:txBody>
          <a:bodyPr/>
          <a:lstStyle/>
          <a:p>
            <a:pPr algn="ctr">
              <a:defRPr/>
            </a:pPr>
            <a:r>
              <a:rPr lang="en-US" sz="2800" kern="1200" dirty="0">
                <a:latin typeface="Times New Roman" pitchFamily="18" charset="0"/>
              </a:rPr>
              <a:t>Weight Shift Formula -</a:t>
            </a:r>
            <a:br>
              <a:rPr lang="en-US" sz="2800" kern="1200" dirty="0">
                <a:latin typeface="Times New Roman" pitchFamily="18" charset="0"/>
              </a:rPr>
            </a:br>
            <a:r>
              <a:rPr lang="en-US" sz="2800" kern="1200" dirty="0">
                <a:latin typeface="Times New Roman" pitchFamily="18" charset="0"/>
              </a:rPr>
              <a:t>Weight Shifted to Move CG Two Inches</a:t>
            </a:r>
          </a:p>
        </p:txBody>
      </p:sp>
      <p:pic>
        <p:nvPicPr>
          <p:cNvPr id="839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09675"/>
            <a:ext cx="816292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61481" name="Rectangle 9"/>
          <p:cNvSpPr>
            <a:spLocks noChangeArrowheads="1"/>
          </p:cNvSpPr>
          <p:nvPr/>
        </p:nvSpPr>
        <p:spPr bwMode="auto">
          <a:xfrm>
            <a:off x="0" y="0"/>
            <a:ext cx="9144000" cy="1066800"/>
          </a:xfrm>
          <a:prstGeom prst="rect">
            <a:avLst/>
          </a:prstGeom>
          <a:noFill/>
          <a:ln w="9525">
            <a:noFill/>
            <a:miter lim="800000"/>
            <a:headEnd/>
            <a:tailEnd/>
          </a:ln>
          <a:effectLst/>
        </p:spPr>
        <p:txBody>
          <a:bodyPr lIns="92075" tIns="46038" rIns="92075" bIns="46038" anchor="ctr"/>
          <a:lstStyle/>
          <a:p>
            <a:pPr algn="ctr" eaLnBrk="0" hangingPunct="0">
              <a:spcBef>
                <a:spcPct val="0"/>
              </a:spcBef>
              <a:buFontTx/>
              <a:buNone/>
              <a:defRPr/>
            </a:pPr>
            <a:r>
              <a:rPr lang="en-US" sz="2800" b="1" dirty="0">
                <a:solidFill>
                  <a:srgbClr val="1D2F68"/>
                </a:solidFill>
                <a:latin typeface="Times New Roman" pitchFamily="18" charset="0"/>
                <a:ea typeface="+mj-ea"/>
                <a:cs typeface="+mj-cs"/>
              </a:rPr>
              <a:t>Weight Shift Formula -</a:t>
            </a:r>
            <a:br>
              <a:rPr lang="en-US" sz="2800" b="1" dirty="0">
                <a:solidFill>
                  <a:srgbClr val="1D2F68"/>
                </a:solidFill>
                <a:latin typeface="Times New Roman" pitchFamily="18" charset="0"/>
                <a:ea typeface="+mj-ea"/>
                <a:cs typeface="+mj-cs"/>
              </a:rPr>
            </a:br>
            <a:r>
              <a:rPr lang="en-US" sz="2800" b="1" dirty="0">
                <a:solidFill>
                  <a:srgbClr val="1D2F68"/>
                </a:solidFill>
                <a:latin typeface="Times New Roman" pitchFamily="18" charset="0"/>
                <a:ea typeface="+mj-ea"/>
                <a:cs typeface="+mj-cs"/>
              </a:rPr>
              <a:t>CG Shifted by Weight Move</a:t>
            </a:r>
          </a:p>
        </p:txBody>
      </p:sp>
      <p:pic>
        <p:nvPicPr>
          <p:cNvPr id="8499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177925"/>
            <a:ext cx="845978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07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graphicFrame>
        <p:nvGraphicFramePr>
          <p:cNvPr id="362502" name="Object 4"/>
          <p:cNvGraphicFramePr>
            <a:graphicFrameLocks noChangeAspect="1"/>
          </p:cNvGraphicFramePr>
          <p:nvPr/>
        </p:nvGraphicFramePr>
        <p:xfrm>
          <a:off x="649288" y="4648200"/>
          <a:ext cx="2409825" cy="1223963"/>
        </p:xfrm>
        <a:graphic>
          <a:graphicData uri="http://schemas.openxmlformats.org/presentationml/2006/ole">
            <mc:AlternateContent xmlns:mc="http://schemas.openxmlformats.org/markup-compatibility/2006">
              <mc:Choice xmlns:v="urn:schemas-microsoft-com:vml" Requires="v">
                <p:oleObj spid="_x0000_s4114" name="Equation" r:id="rId4" imgW="825480" imgH="419040" progId="Equation.3">
                  <p:embed/>
                </p:oleObj>
              </mc:Choice>
              <mc:Fallback>
                <p:oleObj name="Equation" r:id="rId4" imgW="825480" imgH="419040" progId="Equation.3">
                  <p:embed/>
                  <p:pic>
                    <p:nvPicPr>
                      <p:cNvPr id="36250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4648200"/>
                        <a:ext cx="2409825" cy="1223963"/>
                      </a:xfrm>
                      <a:prstGeom prst="rect">
                        <a:avLst/>
                      </a:prstGeom>
                      <a:noFill/>
                      <a:ln>
                        <a:noFill/>
                      </a:ln>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62503" name="Object 5"/>
          <p:cNvGraphicFramePr>
            <a:graphicFrameLocks noChangeAspect="1"/>
          </p:cNvGraphicFramePr>
          <p:nvPr/>
        </p:nvGraphicFramePr>
        <p:xfrm>
          <a:off x="5467350" y="4724400"/>
          <a:ext cx="2828925" cy="1144588"/>
        </p:xfrm>
        <a:graphic>
          <a:graphicData uri="http://schemas.openxmlformats.org/presentationml/2006/ole">
            <mc:AlternateContent xmlns:mc="http://schemas.openxmlformats.org/markup-compatibility/2006">
              <mc:Choice xmlns:v="urn:schemas-microsoft-com:vml" Requires="v">
                <p:oleObj spid="_x0000_s4115" name="Equation" r:id="rId6" imgW="965160" imgH="393480" progId="Equation.3">
                  <p:embed/>
                </p:oleObj>
              </mc:Choice>
              <mc:Fallback>
                <p:oleObj name="Equation" r:id="rId6" imgW="965160" imgH="393480" progId="Equation.3">
                  <p:embed/>
                  <p:pic>
                    <p:nvPicPr>
                      <p:cNvPr id="36250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7350" y="4724400"/>
                        <a:ext cx="2828925" cy="1144588"/>
                      </a:xfrm>
                      <a:prstGeom prst="rect">
                        <a:avLst/>
                      </a:prstGeom>
                      <a:noFill/>
                      <a:ln>
                        <a:noFill/>
                      </a:ln>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62505" name="Rectangle 9"/>
          <p:cNvSpPr>
            <a:spLocks noGrp="1" noChangeArrowheads="1"/>
          </p:cNvSpPr>
          <p:nvPr>
            <p:ph type="title"/>
          </p:nvPr>
        </p:nvSpPr>
        <p:spPr>
          <a:xfrm>
            <a:off x="762000" y="152400"/>
            <a:ext cx="7772400" cy="990600"/>
          </a:xfrm>
        </p:spPr>
        <p:txBody>
          <a:bodyPr/>
          <a:lstStyle/>
          <a:p>
            <a:pPr algn="ctr">
              <a:defRPr/>
            </a:pPr>
            <a:r>
              <a:rPr lang="en-US" sz="2800" kern="1200" dirty="0">
                <a:latin typeface="Times New Roman" pitchFamily="18" charset="0"/>
              </a:rPr>
              <a:t>Weight Shift Formula -</a:t>
            </a:r>
            <a:br>
              <a:rPr lang="en-US" sz="2800" kern="1200" dirty="0">
                <a:latin typeface="Times New Roman" pitchFamily="18" charset="0"/>
              </a:rPr>
            </a:br>
            <a:r>
              <a:rPr lang="en-US" sz="2800" kern="1200" dirty="0">
                <a:latin typeface="Times New Roman" pitchFamily="18" charset="0"/>
              </a:rPr>
              <a:t>How Far to Move Weight to Shift CG</a:t>
            </a:r>
          </a:p>
        </p:txBody>
      </p:sp>
      <p:pic>
        <p:nvPicPr>
          <p:cNvPr id="30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75" y="1385888"/>
            <a:ext cx="771366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4862870"/>
          </a:xfrm>
          <a:prstGeom prst="rect">
            <a:avLst/>
          </a:prstGeom>
          <a:noFill/>
          <a:ln w="9525">
            <a:noFill/>
            <a:miter lim="800000"/>
            <a:headEnd/>
            <a:tailEnd/>
          </a:ln>
          <a:effectLst/>
        </p:spPr>
        <p:txBody>
          <a:bodyPr>
            <a:spAutoFit/>
          </a:bodyPr>
          <a:lstStyle/>
          <a:p>
            <a:pPr algn="ctr" eaLnBrk="0" hangingPunct="0">
              <a:buFontTx/>
              <a:buNone/>
              <a:defRPr/>
            </a:pPr>
            <a:r>
              <a:rPr lang="en-US" b="1" dirty="0">
                <a:solidFill>
                  <a:srgbClr val="000099"/>
                </a:solidFill>
                <a:latin typeface="Times New Roman" pitchFamily="18" charset="0"/>
                <a:cs typeface="Times New Roman" pitchFamily="18" charset="0"/>
              </a:rPr>
              <a:t>This Completes</a:t>
            </a:r>
          </a:p>
          <a:p>
            <a:pPr algn="ctr" eaLnBrk="0" hangingPunct="0">
              <a:buFontTx/>
              <a:buNone/>
              <a:defRPr/>
            </a:pPr>
            <a:r>
              <a:rPr lang="en-US" b="1" dirty="0">
                <a:solidFill>
                  <a:srgbClr val="000099"/>
                </a:solidFill>
                <a:latin typeface="Times New Roman" pitchFamily="18" charset="0"/>
                <a:cs typeface="Times New Roman" pitchFamily="18" charset="0"/>
              </a:rPr>
              <a:t>Airplane Weight &amp; Balan</a:t>
            </a: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ce</a:t>
            </a:r>
            <a:b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The Inherent Dangers of Weight and Balance  Procedural Complacency </a:t>
            </a:r>
            <a:b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What You Don’t Know Can Get You and Your Passengers Killed! </a:t>
            </a: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FAA Customer Feedback Website</a:t>
            </a:r>
          </a:p>
          <a:p>
            <a:pPr algn="ctr">
              <a:spcBef>
                <a:spcPts val="0"/>
              </a:spcBef>
              <a:buNone/>
              <a:defRPr/>
            </a:pPr>
            <a:r>
              <a:rPr lang="en-US" sz="2000" b="1" dirty="0">
                <a:solidFill>
                  <a:srgbClr val="FF0000"/>
                </a:solidFill>
                <a:latin typeface="Times New Roman" pitchFamily="18" charset="0"/>
                <a:cs typeface="Times New Roman" pitchFamily="18" charset="0"/>
                <a:hlinkClick r:id="rId3"/>
              </a:rPr>
              <a:t>http://www.faa.gov/about/office_org/headquarters_offices/avs/offices/afs/qms</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hlinkClick r:id="rId3"/>
              </a:rPr>
              <a:t>/</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en-US" sz="22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PHL FSDO FAAST Program Manager – Eric Sieracki - </a:t>
            </a:r>
          </a:p>
          <a:p>
            <a:pPr algn="ctr">
              <a:spcBef>
                <a:spcPts val="0"/>
              </a:spcBef>
              <a:buNone/>
              <a:defRPr/>
            </a:pPr>
            <a:r>
              <a:rPr lang="en-US" sz="2200" b="1" dirty="0">
                <a:solidFill>
                  <a:srgbClr val="000099"/>
                </a:solidFill>
                <a:latin typeface="Times New Roman" pitchFamily="18" charset="0"/>
                <a:cs typeface="Times New Roman" pitchFamily="18" charset="0"/>
                <a:hlinkClick r:id="rId4"/>
              </a:rPr>
              <a:t>Eric.Sieracki@faa.gov</a:t>
            </a:r>
            <a:endParaRPr lang="en-US" sz="2200" b="1" dirty="0">
              <a:solidFill>
                <a:srgbClr val="000099"/>
              </a:solidFill>
              <a:latin typeface="Times New Roman" pitchFamily="18" charset="0"/>
              <a:cs typeface="Times New Roman" pitchFamily="18" charset="0"/>
            </a:endParaRPr>
          </a:p>
          <a:p>
            <a:pPr algn="ctr" eaLnBrk="0" hangingPunct="0">
              <a:buFontTx/>
              <a:buNone/>
              <a:defRPr/>
            </a:pPr>
            <a:endParaRPr lang="en-US" sz="3200" b="1" dirty="0">
              <a:solidFill>
                <a:srgbClr val="000099"/>
              </a:solidFill>
              <a:effectLst>
                <a:outerShdw blurRad="38100" dist="38100" dir="2700000" algn="tl">
                  <a:srgbClr val="C0C0C0"/>
                </a:outerShdw>
              </a:effectLst>
              <a:latin typeface="Times New Roman" pitchFamily="18" charset="0"/>
              <a:cs typeface="Times New Roman" pitchFamily="18" charset="0"/>
            </a:endParaRPr>
          </a:p>
        </p:txBody>
      </p:sp>
      <p:pic>
        <p:nvPicPr>
          <p:cNvPr id="860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5649"/>
          <a:stretch/>
        </p:blipFill>
        <p:spPr bwMode="auto">
          <a:xfrm>
            <a:off x="4009291" y="4054038"/>
            <a:ext cx="190512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134</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346" y="2716898"/>
            <a:ext cx="1905000" cy="237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39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135</a:t>
            </a:fld>
            <a:endParaRPr lang="en-US" dirty="0"/>
          </a:p>
        </p:txBody>
      </p:sp>
      <p:pic>
        <p:nvPicPr>
          <p:cNvPr id="5"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65" r="20389"/>
          <a:stretch/>
        </p:blipFill>
        <p:spPr bwMode="auto">
          <a:xfrm>
            <a:off x="5958760" y="1869195"/>
            <a:ext cx="2440042" cy="2829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89802" y="3283742"/>
            <a:ext cx="2290994" cy="172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428626" y="1245593"/>
            <a:ext cx="5421215"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473869" algn="l"/>
              </a:tabLst>
              <a:defRPr/>
            </a:pPr>
            <a:r>
              <a:rPr lang="en-US" sz="2100" kern="0" dirty="0"/>
              <a:t>Fly regularly with your CFI</a:t>
            </a:r>
          </a:p>
          <a:p>
            <a:pPr>
              <a:lnSpc>
                <a:spcPct val="90000"/>
              </a:lnSpc>
              <a:spcBef>
                <a:spcPct val="70000"/>
              </a:spcBef>
              <a:tabLst>
                <a:tab pos="473869" algn="l"/>
              </a:tabLst>
              <a:defRPr/>
            </a:pPr>
            <a:r>
              <a:rPr lang="en-US" sz="2100" kern="0" dirty="0"/>
              <a:t>Perfect Practice</a:t>
            </a:r>
          </a:p>
          <a:p>
            <a:pPr>
              <a:lnSpc>
                <a:spcPct val="90000"/>
              </a:lnSpc>
              <a:spcBef>
                <a:spcPct val="70000"/>
              </a:spcBef>
              <a:tabLst>
                <a:tab pos="473869" algn="l"/>
              </a:tabLst>
              <a:defRPr/>
            </a:pPr>
            <a:r>
              <a:rPr lang="en-US" sz="2100" kern="0" dirty="0"/>
              <a:t>Document in WINGS</a:t>
            </a:r>
          </a:p>
          <a:p>
            <a:pPr marL="0" indent="0">
              <a:lnSpc>
                <a:spcPct val="90000"/>
              </a:lnSpc>
              <a:spcBef>
                <a:spcPct val="70000"/>
              </a:spcBef>
              <a:buNone/>
              <a:tabLst>
                <a:tab pos="473869" algn="l"/>
              </a:tabLst>
              <a:defRPr/>
            </a:pPr>
            <a:endParaRPr lang="en-US" sz="2100" kern="0" dirty="0"/>
          </a:p>
          <a:p>
            <a:pPr marL="0" indent="0">
              <a:lnSpc>
                <a:spcPct val="90000"/>
              </a:lnSpc>
              <a:spcBef>
                <a:spcPct val="70000"/>
              </a:spcBef>
              <a:buNone/>
              <a:tabLst>
                <a:tab pos="473869" algn="l"/>
              </a:tabLst>
              <a:defRPr/>
            </a:pPr>
            <a:r>
              <a:rPr lang="en-US" sz="2100"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428625" y="1644093"/>
            <a:ext cx="6037660" cy="3293269"/>
          </a:xfrm>
        </p:spPr>
        <p:txBody>
          <a:bodyPr/>
          <a:lstStyle/>
          <a:p>
            <a:r>
              <a:rPr lang="en-US" dirty="0"/>
              <a:t>You are vital members of our GA safety community</a:t>
            </a:r>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136</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563" y="3636813"/>
            <a:ext cx="2582624" cy="1938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505" y="2429706"/>
            <a:ext cx="2138867" cy="1605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480" y="3636813"/>
            <a:ext cx="3347996" cy="1450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1313607" y="1123035"/>
            <a:ext cx="3344118" cy="1046559"/>
          </a:xfrm>
        </p:spPr>
        <p:txBody>
          <a:bodyPr/>
          <a:lstStyle/>
          <a:p>
            <a:r>
              <a:rPr lang="en-US" dirty="0"/>
              <a:t>Title</a:t>
            </a:r>
            <a:br>
              <a:rPr lang="en-US" dirty="0"/>
            </a:br>
            <a:endParaRPr lang="en-US" dirty="0"/>
          </a:p>
        </p:txBody>
      </p:sp>
      <p:sp>
        <p:nvSpPr>
          <p:cNvPr id="32780" name="Rectangle 12"/>
          <p:cNvSpPr>
            <a:spLocks noGrp="1" noChangeArrowheads="1"/>
          </p:cNvSpPr>
          <p:nvPr>
            <p:ph type="subTitle" idx="1"/>
          </p:nvPr>
        </p:nvSpPr>
        <p:spPr/>
        <p:txBody>
          <a:bodyPr/>
          <a:lstStyle/>
          <a:p>
            <a:r>
              <a:rPr lang="en-US" dirty="0"/>
              <a:t>Sub Title</a:t>
            </a:r>
            <a:endParaRPr lang="en-US" dirty="0">
              <a:solidFill>
                <a:schemeClr val="tx1"/>
              </a:solidFill>
            </a:endParaRPr>
          </a:p>
        </p:txBody>
      </p:sp>
      <p:sp>
        <p:nvSpPr>
          <p:cNvPr id="32785" name="Text Box 17"/>
          <p:cNvSpPr txBox="1">
            <a:spLocks noChangeArrowheads="1"/>
          </p:cNvSpPr>
          <p:nvPr/>
        </p:nvSpPr>
        <p:spPr bwMode="auto">
          <a:xfrm>
            <a:off x="2535460" y="3415943"/>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&lt;Audience&gt;</a:t>
            </a:r>
          </a:p>
        </p:txBody>
      </p:sp>
      <p:sp>
        <p:nvSpPr>
          <p:cNvPr id="32786" name="Text Box 18"/>
          <p:cNvSpPr txBox="1">
            <a:spLocks noChangeArrowheads="1"/>
          </p:cNvSpPr>
          <p:nvPr/>
        </p:nvSpPr>
        <p:spPr bwMode="auto">
          <a:xfrm>
            <a:off x="2525978" y="3700840"/>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&lt;Presenter&gt;</a:t>
            </a:r>
          </a:p>
        </p:txBody>
      </p:sp>
      <p:sp>
        <p:nvSpPr>
          <p:cNvPr id="32787" name="Text Box 19"/>
          <p:cNvSpPr txBox="1">
            <a:spLocks noChangeArrowheads="1"/>
          </p:cNvSpPr>
          <p:nvPr/>
        </p:nvSpPr>
        <p:spPr bwMode="auto">
          <a:xfrm>
            <a:off x="2530691" y="3978142"/>
            <a:ext cx="25991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 &gt;</a:t>
            </a:r>
          </a:p>
        </p:txBody>
      </p:sp>
    </p:spTree>
    <p:extLst>
      <p:ext uri="{BB962C8B-B14F-4D97-AF65-F5344CB8AC3E}">
        <p14:creationId xmlns:p14="http://schemas.microsoft.com/office/powerpoint/2010/main" val="18558455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Estimated weights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Basic Empty Weight (from March 5, 1991) – 1631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 and Front seat Passenger – 417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Rear Seat Passengers – 293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Cargo – 100 pounds</a:t>
            </a:r>
          </a:p>
          <a:p>
            <a:pPr lvl="1">
              <a:spcBef>
                <a:spcPts val="0"/>
              </a:spcBef>
              <a:buFont typeface="Courier New" panose="02070309020205020404" pitchFamily="49" charset="0"/>
              <a:buChar char="o"/>
            </a:pPr>
            <a:r>
              <a:rPr lang="fr-FR" dirty="0">
                <a:latin typeface="Times New Roman" panose="02020603050405020304" pitchFamily="18" charset="0"/>
                <a:cs typeface="Times New Roman" panose="02020603050405020304" pitchFamily="18" charset="0"/>
              </a:rPr>
              <a:t>Fuel (55 gallons) – 330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Oil (12 quarts) – 22 pounds</a:t>
            </a:r>
          </a:p>
          <a:p>
            <a:pPr>
              <a:spcBef>
                <a:spcPts val="0"/>
              </a:spcBef>
            </a:pPr>
            <a:r>
              <a:rPr lang="en-US" dirty="0">
                <a:latin typeface="Times New Roman" panose="02020603050405020304" pitchFamily="18" charset="0"/>
                <a:cs typeface="Times New Roman" panose="02020603050405020304" pitchFamily="18" charset="0"/>
              </a:rPr>
              <a:t>The gross weight of the airplane at the time of the accident was estimated to be 2,793 pounds, or 243 pounds over the approved maximum takeoff gross weight for the airplane. </a:t>
            </a:r>
          </a:p>
          <a:p>
            <a:pPr>
              <a:spcBef>
                <a:spcPts val="0"/>
              </a:spcBef>
            </a:pPr>
            <a:r>
              <a:rPr lang="en-US" dirty="0">
                <a:latin typeface="Times New Roman" panose="02020603050405020304" pitchFamily="18" charset="0"/>
                <a:cs typeface="Times New Roman" panose="02020603050405020304" pitchFamily="18" charset="0"/>
              </a:rPr>
              <a:t>The estimated center of gravity at the time of the accident was positive 42.18 inches.</a:t>
            </a:r>
          </a:p>
          <a:p>
            <a:pPr>
              <a:spcBef>
                <a:spcPts val="0"/>
              </a:spcBef>
            </a:pPr>
            <a:r>
              <a:rPr lang="en-US" dirty="0">
                <a:latin typeface="Times New Roman" panose="02020603050405020304" pitchFamily="18" charset="0"/>
                <a:cs typeface="Times New Roman" panose="02020603050405020304" pitchFamily="18" charset="0"/>
              </a:rPr>
              <a:t>The center of gravity range at 2,550 pounds (maximum gross weight) is positive 39.5 inches to positive 45.8 inches</a:t>
            </a:r>
          </a:p>
        </p:txBody>
      </p:sp>
    </p:spTree>
    <p:extLst>
      <p:ext uri="{BB962C8B-B14F-4D97-AF65-F5344CB8AC3E}">
        <p14:creationId xmlns:p14="http://schemas.microsoft.com/office/powerpoint/2010/main" val="26553101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Report </a:t>
            </a:r>
            <a:r>
              <a:rPr lang="en-US" sz="3200" dirty="0">
                <a:latin typeface="Times New Roman" panose="02020603050405020304" pitchFamily="18" charset="0"/>
              </a:rPr>
              <a:t>WPR18FA119</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Piper PA24 </a:t>
            </a:r>
            <a:r>
              <a:rPr lang="en-US" sz="3200" dirty="0">
                <a:latin typeface="Times New Roman" panose="02020603050405020304" pitchFamily="18" charset="0"/>
              </a:rPr>
              <a:t>N9456P</a:t>
            </a:r>
            <a:br>
              <a:rPr lang="en-US" altLang="en-US" sz="3200" dirty="0">
                <a:latin typeface="Times New Roman" panose="02020603050405020304" pitchFamily="18" charset="0"/>
              </a:rPr>
            </a:br>
            <a:r>
              <a:rPr lang="en-US" altLang="en-US" sz="3200" dirty="0">
                <a:latin typeface="Times New Roman" panose="02020603050405020304" pitchFamily="18" charset="0"/>
              </a:rPr>
              <a:t>4/9/2018 Accident</a:t>
            </a:r>
          </a:p>
        </p:txBody>
      </p:sp>
    </p:spTree>
    <p:extLst>
      <p:ext uri="{BB962C8B-B14F-4D97-AF65-F5344CB8AC3E}">
        <p14:creationId xmlns:p14="http://schemas.microsoft.com/office/powerpoint/2010/main" val="3677719467"/>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96819" y="365390"/>
            <a:ext cx="8950362"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buFont typeface="Courier New" panose="02070309020205020404" pitchFamily="49" charset="0"/>
              <a:buChar char="•"/>
            </a:pPr>
            <a:r>
              <a:rPr lang="en-US" sz="2300" dirty="0">
                <a:latin typeface="Times New Roman" panose="02020603050405020304" pitchFamily="18" charset="0"/>
                <a:cs typeface="Times New Roman" panose="02020603050405020304" pitchFamily="18" charset="0"/>
              </a:rPr>
              <a:t>Pilot data</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first flight in accident airplane was 4/9/2018 from North Las Vegas Airport (VGT), NV to Scottsdale Airport (SDL), AZ.</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certificates</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ATP ASEL and AMEL</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CFI ASE, AME, IA</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Medical Certificate – 1</a:t>
            </a:r>
            <a:r>
              <a:rPr lang="en-US" sz="2300" baseline="30000" dirty="0">
                <a:latin typeface="Times New Roman" panose="02020603050405020304" pitchFamily="18" charset="0"/>
                <a:cs typeface="Times New Roman" panose="02020603050405020304" pitchFamily="18" charset="0"/>
              </a:rPr>
              <a:t>st</a:t>
            </a:r>
            <a:r>
              <a:rPr lang="en-US" sz="2300" dirty="0">
                <a:latin typeface="Times New Roman" panose="02020603050405020304" pitchFamily="18" charset="0"/>
                <a:cs typeface="Times New Roman" panose="02020603050405020304" pitchFamily="18" charset="0"/>
              </a:rPr>
              <a:t> Class with the following limitation: "Not valid for any class after 08/31/2018."</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flight time</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Total flight time 5,200 hours</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Flight time in accident airplane was approximately 2 hours</a:t>
            </a:r>
          </a:p>
          <a:p>
            <a:pPr>
              <a:spcBef>
                <a:spcPts val="0"/>
              </a:spcBef>
              <a:buFont typeface="Courier New" panose="02070309020205020404" pitchFamily="49" charset="0"/>
              <a:buChar char="•"/>
            </a:pPr>
            <a:r>
              <a:rPr lang="en-US" sz="2300" dirty="0">
                <a:latin typeface="Times New Roman" panose="02020603050405020304" pitchFamily="18" charset="0"/>
                <a:cs typeface="Times New Roman" panose="02020603050405020304" pitchFamily="18" charset="0"/>
              </a:rPr>
              <a:t>Student Pilot data</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Student Pilot Certificate - none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Medical Certificate - none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Total Flight Time – could not be determined</a:t>
            </a:r>
          </a:p>
        </p:txBody>
      </p:sp>
    </p:spTree>
    <p:extLst>
      <p:ext uri="{BB962C8B-B14F-4D97-AF65-F5344CB8AC3E}">
        <p14:creationId xmlns:p14="http://schemas.microsoft.com/office/powerpoint/2010/main" val="1227956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xEl>
                                              <p:pRg st="11" end="11"/>
                                            </p:txEl>
                                          </p:spTgt>
                                        </p:tgtEl>
                                        <p:attrNameLst>
                                          <p:attrName>style.visibility</p:attrName>
                                        </p:attrNameLst>
                                      </p:cBhvr>
                                      <p:to>
                                        <p:strVal val="visible"/>
                                      </p:to>
                                    </p:set>
                                    <p:anim calcmode="lin" valueType="num">
                                      <p:cBhvr additive="base">
                                        <p:cTn id="5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xEl>
                                              <p:pRg st="12" end="12"/>
                                            </p:txEl>
                                          </p:spTgt>
                                        </p:tgtEl>
                                        <p:attrNameLst>
                                          <p:attrName>style.visibility</p:attrName>
                                        </p:attrNameLst>
                                      </p:cBhvr>
                                      <p:to>
                                        <p:strVal val="visible"/>
                                      </p:to>
                                    </p:set>
                                    <p:anim calcmode="lin" valueType="num">
                                      <p:cBhvr additive="base">
                                        <p:cTn id="6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1"/>
            <a:ext cx="9144000" cy="774551"/>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96819" y="580543"/>
            <a:ext cx="89503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buFont typeface="Courier New" panose="02070309020205020404" pitchFamily="49" charset="0"/>
              <a:buChar char="•"/>
            </a:pPr>
            <a:r>
              <a:rPr lang="en-US" dirty="0">
                <a:latin typeface="Times New Roman" panose="02020603050405020304" pitchFamily="18" charset="0"/>
                <a:cs typeface="Times New Roman" panose="02020603050405020304" pitchFamily="18" charset="0"/>
              </a:rPr>
              <a:t>Toxicology Report</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 Toxicology</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Negative for carbon monoxide, ethanol and all drugs tested</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Student Pilot Toxicology</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Negative for carbon monoxide and ethanol</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Testing identified benzoylecgonine in his blood and urine specimens and MDMA in his urine samples. </a:t>
            </a:r>
          </a:p>
          <a:p>
            <a:pPr lvl="3">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Benzoylecgonine is an inactive metabolite of </a:t>
            </a:r>
            <a:r>
              <a:rPr lang="en-US" b="1" dirty="0">
                <a:latin typeface="Times New Roman" panose="02020603050405020304" pitchFamily="18" charset="0"/>
                <a:cs typeface="Times New Roman" panose="02020603050405020304" pitchFamily="18" charset="0"/>
              </a:rPr>
              <a:t>cocaine</a:t>
            </a:r>
            <a:r>
              <a:rPr lang="en-US" dirty="0">
                <a:latin typeface="Times New Roman" panose="02020603050405020304" pitchFamily="18" charset="0"/>
                <a:cs typeface="Times New Roman" panose="02020603050405020304" pitchFamily="18" charset="0"/>
              </a:rPr>
              <a:t>.</a:t>
            </a:r>
          </a:p>
          <a:p>
            <a:pPr lvl="3">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MDMA is a controlled substance (</a:t>
            </a:r>
            <a:r>
              <a:rPr lang="en-US" b="1" dirty="0">
                <a:latin typeface="Times New Roman" panose="02020603050405020304" pitchFamily="18" charset="0"/>
                <a:cs typeface="Times New Roman" panose="02020603050405020304" pitchFamily="18" charset="0"/>
              </a:rPr>
              <a:t>Ecstasy</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5625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Airplane Data</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Make/Model – Piper PA24-260 (Comanche)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Year of Manufacture – 1970</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Date/Type of Last Inspection – 12/01/2017, Annual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Airframe Total Time –  6,158 Hours as of last inspection</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Certified Max Gross Weight –  3,200 lbs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POH Aft CG – 93.0 inches</a:t>
            </a:r>
          </a:p>
          <a:p>
            <a:pPr>
              <a:spcBef>
                <a:spcPts val="0"/>
              </a:spcBef>
            </a:pPr>
            <a:r>
              <a:rPr lang="en-US" dirty="0">
                <a:latin typeface="Times New Roman" panose="02020603050405020304" pitchFamily="18" charset="0"/>
                <a:cs typeface="Times New Roman" panose="02020603050405020304" pitchFamily="18" charset="0"/>
              </a:rPr>
              <a:t>Accident Data</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determined takeoff weight – 3,335 lbs (135 lbs over gross)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determined Aft CG – 95.2 inches (2.2 inches beyond Aft CG).</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also identified degraded engine power output due to a preexisting engine cylinder intake valve spring failure.</a:t>
            </a:r>
          </a:p>
        </p:txBody>
      </p:sp>
    </p:spTree>
    <p:extLst>
      <p:ext uri="{BB962C8B-B14F-4D97-AF65-F5344CB8AC3E}">
        <p14:creationId xmlns:p14="http://schemas.microsoft.com/office/powerpoint/2010/main" val="35842903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The accident occurred 4/9/2018</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airline transport pilot, student pilot, and four passengers departed on a cross-country flight from Scottsdale Airport (SDL), AZ to North Las Vegas Airport (VGT), NV.</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Seating</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airline transport pilot occupied the right front seat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student pilot occupied the left front seat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four passengers occupied the two middle row and two aft row seats.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Even though the student pilot was seated in the left seat, the investigation could not determine who was manipulating the flight controls when the accident occurred</a:t>
            </a:r>
            <a:r>
              <a:rPr lang="en-US" dirty="0"/>
              <a:t>. </a:t>
            </a:r>
          </a:p>
        </p:txBody>
      </p:sp>
    </p:spTree>
    <p:extLst>
      <p:ext uri="{BB962C8B-B14F-4D97-AF65-F5344CB8AC3E}">
        <p14:creationId xmlns:p14="http://schemas.microsoft.com/office/powerpoint/2010/main" val="3972816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a:xfrm>
            <a:off x="505952" y="1065797"/>
            <a:ext cx="8050213" cy="4391025"/>
          </a:xfrm>
        </p:spPr>
        <p:txBody>
          <a:bodyPr/>
          <a:lstStyle/>
          <a:p>
            <a:r>
              <a:rPr lang="en-US" sz="2400" dirty="0">
                <a:ea typeface="ＭＳ Ｐゴシック" pitchFamily="34" charset="-128"/>
              </a:rPr>
              <a:t>Exits</a:t>
            </a:r>
          </a:p>
          <a:p>
            <a:r>
              <a:rPr lang="en-US" sz="2400" dirty="0">
                <a:ea typeface="ＭＳ Ｐゴシック" pitchFamily="34" charset="-128"/>
              </a:rPr>
              <a:t>Restrooms</a:t>
            </a:r>
          </a:p>
          <a:p>
            <a:r>
              <a:rPr lang="en-US" sz="2400" dirty="0">
                <a:ea typeface="ＭＳ Ｐゴシック" pitchFamily="34" charset="-128"/>
              </a:rPr>
              <a:t>Emergency Evacuation</a:t>
            </a:r>
          </a:p>
          <a:p>
            <a:r>
              <a:rPr lang="en-US" sz="2400" dirty="0">
                <a:ea typeface="ＭＳ Ｐゴシック" pitchFamily="34" charset="-128"/>
              </a:rPr>
              <a:t>Breaks </a:t>
            </a:r>
          </a:p>
          <a:p>
            <a:r>
              <a:rPr lang="en-US" sz="2400" dirty="0">
                <a:ea typeface="ＭＳ Ｐゴシック" pitchFamily="34" charset="-128"/>
              </a:rPr>
              <a:t>Sponsor Acknowledgment</a:t>
            </a:r>
          </a:p>
          <a:p>
            <a:r>
              <a:rPr lang="en-US" sz="2400"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5275339" y="2462103"/>
            <a:ext cx="3466806" cy="2867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200" dirty="0">
                <a:latin typeface="Times New Roman" panose="02020603050405020304" pitchFamily="18" charset="0"/>
                <a:cs typeface="Times New Roman" panose="02020603050405020304" pitchFamily="18" charset="0"/>
              </a:rPr>
              <a:t>Witnesses and airport surveillance camera video indicated that the airplane's wings were rocking during the departure and shortly after rotation.</a:t>
            </a:r>
          </a:p>
          <a:p>
            <a:pPr>
              <a:spcBef>
                <a:spcPts val="0"/>
              </a:spcBef>
            </a:pPr>
            <a:r>
              <a:rPr lang="en-US" sz="2200" dirty="0">
                <a:latin typeface="Times New Roman" panose="02020603050405020304" pitchFamily="18" charset="0"/>
                <a:cs typeface="Times New Roman" panose="02020603050405020304" pitchFamily="18" charset="0"/>
              </a:rPr>
              <a:t>The controller asked if the airplane was experiencing any difficulties; according to the controller, the pilot responded, “We're good. We're just in training mode."</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One witness reported that the engine sounded as if it was not developing enough power.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The last recorded radar data point indicated that the airplane's altitude was about 200 ft above ground level.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 traffic camera, located about 0.5-mile northwest of the end of the runway, showed the airplane in a left bank turning left.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As the turn progressed, the bank angle increased, and the airplane started to descend.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The airplane's wings were nearly vertical before the airplane impacted terrain.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 post-crash fire ensued.</a:t>
            </a:r>
          </a:p>
        </p:txBody>
      </p:sp>
    </p:spTree>
    <p:extLst>
      <p:ext uri="{BB962C8B-B14F-4D97-AF65-F5344CB8AC3E}">
        <p14:creationId xmlns:p14="http://schemas.microsoft.com/office/powerpoint/2010/main" val="1551632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200" dirty="0">
                <a:latin typeface="Times New Roman" panose="02020603050405020304" pitchFamily="18" charset="0"/>
                <a:cs typeface="Times New Roman" panose="02020603050405020304" pitchFamily="18" charset="0"/>
              </a:rPr>
              <a:t>Flight Events per NTSB</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Prior to flight - Aircraft loading event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Initial climb - Loss of engine power (partial)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Initial climb - Loss of control in flight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Uncontrolled descent - Collision with terrain/object (non-CFIT)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Probable Cause per NTSB</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The National Transportation Safety Board determines the probable cause(s) of this accident to be: </a:t>
            </a:r>
          </a:p>
          <a:p>
            <a:pPr lvl="2">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flight instructor's failure </a:t>
            </a:r>
            <a:r>
              <a:rPr lang="en-US" sz="2200" dirty="0">
                <a:latin typeface="Times New Roman" panose="02020603050405020304" pitchFamily="18" charset="0"/>
                <a:cs typeface="Times New Roman" panose="02020603050405020304" pitchFamily="18" charset="0"/>
              </a:rPr>
              <a:t>to </a:t>
            </a:r>
            <a:r>
              <a:rPr lang="en-US" sz="2200" b="1" dirty="0">
                <a:latin typeface="Times New Roman" panose="02020603050405020304" pitchFamily="18" charset="0"/>
                <a:cs typeface="Times New Roman" panose="02020603050405020304" pitchFamily="18" charset="0"/>
              </a:rPr>
              <a:t>maintain airplane control during </a:t>
            </a: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initial climb </a:t>
            </a:r>
            <a:r>
              <a:rPr lang="en-US" sz="2200" dirty="0">
                <a:latin typeface="Times New Roman" panose="02020603050405020304" pitchFamily="18" charset="0"/>
                <a:cs typeface="Times New Roman" panose="02020603050405020304" pitchFamily="18" charset="0"/>
              </a:rPr>
              <a:t>as a result of </a:t>
            </a:r>
            <a:r>
              <a:rPr lang="en-US" sz="2200" b="1" dirty="0">
                <a:latin typeface="Times New Roman" panose="02020603050405020304" pitchFamily="18" charset="0"/>
                <a:cs typeface="Times New Roman" panose="02020603050405020304" pitchFamily="18" charset="0"/>
              </a:rPr>
              <a:t>the airplane being loaded above its maximum gross weight</a:t>
            </a:r>
            <a:r>
              <a:rPr lang="en-US" sz="2200" dirty="0">
                <a:latin typeface="Times New Roman" panose="02020603050405020304" pitchFamily="18" charset="0"/>
                <a:cs typeface="Times New Roman" panose="02020603050405020304" pitchFamily="18" charset="0"/>
              </a:rPr>
              <a:t> and </a:t>
            </a:r>
            <a:r>
              <a:rPr lang="en-US" sz="2200" b="1" dirty="0">
                <a:latin typeface="Times New Roman" panose="02020603050405020304" pitchFamily="18" charset="0"/>
                <a:cs typeface="Times New Roman" panose="02020603050405020304" pitchFamily="18" charset="0"/>
              </a:rPr>
              <a:t>beyond</a:t>
            </a:r>
            <a:r>
              <a:rPr lang="en-US" sz="2200" dirty="0">
                <a:latin typeface="Times New Roman" panose="02020603050405020304" pitchFamily="18" charset="0"/>
                <a:cs typeface="Times New Roman" panose="02020603050405020304" pitchFamily="18" charset="0"/>
              </a:rPr>
              <a:t> its </a:t>
            </a:r>
            <a:r>
              <a:rPr lang="en-US" sz="2200" b="1" dirty="0">
                <a:latin typeface="Times New Roman" panose="02020603050405020304" pitchFamily="18" charset="0"/>
                <a:cs typeface="Times New Roman" panose="02020603050405020304" pitchFamily="18" charset="0"/>
              </a:rPr>
              <a:t>aft center of gravity limits</a:t>
            </a:r>
            <a:r>
              <a:rPr lang="en-US" sz="2200" dirty="0">
                <a:latin typeface="Times New Roman" panose="02020603050405020304" pitchFamily="18" charset="0"/>
                <a:cs typeface="Times New Roman" panose="02020603050405020304" pitchFamily="18" charset="0"/>
              </a:rPr>
              <a:t>.</a:t>
            </a:r>
          </a:p>
          <a:p>
            <a:pPr lvl="2">
              <a:spcBef>
                <a:spcPts val="0"/>
              </a:spcBef>
              <a:buFont typeface="Courier New" panose="02070309020205020404" pitchFamily="49" charset="0"/>
              <a:buChar char="o"/>
            </a:pPr>
            <a:r>
              <a:rPr lang="en-US" sz="2200" b="1" dirty="0">
                <a:latin typeface="Times New Roman" panose="02020603050405020304" pitchFamily="18" charset="0"/>
                <a:cs typeface="Times New Roman" panose="02020603050405020304" pitchFamily="18" charset="0"/>
              </a:rPr>
              <a:t>Contributing</a:t>
            </a:r>
            <a:r>
              <a:rPr lang="en-US" sz="2200" dirty="0">
                <a:latin typeface="Times New Roman" panose="02020603050405020304" pitchFamily="18" charset="0"/>
                <a:cs typeface="Times New Roman" panose="02020603050405020304" pitchFamily="18" charset="0"/>
              </a:rPr>
              <a:t> to the accident was a </a:t>
            </a:r>
            <a:r>
              <a:rPr lang="en-US" sz="2200" b="1" dirty="0">
                <a:latin typeface="Times New Roman" panose="02020603050405020304" pitchFamily="18" charset="0"/>
                <a:cs typeface="Times New Roman" panose="02020603050405020304" pitchFamily="18" charset="0"/>
              </a:rPr>
              <a:t>degraded engine power output </a:t>
            </a:r>
            <a:r>
              <a:rPr lang="en-US" sz="2200" dirty="0">
                <a:latin typeface="Times New Roman" panose="02020603050405020304" pitchFamily="18" charset="0"/>
                <a:cs typeface="Times New Roman" panose="02020603050405020304" pitchFamily="18" charset="0"/>
              </a:rPr>
              <a:t>due to a preexisting engine cylinder intake valve spring failure, which further reduced the airplane's climb capability. </a:t>
            </a:r>
          </a:p>
        </p:txBody>
      </p:sp>
    </p:spTree>
    <p:extLst>
      <p:ext uri="{BB962C8B-B14F-4D97-AF65-F5344CB8AC3E}">
        <p14:creationId xmlns:p14="http://schemas.microsoft.com/office/powerpoint/2010/main" val="19668317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NTSB Findings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a:t>
            </a:r>
            <a:r>
              <a:rPr lang="en-US" dirty="0" err="1">
                <a:latin typeface="Times New Roman" panose="02020603050405020304" pitchFamily="18" charset="0"/>
                <a:cs typeface="Times New Roman" panose="02020603050405020304" pitchFamily="18" charset="0"/>
              </a:rPr>
              <a:t>oper</a:t>
            </a:r>
            <a:r>
              <a:rPr lang="en-US" dirty="0">
                <a:latin typeface="Times New Roman" panose="02020603050405020304" pitchFamily="18" charset="0"/>
                <a:cs typeface="Times New Roman" panose="02020603050405020304" pitchFamily="18" charset="0"/>
              </a:rPr>
              <a:t>/perf/capability-Aircraft capability-CG/</a:t>
            </a:r>
            <a:r>
              <a:rPr lang="en-US" b="1" dirty="0">
                <a:latin typeface="Times New Roman" panose="02020603050405020304" pitchFamily="18" charset="0"/>
                <a:cs typeface="Times New Roman" panose="02020603050405020304" pitchFamily="18" charset="0"/>
              </a:rPr>
              <a:t>weight distribution-Capability exceeded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Cause</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a:t>
            </a:r>
            <a:r>
              <a:rPr lang="en-US" dirty="0" err="1">
                <a:latin typeface="Times New Roman" panose="02020603050405020304" pitchFamily="18" charset="0"/>
                <a:cs typeface="Times New Roman" panose="02020603050405020304" pitchFamily="18" charset="0"/>
              </a:rPr>
              <a:t>oper</a:t>
            </a:r>
            <a:r>
              <a:rPr lang="en-US" dirty="0">
                <a:latin typeface="Times New Roman" panose="02020603050405020304" pitchFamily="18" charset="0"/>
                <a:cs typeface="Times New Roman" panose="02020603050405020304" pitchFamily="18" charset="0"/>
              </a:rPr>
              <a:t>/perf/capability-Aircraft capability-</a:t>
            </a:r>
            <a:r>
              <a:rPr lang="en-US" b="1" dirty="0">
                <a:latin typeface="Times New Roman" panose="02020603050405020304" pitchFamily="18" charset="0"/>
                <a:cs typeface="Times New Roman" panose="02020603050405020304" pitchFamily="18" charset="0"/>
              </a:rPr>
              <a:t>Maximum weight-Capability exceeded</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Cause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power plant-Engine (reciprocating)-</a:t>
            </a:r>
            <a:r>
              <a:rPr lang="en-US" dirty="0" err="1">
                <a:latin typeface="Times New Roman" panose="02020603050405020304" pitchFamily="18" charset="0"/>
                <a:cs typeface="Times New Roman" panose="02020603050405020304" pitchFamily="18" charset="0"/>
              </a:rPr>
              <a:t>Recip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cyl</a:t>
            </a:r>
            <a:r>
              <a:rPr lang="en-US" dirty="0">
                <a:latin typeface="Times New Roman" panose="02020603050405020304" pitchFamily="18" charset="0"/>
                <a:cs typeface="Times New Roman" panose="02020603050405020304" pitchFamily="18" charset="0"/>
              </a:rPr>
              <a:t> section-Fatigue/wear/corrosion - </a:t>
            </a:r>
            <a:r>
              <a:rPr lang="en-US" b="1" dirty="0">
                <a:latin typeface="Times New Roman" panose="02020603050405020304" pitchFamily="18" charset="0"/>
                <a:cs typeface="Times New Roman" panose="02020603050405020304" pitchFamily="18" charset="0"/>
              </a:rPr>
              <a:t>Factor</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Personnel issues-Task performance-Use of equip/info-</a:t>
            </a:r>
            <a:r>
              <a:rPr lang="en-US" b="1" dirty="0">
                <a:latin typeface="Times New Roman" panose="02020603050405020304" pitchFamily="18" charset="0"/>
                <a:cs typeface="Times New Roman" panose="02020603050405020304" pitchFamily="18" charset="0"/>
              </a:rPr>
              <a:t>Aircraft control - Pilot</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Cause</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Personnel issues-Task performance-Planning/preparation-</a:t>
            </a:r>
            <a:r>
              <a:rPr lang="en-US" b="1" dirty="0">
                <a:latin typeface="Times New Roman" panose="02020603050405020304" pitchFamily="18" charset="0"/>
                <a:cs typeface="Times New Roman" panose="02020603050405020304" pitchFamily="18" charset="0"/>
              </a:rPr>
              <a:t>Weight/Balance calculations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Pilot</a:t>
            </a:r>
          </a:p>
        </p:txBody>
      </p:sp>
    </p:spTree>
    <p:extLst>
      <p:ext uri="{BB962C8B-B14F-4D97-AF65-F5344CB8AC3E}">
        <p14:creationId xmlns:p14="http://schemas.microsoft.com/office/powerpoint/2010/main" val="3096611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Lessons learned and “take-aways”: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Determine weight of each crew member and passenger and their baggage before each 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Verify using FBO’s scale or portable digital bathroom scale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Calculate weight and balance before each 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Use a computational device such as a tablet, e.g. iPad</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Use an aviation application such as ForeFlight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Refer to the POH often</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 sure you are familiar with the airplane and proficient in flying it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Schedule an orientation flight with a CFI who is proficient in the airplane, </a:t>
            </a:r>
            <a:r>
              <a:rPr lang="en-US" b="1" dirty="0">
                <a:latin typeface="Times New Roman" panose="02020603050405020304" pitchFamily="18" charset="0"/>
                <a:cs typeface="Times New Roman" panose="02020603050405020304" pitchFamily="18" charset="0"/>
              </a:rPr>
              <a:t>even if you are a CFI yourself</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For CFI’s</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 sure you know something about your student before getting into an airplane with them</a:t>
            </a:r>
          </a:p>
        </p:txBody>
      </p:sp>
    </p:spTree>
    <p:extLst>
      <p:ext uri="{BB962C8B-B14F-4D97-AF65-F5344CB8AC3E}">
        <p14:creationId xmlns:p14="http://schemas.microsoft.com/office/powerpoint/2010/main" val="29550347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 calcmode="lin" valueType="num">
                                      <p:cBhvr additive="base">
                                        <p:cTn id="6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NTSB Reports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Aviation Accident Data Summary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hlinkClick r:id="rId3"/>
              </a:rPr>
              <a:t>http://williamjdoylejr.net/FAAST/W&amp;B/Accident_WPR18FA119_NTSB_Data_Summary.pdf</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Aviation Accident Final Report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hlinkClick r:id="rId4"/>
              </a:rPr>
              <a:t>http://williamjdoylejr.net/FAAST/W&amp;B/Accident_WPR18FA119_NTSB_Final_Report.pdf</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80307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5037138"/>
          </a:xfrm>
          <a:noFill/>
        </p:spPr>
        <p:txBody>
          <a:bodyPr/>
          <a:lstStyle/>
          <a:p>
            <a:pPr algn="ctr" eaLnBrk="1" hangingPunct="1"/>
            <a:r>
              <a:rPr lang="en-US" altLang="en-US" sz="3200">
                <a:latin typeface="Times New Roman" panose="02020603050405020304" pitchFamily="18" charset="0"/>
              </a:rPr>
              <a:t>Are There Any FARs</a:t>
            </a:r>
            <a:br>
              <a:rPr lang="en-US" altLang="en-US" sz="3200">
                <a:latin typeface="Times New Roman" panose="02020603050405020304" pitchFamily="18" charset="0"/>
              </a:rPr>
            </a:br>
            <a:r>
              <a:rPr lang="en-US" altLang="en-US" sz="3200">
                <a:latin typeface="Times New Roman" panose="02020603050405020304" pitchFamily="18" charset="0"/>
              </a:rPr>
              <a:t>That Cover Weight &amp; Balance?</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0"/>
            <a:ext cx="9144000" cy="384175"/>
          </a:xfrm>
        </p:spPr>
        <p:txBody>
          <a:bodyPr/>
          <a:lstStyle/>
          <a:p>
            <a:pPr algn="ctr" eaLnBrk="1" hangingPunct="1">
              <a:defRPr/>
            </a:pPr>
            <a:r>
              <a:rPr lang="en-US" sz="3200" i="1" dirty="0">
                <a:effectLst>
                  <a:outerShdw blurRad="38100" dist="38100" dir="2700000" algn="tl">
                    <a:srgbClr val="C0C0C0"/>
                  </a:outerShdw>
                </a:effectLst>
                <a:latin typeface="Times New Roman" pitchFamily="18" charset="0"/>
              </a:rPr>
              <a:t>14 CFR 91.103 – Preflight Action</a:t>
            </a:r>
          </a:p>
        </p:txBody>
      </p:sp>
      <p:sp>
        <p:nvSpPr>
          <p:cNvPr id="3" name="Rectangle 3"/>
          <p:cNvSpPr txBox="1">
            <a:spLocks noChangeArrowheads="1"/>
          </p:cNvSpPr>
          <p:nvPr/>
        </p:nvSpPr>
        <p:spPr>
          <a:xfrm>
            <a:off x="0" y="384175"/>
            <a:ext cx="9144000" cy="5530850"/>
          </a:xfrm>
          <a:prstGeom prst="rect">
            <a:avLst/>
          </a:prstGeom>
        </p:spPr>
        <p:txBody>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10000"/>
              </a:lnSpc>
              <a:spcBef>
                <a:spcPct val="25000"/>
              </a:spcBef>
              <a:defRPr/>
            </a:pPr>
            <a:r>
              <a:rPr lang="en-US" altLang="en-US" sz="2200" b="0" kern="0" dirty="0">
                <a:latin typeface="Times New Roman" panose="02020603050405020304" pitchFamily="18" charset="0"/>
                <a:cs typeface="Arial" panose="020B0604020202020204" pitchFamily="34" charset="0"/>
              </a:rPr>
              <a:t>Each pilot in command shall, before beginning a flight, become familiar with </a:t>
            </a:r>
            <a:r>
              <a:rPr lang="en-US" altLang="en-US" sz="2200" u="sng" kern="0" dirty="0">
                <a:solidFill>
                  <a:srgbClr val="FF0000"/>
                </a:solidFill>
                <a:latin typeface="Times New Roman" panose="02020603050405020304" pitchFamily="18" charset="0"/>
                <a:cs typeface="Arial" panose="020B0604020202020204" pitchFamily="34" charset="0"/>
              </a:rPr>
              <a:t>all</a:t>
            </a:r>
            <a:r>
              <a:rPr lang="en-US" altLang="en-US" sz="2200" b="0" kern="0" dirty="0">
                <a:latin typeface="Times New Roman" panose="02020603050405020304" pitchFamily="18" charset="0"/>
                <a:cs typeface="Arial" panose="020B0604020202020204" pitchFamily="34" charset="0"/>
              </a:rPr>
              <a:t> available information concerning that flight. </a:t>
            </a:r>
            <a:r>
              <a:rPr lang="en-US" altLang="en-US" sz="2200" i="1" dirty="0">
                <a:solidFill>
                  <a:srgbClr val="FF0000"/>
                </a:solidFill>
                <a:latin typeface="Times New Roman" panose="02020603050405020304" pitchFamily="18" charset="0"/>
                <a:cs typeface="Arial" panose="020B0604020202020204" pitchFamily="34" charset="0"/>
              </a:rPr>
              <a:t>This information must include {but is not limited to} </a:t>
            </a:r>
            <a:r>
              <a:rPr lang="en-US" altLang="en-US" sz="2200" b="0" dirty="0">
                <a:latin typeface="Times New Roman" panose="02020603050405020304" pitchFamily="18" charset="0"/>
                <a:cs typeface="Arial" panose="020B0604020202020204" pitchFamily="34" charset="0"/>
              </a:rPr>
              <a:t>—</a:t>
            </a:r>
            <a:endParaRPr lang="en-US" altLang="en-US" sz="2200" i="1" kern="0" dirty="0">
              <a:solidFill>
                <a:srgbClr val="FF0000"/>
              </a:solidFill>
              <a:latin typeface="Times New Roman" panose="02020603050405020304" pitchFamily="18" charset="0"/>
              <a:cs typeface="Arial" panose="020B0604020202020204" pitchFamily="34" charset="0"/>
            </a:endParaRPr>
          </a:p>
          <a:p>
            <a:pPr marL="857250" lvl="1" indent="-457200">
              <a:lnSpc>
                <a:spcPct val="110000"/>
              </a:lnSpc>
              <a:spcBef>
                <a:spcPct val="25000"/>
              </a:spcBef>
              <a:buFontTx/>
              <a:buAutoNum type="alphaLcParenR"/>
              <a:defRPr/>
            </a:pPr>
            <a:r>
              <a:rPr lang="en-US" altLang="en-US" sz="2000" kern="0" dirty="0">
                <a:latin typeface="Times New Roman" panose="02020603050405020304" pitchFamily="18" charset="0"/>
                <a:cs typeface="Arial" panose="020B0604020202020204" pitchFamily="34" charset="0"/>
              </a:rPr>
              <a:t>For a flight under IFR or a flight not in the vicinity of an airport, </a:t>
            </a:r>
            <a:r>
              <a:rPr lang="en-US" altLang="en-US" sz="2000" b="1" kern="0" dirty="0">
                <a:solidFill>
                  <a:srgbClr val="FF0000"/>
                </a:solidFill>
                <a:latin typeface="Times New Roman" panose="02020603050405020304" pitchFamily="18" charset="0"/>
                <a:cs typeface="Arial" panose="020B0604020202020204" pitchFamily="34" charset="0"/>
              </a:rPr>
              <a:t>weather reports and forecasts</a:t>
            </a:r>
            <a:r>
              <a:rPr lang="en-US" altLang="en-US" sz="2000" kern="0" dirty="0">
                <a:latin typeface="Times New Roman" panose="02020603050405020304" pitchFamily="18" charset="0"/>
                <a:cs typeface="Arial" panose="020B0604020202020204" pitchFamily="34" charset="0"/>
              </a:rPr>
              <a:t>, </a:t>
            </a:r>
            <a:r>
              <a:rPr lang="en-US" altLang="en-US" sz="2000" b="1" kern="0" dirty="0">
                <a:solidFill>
                  <a:srgbClr val="FF0000"/>
                </a:solidFill>
                <a:latin typeface="Times New Roman" panose="02020603050405020304" pitchFamily="18" charset="0"/>
                <a:cs typeface="Arial" panose="020B0604020202020204" pitchFamily="34" charset="0"/>
              </a:rPr>
              <a:t>fuel requirements</a:t>
            </a:r>
            <a:r>
              <a:rPr lang="en-US" altLang="en-US" sz="2000" kern="0" dirty="0">
                <a:latin typeface="Times New Roman" panose="02020603050405020304" pitchFamily="18" charset="0"/>
                <a:cs typeface="Arial" panose="020B0604020202020204" pitchFamily="34" charset="0"/>
              </a:rPr>
              <a:t>, </a:t>
            </a:r>
            <a:r>
              <a:rPr lang="en-US" altLang="en-US" sz="2000" b="1" kern="0" dirty="0">
                <a:solidFill>
                  <a:srgbClr val="FF0000"/>
                </a:solidFill>
                <a:latin typeface="Times New Roman" panose="02020603050405020304" pitchFamily="18" charset="0"/>
                <a:cs typeface="Arial" panose="020B0604020202020204" pitchFamily="34" charset="0"/>
              </a:rPr>
              <a:t>alternatives available if the planned flight cannot be completed</a:t>
            </a:r>
            <a:r>
              <a:rPr lang="en-US" altLang="en-US" sz="2000" kern="0" dirty="0">
                <a:latin typeface="Times New Roman" panose="02020603050405020304" pitchFamily="18" charset="0"/>
                <a:cs typeface="Arial" panose="020B0604020202020204" pitchFamily="34" charset="0"/>
              </a:rPr>
              <a:t>, and </a:t>
            </a:r>
            <a:r>
              <a:rPr lang="en-US" altLang="en-US" sz="2000" b="1" kern="0" dirty="0">
                <a:solidFill>
                  <a:srgbClr val="FF0000"/>
                </a:solidFill>
                <a:latin typeface="Times New Roman" panose="02020603050405020304" pitchFamily="18" charset="0"/>
                <a:cs typeface="Arial" panose="020B0604020202020204" pitchFamily="34" charset="0"/>
              </a:rPr>
              <a:t>any known traffic delays </a:t>
            </a:r>
            <a:r>
              <a:rPr lang="en-US" altLang="en-US" sz="2000" kern="0" dirty="0">
                <a:latin typeface="Times New Roman" panose="02020603050405020304" pitchFamily="18" charset="0"/>
                <a:cs typeface="Arial" panose="020B0604020202020204" pitchFamily="34" charset="0"/>
              </a:rPr>
              <a:t>of which the pilot in command has been advised by ATC;</a:t>
            </a:r>
          </a:p>
          <a:p>
            <a:pPr marL="857250" lvl="1" indent="-457200">
              <a:lnSpc>
                <a:spcPct val="110000"/>
              </a:lnSpc>
              <a:spcBef>
                <a:spcPct val="25000"/>
              </a:spcBef>
              <a:buFontTx/>
              <a:buAutoNum type="alphaLcParenR"/>
              <a:defRPr/>
            </a:pPr>
            <a:r>
              <a:rPr lang="en-US" altLang="en-US" sz="2000" kern="0" dirty="0">
                <a:latin typeface="Times New Roman" panose="02020603050405020304" pitchFamily="18" charset="0"/>
                <a:cs typeface="Arial" panose="020B0604020202020204" pitchFamily="34" charset="0"/>
              </a:rPr>
              <a:t>For any flight, </a:t>
            </a:r>
            <a:r>
              <a:rPr lang="en-US" altLang="en-US" sz="2000" b="1" kern="0" dirty="0">
                <a:solidFill>
                  <a:srgbClr val="FF0000"/>
                </a:solidFill>
                <a:latin typeface="Times New Roman" panose="02020603050405020304" pitchFamily="18" charset="0"/>
                <a:cs typeface="Arial" panose="020B0604020202020204" pitchFamily="34" charset="0"/>
              </a:rPr>
              <a:t>runway lengths at airports of intended use</a:t>
            </a:r>
            <a:r>
              <a:rPr lang="en-US" altLang="en-US" sz="2000" kern="0" dirty="0">
                <a:latin typeface="Times New Roman" panose="02020603050405020304" pitchFamily="18" charset="0"/>
                <a:cs typeface="Arial" panose="020B0604020202020204" pitchFamily="34" charset="0"/>
              </a:rPr>
              <a:t>, and the following takeoff and landing distance information:</a:t>
            </a:r>
          </a:p>
          <a:p>
            <a:pPr marL="1257300" lvl="2" indent="-457200">
              <a:lnSpc>
                <a:spcPct val="110000"/>
              </a:lnSpc>
              <a:spcBef>
                <a:spcPct val="25000"/>
              </a:spcBef>
              <a:buFontTx/>
              <a:buAutoNum type="arabicParenR"/>
              <a:defRPr/>
            </a:pPr>
            <a:r>
              <a:rPr lang="en-US" altLang="en-US" sz="1800" kern="0" dirty="0">
                <a:latin typeface="Times New Roman" panose="02020603050405020304" pitchFamily="18" charset="0"/>
                <a:cs typeface="Arial" panose="020B0604020202020204" pitchFamily="34" charset="0"/>
              </a:rPr>
              <a:t>For civil aircraft for which an approved Airplane or Rotorcraft Flight Manual containing takeoff and landing distance data is required, </a:t>
            </a:r>
            <a:r>
              <a:rPr lang="en-US" altLang="en-US" sz="1800" b="1" kern="0" dirty="0">
                <a:solidFill>
                  <a:srgbClr val="FF0000"/>
                </a:solidFill>
                <a:latin typeface="Times New Roman" panose="02020603050405020304" pitchFamily="18" charset="0"/>
                <a:cs typeface="Arial" panose="020B0604020202020204" pitchFamily="34" charset="0"/>
              </a:rPr>
              <a:t>the takeoff and landing distance data contained therein</a:t>
            </a:r>
            <a:r>
              <a:rPr lang="en-US" altLang="en-US" sz="1800" kern="0" dirty="0">
                <a:latin typeface="Times New Roman" panose="02020603050405020304" pitchFamily="18" charset="0"/>
                <a:cs typeface="Arial" panose="020B0604020202020204" pitchFamily="34" charset="0"/>
              </a:rPr>
              <a:t>; and</a:t>
            </a:r>
          </a:p>
          <a:p>
            <a:pPr marL="1257300" lvl="2" indent="-457200">
              <a:lnSpc>
                <a:spcPct val="110000"/>
              </a:lnSpc>
              <a:spcBef>
                <a:spcPct val="25000"/>
              </a:spcBef>
              <a:buFontTx/>
              <a:buAutoNum type="arabicParenR"/>
              <a:defRPr/>
            </a:pPr>
            <a:r>
              <a:rPr lang="en-US" altLang="en-US" sz="1800" kern="0" dirty="0">
                <a:latin typeface="Times New Roman" panose="02020603050405020304" pitchFamily="18" charset="0"/>
                <a:cs typeface="Arial" panose="020B0604020202020204" pitchFamily="34" charset="0"/>
              </a:rPr>
              <a:t>For civil aircraft other than those specified in paragraph (b)(1) of this section, other reliable information appropriate to the aircraft, relating to aircraft performance under expected values of airport elevation and runway slope, </a:t>
            </a:r>
            <a:r>
              <a:rPr lang="en-US" altLang="en-US" sz="1800" b="1" kern="0" dirty="0">
                <a:solidFill>
                  <a:srgbClr val="FF0000"/>
                </a:solidFill>
                <a:latin typeface="Times New Roman" panose="02020603050405020304" pitchFamily="18" charset="0"/>
                <a:cs typeface="Arial" panose="020B0604020202020204" pitchFamily="34" charset="0"/>
              </a:rPr>
              <a:t>aircraft gross weight, and wind and temperature.</a:t>
            </a:r>
          </a:p>
        </p:txBody>
      </p:sp>
    </p:spTree>
    <p:extLst>
      <p:ext uri="{BB962C8B-B14F-4D97-AF65-F5344CB8AC3E}">
        <p14:creationId xmlns:p14="http://schemas.microsoft.com/office/powerpoint/2010/main" val="1052153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5037138"/>
          </a:xfrm>
          <a:noFill/>
        </p:spPr>
        <p:txBody>
          <a:bodyPr/>
          <a:lstStyle/>
          <a:p>
            <a:pPr algn="ctr" eaLnBrk="1" hangingPunct="1"/>
            <a:r>
              <a:rPr lang="en-US" altLang="en-US" sz="3200">
                <a:latin typeface="Times New Roman" panose="02020603050405020304" pitchFamily="18" charset="0"/>
              </a:rPr>
              <a:t>Weight &amp; Balance Concepts</a:t>
            </a:r>
            <a:br>
              <a:rPr lang="en-US" altLang="en-US" sz="3200">
                <a:latin typeface="Times New Roman" panose="02020603050405020304" pitchFamily="18" charset="0"/>
              </a:rPr>
            </a:br>
            <a:r>
              <a:rPr lang="en-US" altLang="en-US" sz="3200">
                <a:latin typeface="Times New Roman" panose="02020603050405020304" pitchFamily="18" charset="0"/>
              </a:rPr>
              <a:t>from an </a:t>
            </a:r>
            <a:br>
              <a:rPr lang="en-US" altLang="en-US" sz="3200">
                <a:latin typeface="Times New Roman" panose="02020603050405020304" pitchFamily="18" charset="0"/>
              </a:rPr>
            </a:br>
            <a:r>
              <a:rPr lang="en-US" altLang="en-US" sz="3200">
                <a:latin typeface="Times New Roman" panose="02020603050405020304" pitchFamily="18" charset="0"/>
              </a:rPr>
              <a:t>Elementary School</a:t>
            </a:r>
            <a:br>
              <a:rPr lang="en-US" altLang="en-US" sz="3200">
                <a:latin typeface="Times New Roman" panose="02020603050405020304" pitchFamily="18" charset="0"/>
              </a:rPr>
            </a:br>
            <a:r>
              <a:rPr lang="en-US" altLang="en-US" sz="3200">
                <a:latin typeface="Times New Roman" panose="02020603050405020304" pitchFamily="18" charset="0"/>
              </a:rPr>
              <a:t>and</a:t>
            </a:r>
            <a:br>
              <a:rPr lang="en-US" altLang="en-US" sz="3200">
                <a:latin typeface="Times New Roman" panose="02020603050405020304" pitchFamily="18" charset="0"/>
              </a:rPr>
            </a:br>
            <a:r>
              <a:rPr lang="en-US" altLang="en-US" sz="3200">
                <a:latin typeface="Times New Roman" panose="02020603050405020304" pitchFamily="18" charset="0"/>
              </a:rPr>
              <a:t>Middle School</a:t>
            </a:r>
            <a:br>
              <a:rPr lang="en-US" altLang="en-US" sz="3200">
                <a:latin typeface="Times New Roman" panose="02020603050405020304" pitchFamily="18" charset="0"/>
              </a:rPr>
            </a:br>
            <a:r>
              <a:rPr lang="en-US" altLang="en-US" sz="3200">
                <a:latin typeface="Times New Roman" panose="02020603050405020304" pitchFamily="18" charset="0"/>
              </a:rPr>
              <a:t>Perspective</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52400"/>
            <a:ext cx="9144000" cy="685800"/>
          </a:xfrm>
          <a:noFill/>
        </p:spPr>
        <p:txBody>
          <a:bodyPr/>
          <a:lstStyle/>
          <a:p>
            <a:pPr algn="ctr" eaLnBrk="1" hangingPunct="1"/>
            <a:r>
              <a:rPr lang="en-US" altLang="en-US" sz="3600">
                <a:latin typeface="Times New Roman" panose="02020603050405020304" pitchFamily="18" charset="0"/>
              </a:rPr>
              <a:t>How Much Can an Airplane Weigh?</a:t>
            </a:r>
          </a:p>
        </p:txBody>
      </p:sp>
      <p:sp>
        <p:nvSpPr>
          <p:cNvPr id="404484" name="Rectangle 4"/>
          <p:cNvSpPr>
            <a:spLocks noGrp="1" noChangeArrowheads="1"/>
          </p:cNvSpPr>
          <p:nvPr>
            <p:ph type="body" sz="half" idx="1"/>
          </p:nvPr>
        </p:nvSpPr>
        <p:spPr>
          <a:xfrm>
            <a:off x="0" y="739775"/>
            <a:ext cx="9144000" cy="5889625"/>
          </a:xfrm>
        </p:spPr>
        <p:txBody>
          <a:bodyPr/>
          <a:lstStyle/>
          <a:p>
            <a:pPr>
              <a:lnSpc>
                <a:spcPct val="110000"/>
              </a:lnSpc>
              <a:spcBef>
                <a:spcPct val="25000"/>
              </a:spcBef>
              <a:defRPr/>
            </a:pPr>
            <a:r>
              <a:rPr lang="en-US" b="0" kern="1200" dirty="0">
                <a:latin typeface="Times New Roman" pitchFamily="18" charset="0"/>
                <a:cs typeface="Arial" charset="0"/>
              </a:rPr>
              <a:t>Each airplane has a limitation called the maximum gross takeoff weight. Some airplanes also have a maximum gross landing weight.</a:t>
            </a:r>
          </a:p>
          <a:p>
            <a:pPr>
              <a:lnSpc>
                <a:spcPct val="110000"/>
              </a:lnSpc>
              <a:spcBef>
                <a:spcPct val="25000"/>
              </a:spcBef>
              <a:defRPr/>
            </a:pPr>
            <a:r>
              <a:rPr lang="en-US" b="0" kern="1200" dirty="0">
                <a:latin typeface="Times New Roman" pitchFamily="18" charset="0"/>
                <a:cs typeface="Arial" charset="0"/>
              </a:rPr>
              <a:t>This weight includes everything</a:t>
            </a:r>
          </a:p>
          <a:p>
            <a:pPr marL="742950" lvl="2" indent="-342900">
              <a:lnSpc>
                <a:spcPct val="110000"/>
              </a:lnSpc>
              <a:spcBef>
                <a:spcPct val="25000"/>
              </a:spcBef>
              <a:defRPr/>
            </a:pPr>
            <a:r>
              <a:rPr lang="en-US" kern="1200" dirty="0">
                <a:latin typeface="Times New Roman" pitchFamily="18" charset="0"/>
                <a:ea typeface="+mn-ea"/>
                <a:cs typeface="Arial" charset="0"/>
              </a:rPr>
              <a:t>Airplane (empty)</a:t>
            </a:r>
          </a:p>
          <a:p>
            <a:pPr marL="742950" lvl="2" indent="-342900">
              <a:lnSpc>
                <a:spcPct val="110000"/>
              </a:lnSpc>
              <a:spcBef>
                <a:spcPct val="25000"/>
              </a:spcBef>
              <a:defRPr/>
            </a:pPr>
            <a:r>
              <a:rPr lang="en-US" kern="1200" dirty="0">
                <a:latin typeface="Times New Roman" pitchFamily="18" charset="0"/>
                <a:ea typeface="+mn-ea"/>
                <a:cs typeface="Arial" charset="0"/>
              </a:rPr>
              <a:t>Fuel</a:t>
            </a:r>
          </a:p>
          <a:p>
            <a:pPr marL="742950" lvl="2" indent="-342900">
              <a:lnSpc>
                <a:spcPct val="110000"/>
              </a:lnSpc>
              <a:spcBef>
                <a:spcPct val="25000"/>
              </a:spcBef>
              <a:defRPr/>
            </a:pPr>
            <a:r>
              <a:rPr lang="en-US" kern="1200" dirty="0">
                <a:latin typeface="Times New Roman" pitchFamily="18" charset="0"/>
                <a:ea typeface="+mn-ea"/>
                <a:cs typeface="Arial" charset="0"/>
              </a:rPr>
              <a:t>Pilot and passengers</a:t>
            </a:r>
          </a:p>
          <a:p>
            <a:pPr marL="742950" lvl="2" indent="-342900">
              <a:lnSpc>
                <a:spcPct val="110000"/>
              </a:lnSpc>
              <a:spcBef>
                <a:spcPct val="25000"/>
              </a:spcBef>
              <a:defRPr/>
            </a:pPr>
            <a:r>
              <a:rPr lang="en-US" kern="1200" dirty="0">
                <a:latin typeface="Times New Roman" pitchFamily="18" charset="0"/>
                <a:ea typeface="+mn-ea"/>
                <a:cs typeface="Arial" charset="0"/>
              </a:rPr>
              <a:t>Baggage</a:t>
            </a:r>
          </a:p>
          <a:p>
            <a:pPr>
              <a:lnSpc>
                <a:spcPct val="110000"/>
              </a:lnSpc>
              <a:spcBef>
                <a:spcPct val="25000"/>
              </a:spcBef>
              <a:defRPr/>
            </a:pPr>
            <a:r>
              <a:rPr lang="en-US" b="0" kern="1200" dirty="0">
                <a:latin typeface="Times New Roman" pitchFamily="18" charset="0"/>
                <a:cs typeface="Arial" charset="0"/>
              </a:rPr>
              <a:t>There is another component called “Balance.” </a:t>
            </a:r>
          </a:p>
          <a:p>
            <a:pPr>
              <a:lnSpc>
                <a:spcPct val="110000"/>
              </a:lnSpc>
              <a:spcBef>
                <a:spcPct val="25000"/>
              </a:spcBef>
              <a:defRPr/>
            </a:pPr>
            <a:r>
              <a:rPr lang="en-US" b="0" kern="1200" dirty="0">
                <a:latin typeface="Times New Roman" pitchFamily="18" charset="0"/>
                <a:cs typeface="Arial" charset="0"/>
              </a:rPr>
              <a:t>The entire process is called “Weight and Balance.”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4484">
                                            <p:txEl>
                                              <p:pRg st="0" end="0"/>
                                            </p:txEl>
                                          </p:spTgt>
                                        </p:tgtEl>
                                        <p:attrNameLst>
                                          <p:attrName>style.visibility</p:attrName>
                                        </p:attrNameLst>
                                      </p:cBhvr>
                                      <p:to>
                                        <p:strVal val="visible"/>
                                      </p:to>
                                    </p:set>
                                    <p:anim calcmode="lin" valueType="num">
                                      <p:cBhvr additive="base">
                                        <p:cTn id="7" dur="500" fill="hold"/>
                                        <p:tgtEl>
                                          <p:spTgt spid="404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4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4484">
                                            <p:txEl>
                                              <p:pRg st="1" end="1"/>
                                            </p:txEl>
                                          </p:spTgt>
                                        </p:tgtEl>
                                        <p:attrNameLst>
                                          <p:attrName>style.visibility</p:attrName>
                                        </p:attrNameLst>
                                      </p:cBhvr>
                                      <p:to>
                                        <p:strVal val="visible"/>
                                      </p:to>
                                    </p:set>
                                    <p:anim calcmode="lin" valueType="num">
                                      <p:cBhvr additive="base">
                                        <p:cTn id="13" dur="500" fill="hold"/>
                                        <p:tgtEl>
                                          <p:spTgt spid="4044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4484">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404484">
                                            <p:txEl>
                                              <p:pRg st="2" end="2"/>
                                            </p:txEl>
                                          </p:spTgt>
                                        </p:tgtEl>
                                        <p:attrNameLst>
                                          <p:attrName>style.visibility</p:attrName>
                                        </p:attrNameLst>
                                      </p:cBhvr>
                                      <p:to>
                                        <p:strVal val="visible"/>
                                      </p:to>
                                    </p:set>
                                    <p:anim calcmode="lin" valueType="num">
                                      <p:cBhvr additive="base">
                                        <p:cTn id="18" dur="500" fill="hold"/>
                                        <p:tgtEl>
                                          <p:spTgt spid="40448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4484">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404484">
                                            <p:txEl>
                                              <p:pRg st="3" end="3"/>
                                            </p:txEl>
                                          </p:spTgt>
                                        </p:tgtEl>
                                        <p:attrNameLst>
                                          <p:attrName>style.visibility</p:attrName>
                                        </p:attrNameLst>
                                      </p:cBhvr>
                                      <p:to>
                                        <p:strVal val="visible"/>
                                      </p:to>
                                    </p:set>
                                    <p:anim calcmode="lin" valueType="num">
                                      <p:cBhvr additive="base">
                                        <p:cTn id="23" dur="500" fill="hold"/>
                                        <p:tgtEl>
                                          <p:spTgt spid="40448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4484">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404484">
                                            <p:txEl>
                                              <p:pRg st="4" end="4"/>
                                            </p:txEl>
                                          </p:spTgt>
                                        </p:tgtEl>
                                        <p:attrNameLst>
                                          <p:attrName>style.visibility</p:attrName>
                                        </p:attrNameLst>
                                      </p:cBhvr>
                                      <p:to>
                                        <p:strVal val="visible"/>
                                      </p:to>
                                    </p:set>
                                    <p:anim calcmode="lin" valueType="num">
                                      <p:cBhvr additive="base">
                                        <p:cTn id="28" dur="500" fill="hold"/>
                                        <p:tgtEl>
                                          <p:spTgt spid="40448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04484">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2000"/>
                            </p:stCondLst>
                            <p:childTnLst>
                              <p:par>
                                <p:cTn id="31" presetID="2" presetClass="entr" presetSubtype="4" fill="hold" nodeType="afterEffect">
                                  <p:stCondLst>
                                    <p:cond delay="0"/>
                                  </p:stCondLst>
                                  <p:childTnLst>
                                    <p:set>
                                      <p:cBhvr>
                                        <p:cTn id="32" dur="1" fill="hold">
                                          <p:stCondLst>
                                            <p:cond delay="0"/>
                                          </p:stCondLst>
                                        </p:cTn>
                                        <p:tgtEl>
                                          <p:spTgt spid="404484">
                                            <p:txEl>
                                              <p:pRg st="5" end="5"/>
                                            </p:txEl>
                                          </p:spTgt>
                                        </p:tgtEl>
                                        <p:attrNameLst>
                                          <p:attrName>style.visibility</p:attrName>
                                        </p:attrNameLst>
                                      </p:cBhvr>
                                      <p:to>
                                        <p:strVal val="visible"/>
                                      </p:to>
                                    </p:set>
                                    <p:anim calcmode="lin" valueType="num">
                                      <p:cBhvr additive="base">
                                        <p:cTn id="33" dur="500" fill="hold"/>
                                        <p:tgtEl>
                                          <p:spTgt spid="40448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4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04484">
                                            <p:txEl>
                                              <p:pRg st="6" end="6"/>
                                            </p:txEl>
                                          </p:spTgt>
                                        </p:tgtEl>
                                        <p:attrNameLst>
                                          <p:attrName>style.visibility</p:attrName>
                                        </p:attrNameLst>
                                      </p:cBhvr>
                                      <p:to>
                                        <p:strVal val="visible"/>
                                      </p:to>
                                    </p:set>
                                    <p:anim calcmode="lin" valueType="num">
                                      <p:cBhvr additive="base">
                                        <p:cTn id="39" dur="500" fill="hold"/>
                                        <p:tgtEl>
                                          <p:spTgt spid="40448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448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4484">
                                            <p:txEl>
                                              <p:pRg st="7" end="7"/>
                                            </p:txEl>
                                          </p:spTgt>
                                        </p:tgtEl>
                                        <p:attrNameLst>
                                          <p:attrName>style.visibility</p:attrName>
                                        </p:attrNameLst>
                                      </p:cBhvr>
                                      <p:to>
                                        <p:strVal val="visible"/>
                                      </p:to>
                                    </p:set>
                                    <p:anim calcmode="lin" valueType="num">
                                      <p:cBhvr additive="base">
                                        <p:cTn id="45" dur="500" fill="hold"/>
                                        <p:tgtEl>
                                          <p:spTgt spid="40448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448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457200"/>
          </a:xfrm>
          <a:noFill/>
        </p:spPr>
        <p:txBody>
          <a:bodyPr/>
          <a:lstStyle/>
          <a:p>
            <a:pPr algn="ctr" eaLnBrk="1" hangingPunct="1"/>
            <a:r>
              <a:rPr lang="en-US" altLang="en-US" sz="3600">
                <a:latin typeface="Times New Roman" panose="02020603050405020304" pitchFamily="18" charset="0"/>
              </a:rPr>
              <a:t>What Does Balance Mean?</a:t>
            </a:r>
          </a:p>
        </p:txBody>
      </p:sp>
      <p:pic>
        <p:nvPicPr>
          <p:cNvPr id="22531" name="Picture 4" descr="oe_climber_sees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465138"/>
            <a:ext cx="42672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9" name="Rectangle 5"/>
          <p:cNvSpPr>
            <a:spLocks noGrp="1" noChangeArrowheads="1"/>
          </p:cNvSpPr>
          <p:nvPr>
            <p:ph type="body" sz="half" idx="1"/>
          </p:nvPr>
        </p:nvSpPr>
        <p:spPr>
          <a:xfrm>
            <a:off x="0" y="3222625"/>
            <a:ext cx="9144000" cy="2901950"/>
          </a:xfrm>
        </p:spPr>
        <p:txBody>
          <a:bodyPr/>
          <a:lstStyle/>
          <a:p>
            <a:pPr>
              <a:lnSpc>
                <a:spcPct val="110000"/>
              </a:lnSpc>
              <a:spcBef>
                <a:spcPct val="25000"/>
              </a:spcBef>
              <a:defRPr/>
            </a:pPr>
            <a:r>
              <a:rPr lang="en-US" b="0" kern="1200" dirty="0">
                <a:latin typeface="Times New Roman" pitchFamily="18" charset="0"/>
                <a:cs typeface="Arial" charset="0"/>
              </a:rPr>
              <a:t>Classic example is the playground seesaw:</a:t>
            </a:r>
          </a:p>
          <a:p>
            <a:pPr marL="742950" lvl="2" indent="-342900">
              <a:lnSpc>
                <a:spcPct val="110000"/>
              </a:lnSpc>
              <a:spcBef>
                <a:spcPct val="25000"/>
              </a:spcBef>
              <a:defRPr/>
            </a:pPr>
            <a:r>
              <a:rPr lang="en-US" kern="1200" dirty="0">
                <a:latin typeface="Times New Roman" pitchFamily="18" charset="0"/>
                <a:ea typeface="+mn-ea"/>
                <a:cs typeface="Arial" charset="0"/>
              </a:rPr>
              <a:t>Center bar is the fulcrum which is the center of gravity.</a:t>
            </a:r>
          </a:p>
          <a:p>
            <a:pPr marL="742950" lvl="2" indent="-342900">
              <a:lnSpc>
                <a:spcPct val="110000"/>
              </a:lnSpc>
              <a:spcBef>
                <a:spcPct val="25000"/>
              </a:spcBef>
              <a:defRPr/>
            </a:pPr>
            <a:r>
              <a:rPr lang="en-US" kern="1200" dirty="0">
                <a:latin typeface="Times New Roman" pitchFamily="18" charset="0"/>
                <a:ea typeface="+mn-ea"/>
                <a:cs typeface="Arial" charset="0"/>
              </a:rPr>
              <a:t>Heavier weight of “big” kid on one end overcomes lesser weight of “little” kid on other end </a:t>
            </a:r>
          </a:p>
          <a:p>
            <a:pPr marL="742950" lvl="2" indent="-342900">
              <a:lnSpc>
                <a:spcPct val="110000"/>
              </a:lnSpc>
              <a:spcBef>
                <a:spcPct val="25000"/>
              </a:spcBef>
              <a:defRPr/>
            </a:pPr>
            <a:r>
              <a:rPr lang="en-US" kern="1200" dirty="0">
                <a:latin typeface="Times New Roman" pitchFamily="18" charset="0"/>
                <a:ea typeface="+mn-ea"/>
                <a:cs typeface="Arial" charset="0"/>
              </a:rPr>
              <a:t>This forces the “little” kid to go up</a:t>
            </a:r>
          </a:p>
          <a:p>
            <a:pPr marL="742950" lvl="2" indent="-342900">
              <a:lnSpc>
                <a:spcPct val="110000"/>
              </a:lnSpc>
              <a:spcBef>
                <a:spcPct val="25000"/>
              </a:spcBef>
              <a:defRPr/>
            </a:pPr>
            <a:r>
              <a:rPr lang="en-US" kern="1200" dirty="0">
                <a:latin typeface="Times New Roman" pitchFamily="18" charset="0"/>
                <a:ea typeface="+mn-ea"/>
                <a:cs typeface="Arial" charset="0"/>
              </a:rPr>
              <a:t>Is there a way to make the “big” kid go up without adding weight or changing kids?</a:t>
            </a:r>
          </a:p>
        </p:txBody>
      </p:sp>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434975"/>
            <a:ext cx="42767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ppt_x"/>
                                          </p:val>
                                        </p:tav>
                                        <p:tav tm="100000">
                                          <p:val>
                                            <p:strVal val="#ppt_x"/>
                                          </p:val>
                                        </p:tav>
                                      </p:tavLst>
                                    </p:anim>
                                    <p:anim calcmode="lin" valueType="num">
                                      <p:cBhvr additive="base">
                                        <p:cTn id="8"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5509">
                                            <p:txEl>
                                              <p:pRg st="0" end="0"/>
                                            </p:txEl>
                                          </p:spTgt>
                                        </p:tgtEl>
                                        <p:attrNameLst>
                                          <p:attrName>style.visibility</p:attrName>
                                        </p:attrNameLst>
                                      </p:cBhvr>
                                      <p:to>
                                        <p:strVal val="visible"/>
                                      </p:to>
                                    </p:set>
                                    <p:anim calcmode="lin" valueType="num">
                                      <p:cBhvr additive="base">
                                        <p:cTn id="13" dur="500" fill="hold"/>
                                        <p:tgtEl>
                                          <p:spTgt spid="40550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55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5509">
                                            <p:txEl>
                                              <p:pRg st="1" end="1"/>
                                            </p:txEl>
                                          </p:spTgt>
                                        </p:tgtEl>
                                        <p:attrNameLst>
                                          <p:attrName>style.visibility</p:attrName>
                                        </p:attrNameLst>
                                      </p:cBhvr>
                                      <p:to>
                                        <p:strVal val="visible"/>
                                      </p:to>
                                    </p:set>
                                    <p:anim calcmode="lin" valueType="num">
                                      <p:cBhvr additive="base">
                                        <p:cTn id="19" dur="500" fill="hold"/>
                                        <p:tgtEl>
                                          <p:spTgt spid="40550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55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5509">
                                            <p:txEl>
                                              <p:pRg st="2" end="2"/>
                                            </p:txEl>
                                          </p:spTgt>
                                        </p:tgtEl>
                                        <p:attrNameLst>
                                          <p:attrName>style.visibility</p:attrName>
                                        </p:attrNameLst>
                                      </p:cBhvr>
                                      <p:to>
                                        <p:strVal val="visible"/>
                                      </p:to>
                                    </p:set>
                                    <p:anim calcmode="lin" valueType="num">
                                      <p:cBhvr additive="base">
                                        <p:cTn id="25" dur="500" fill="hold"/>
                                        <p:tgtEl>
                                          <p:spTgt spid="40550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55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5509">
                                            <p:txEl>
                                              <p:pRg st="3" end="3"/>
                                            </p:txEl>
                                          </p:spTgt>
                                        </p:tgtEl>
                                        <p:attrNameLst>
                                          <p:attrName>style.visibility</p:attrName>
                                        </p:attrNameLst>
                                      </p:cBhvr>
                                      <p:to>
                                        <p:strVal val="visible"/>
                                      </p:to>
                                    </p:set>
                                    <p:anim calcmode="lin" valueType="num">
                                      <p:cBhvr additive="base">
                                        <p:cTn id="31" dur="500" fill="hold"/>
                                        <p:tgtEl>
                                          <p:spTgt spid="40550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55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5509">
                                            <p:txEl>
                                              <p:pRg st="4" end="4"/>
                                            </p:txEl>
                                          </p:spTgt>
                                        </p:tgtEl>
                                        <p:attrNameLst>
                                          <p:attrName>style.visibility</p:attrName>
                                        </p:attrNameLst>
                                      </p:cBhvr>
                                      <p:to>
                                        <p:strVal val="visible"/>
                                      </p:to>
                                    </p:set>
                                    <p:anim calcmode="lin" valueType="num">
                                      <p:cBhvr additive="base">
                                        <p:cTn id="37" dur="500" fill="hold"/>
                                        <p:tgtEl>
                                          <p:spTgt spid="40550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550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2036"/>
          </a:xfrm>
        </p:spPr>
        <p:txBody>
          <a:bodyPr/>
          <a:lstStyle/>
          <a:p>
            <a:pPr algn="ctr"/>
            <a:r>
              <a:rPr lang="en-US" altLang="en-US" sz="4000" dirty="0">
                <a:latin typeface="Times New Roman" panose="02020603050405020304" pitchFamily="18" charset="0"/>
              </a:rPr>
              <a:t>Airplane Weight and Balance</a:t>
            </a:r>
            <a:endParaRPr lang="en-US" dirty="0"/>
          </a:p>
        </p:txBody>
      </p:sp>
      <p:sp>
        <p:nvSpPr>
          <p:cNvPr id="3" name="Content Placeholder 2"/>
          <p:cNvSpPr>
            <a:spLocks noGrp="1"/>
          </p:cNvSpPr>
          <p:nvPr>
            <p:ph idx="1"/>
          </p:nvPr>
        </p:nvSpPr>
        <p:spPr>
          <a:xfrm>
            <a:off x="242886" y="1152036"/>
            <a:ext cx="8050213" cy="2949697"/>
          </a:xfrm>
        </p:spPr>
        <p:txBody>
          <a:bodyPr/>
          <a:lstStyle/>
          <a:p>
            <a:pPr marL="0" indent="0" algn="ctr" eaLnBrk="1" hangingPunct="1">
              <a:buNone/>
            </a:pPr>
            <a:r>
              <a:rPr lang="en-US" altLang="en-US" sz="3200" dirty="0">
                <a:latin typeface="Times New Roman" panose="02020603050405020304" pitchFamily="18" charset="0"/>
              </a:rPr>
              <a:t>The Inherent Dangers of Weight and Balance  Procedural Complacency</a:t>
            </a:r>
          </a:p>
          <a:p>
            <a:pPr marL="0" indent="0" algn="ctr" eaLnBrk="1" hangingPunct="1">
              <a:buNone/>
            </a:pPr>
            <a:r>
              <a:rPr lang="en-US" altLang="en-US" sz="3200" dirty="0">
                <a:latin typeface="Times New Roman" panose="02020603050405020304" pitchFamily="18" charset="0"/>
              </a:rPr>
              <a:t> –  </a:t>
            </a:r>
          </a:p>
          <a:p>
            <a:pPr marL="0" indent="0" algn="ctr" eaLnBrk="1" hangingPunct="1">
              <a:buNone/>
            </a:pPr>
            <a:r>
              <a:rPr lang="en-US" altLang="en-US" sz="3200" dirty="0">
                <a:latin typeface="Times New Roman" panose="02020603050405020304" pitchFamily="18" charset="0"/>
              </a:rPr>
              <a:t>What You Don’t Know Can Get You and Your Passengers Killed!</a:t>
            </a:r>
          </a:p>
          <a:p>
            <a:endParaRPr lang="en-US" dirty="0"/>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3</a:t>
            </a:fld>
            <a:endParaRPr lang="en-US" dirty="0"/>
          </a:p>
        </p:txBody>
      </p:sp>
    </p:spTree>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5138738"/>
          </a:xfrm>
          <a:noFill/>
        </p:spPr>
        <p:txBody>
          <a:bodyPr/>
          <a:lstStyle/>
          <a:p>
            <a:pPr algn="ctr" eaLnBrk="1" hangingPunct="1"/>
            <a:r>
              <a:rPr lang="en-US" altLang="en-US" sz="3200">
                <a:latin typeface="Times New Roman" panose="02020603050405020304" pitchFamily="18" charset="0"/>
              </a:rPr>
              <a:t>Weight &amp; Balance Terms</a:t>
            </a:r>
            <a:br>
              <a:rPr lang="en-US" altLang="en-US" sz="3200">
                <a:latin typeface="Times New Roman" panose="02020603050405020304" pitchFamily="18" charset="0"/>
              </a:rPr>
            </a:br>
            <a:r>
              <a:rPr lang="en-US" altLang="en-US" sz="3200">
                <a:latin typeface="Times New Roman" panose="02020603050405020304" pitchFamily="18" charset="0"/>
              </a:rPr>
              <a:t>That All Pilots</a:t>
            </a:r>
            <a:br>
              <a:rPr lang="en-US" altLang="en-US" sz="3200">
                <a:latin typeface="Times New Roman" panose="02020603050405020304" pitchFamily="18" charset="0"/>
              </a:rPr>
            </a:br>
            <a:r>
              <a:rPr lang="en-US" altLang="en-US" sz="3200">
                <a:latin typeface="Times New Roman" panose="02020603050405020304" pitchFamily="18" charset="0"/>
              </a:rPr>
              <a:t>Should Know</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347139" name="Rectangle 3"/>
          <p:cNvSpPr>
            <a:spLocks noGrp="1" noChangeArrowheads="1"/>
          </p:cNvSpPr>
          <p:nvPr>
            <p:ph type="body" sz="half" idx="1"/>
          </p:nvPr>
        </p:nvSpPr>
        <p:spPr>
          <a:xfrm>
            <a:off x="0" y="550863"/>
            <a:ext cx="9144000" cy="5516562"/>
          </a:xfrm>
          <a:noFill/>
        </p:spPr>
        <p:txBody>
          <a:bodyPr/>
          <a:lstStyle/>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Arm (moment arm)</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horizontal distance in inches from the reference datum line to the CG of an item.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Arms ahead (forward) of the reference datum are minus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Arms behind (aft) of the reference datum are positive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When the reference datum is ahead of the airplane, all of the arms are positive and computational errors are minimized</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Reference Datum</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imaginary vertical plane from which all distances are measured</a:t>
            </a:r>
          </a:p>
          <a:p>
            <a:pPr>
              <a:lnSpc>
                <a:spcPct val="110000"/>
              </a:lnSpc>
              <a:spcBef>
                <a:spcPct val="25000"/>
              </a:spcBef>
              <a:buSzPct val="70000"/>
            </a:pPr>
            <a:r>
              <a:rPr lang="en-US" altLang="en-US" sz="2400" dirty="0">
                <a:latin typeface="Times New Roman" panose="02020603050405020304" pitchFamily="18" charset="0"/>
                <a:cs typeface="Times New Roman" panose="02020603050405020304" pitchFamily="18" charset="0"/>
              </a:rPr>
              <a:t>Moment</a:t>
            </a:r>
          </a:p>
          <a:p>
            <a:pPr marL="800100" lvl="3" indent="-342900">
              <a:lnSpc>
                <a:spcPct val="110000"/>
              </a:lnSpc>
              <a:spcBef>
                <a:spcPct val="25000"/>
              </a:spcBef>
              <a:buSzPct val="70000"/>
            </a:pPr>
            <a:r>
              <a:rPr lang="en-US" altLang="en-US" sz="2000" dirty="0">
                <a:latin typeface="Times New Roman" panose="02020603050405020304" pitchFamily="18" charset="0"/>
                <a:cs typeface="Times New Roman" panose="02020603050405020304" pitchFamily="18" charset="0"/>
              </a:rPr>
              <a:t>product of the weight of an item multiplied by its arm. Moments are expressed in inch-pounds (in-</a:t>
            </a:r>
            <a:r>
              <a:rPr lang="en-US" altLang="en-US" sz="2000" dirty="0" err="1">
                <a:latin typeface="Times New Roman" panose="02020603050405020304" pitchFamily="18" charset="0"/>
                <a:cs typeface="Times New Roman" panose="02020603050405020304" pitchFamily="18" charset="0"/>
              </a:rPr>
              <a:t>lb</a:t>
            </a:r>
            <a:r>
              <a:rPr lang="en-US" altLang="en-US" sz="2000" dirty="0">
                <a:latin typeface="Times New Roman" panose="02020603050405020304" pitchFamily="18" charset="0"/>
                <a:cs typeface="Times New Roman" panose="02020603050405020304" pitchFamily="18" charset="0"/>
              </a:rPr>
              <a:t>). Total moment = airplane weight * the distance between the datum and the CG.</a:t>
            </a:r>
          </a:p>
          <a:p>
            <a:pPr>
              <a:lnSpc>
                <a:spcPct val="110000"/>
              </a:lnSpc>
              <a:spcBef>
                <a:spcPct val="25000"/>
              </a:spcBef>
              <a:buSzPct val="70000"/>
            </a:pPr>
            <a:r>
              <a:rPr lang="en-US" altLang="en-US" sz="2400" dirty="0">
                <a:latin typeface="Times New Roman" panose="02020603050405020304" pitchFamily="18" charset="0"/>
                <a:cs typeface="Times New Roman" panose="02020603050405020304" pitchFamily="18" charset="0"/>
              </a:rPr>
              <a:t>Moment Index</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moment divided by a constant such as 100, 1,000, or 10,000. The purpose of using a moment index is to simplify weight and balance computations of aircraft where heavy items and long arms result in large, unmanageable numbers.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additive="base">
                                        <p:cTn id="7" dur="500" fill="hold"/>
                                        <p:tgtEl>
                                          <p:spTgt spid="347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1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anim calcmode="lin" valueType="num">
                                      <p:cBhvr additive="base">
                                        <p:cTn id="11" dur="500" fill="hold"/>
                                        <p:tgtEl>
                                          <p:spTgt spid="3471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71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7139">
                                            <p:txEl>
                                              <p:pRg st="2" end="2"/>
                                            </p:txEl>
                                          </p:spTgt>
                                        </p:tgtEl>
                                        <p:attrNameLst>
                                          <p:attrName>style.visibility</p:attrName>
                                        </p:attrNameLst>
                                      </p:cBhvr>
                                      <p:to>
                                        <p:strVal val="visible"/>
                                      </p:to>
                                    </p:set>
                                    <p:anim calcmode="lin" valueType="num">
                                      <p:cBhvr additive="base">
                                        <p:cTn id="15" dur="500" fill="hold"/>
                                        <p:tgtEl>
                                          <p:spTgt spid="3471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713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7139">
                                            <p:txEl>
                                              <p:pRg st="3" end="3"/>
                                            </p:txEl>
                                          </p:spTgt>
                                        </p:tgtEl>
                                        <p:attrNameLst>
                                          <p:attrName>style.visibility</p:attrName>
                                        </p:attrNameLst>
                                      </p:cBhvr>
                                      <p:to>
                                        <p:strVal val="visible"/>
                                      </p:to>
                                    </p:set>
                                    <p:anim calcmode="lin" valueType="num">
                                      <p:cBhvr additive="base">
                                        <p:cTn id="19" dur="500" fill="hold"/>
                                        <p:tgtEl>
                                          <p:spTgt spid="3471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713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7139">
                                            <p:txEl>
                                              <p:pRg st="4" end="4"/>
                                            </p:txEl>
                                          </p:spTgt>
                                        </p:tgtEl>
                                        <p:attrNameLst>
                                          <p:attrName>style.visibility</p:attrName>
                                        </p:attrNameLst>
                                      </p:cBhvr>
                                      <p:to>
                                        <p:strVal val="visible"/>
                                      </p:to>
                                    </p:set>
                                    <p:anim calcmode="lin" valueType="num">
                                      <p:cBhvr additive="base">
                                        <p:cTn id="23" dur="500" fill="hold"/>
                                        <p:tgtEl>
                                          <p:spTgt spid="34713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71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47139">
                                            <p:txEl>
                                              <p:pRg st="5" end="5"/>
                                            </p:txEl>
                                          </p:spTgt>
                                        </p:tgtEl>
                                        <p:attrNameLst>
                                          <p:attrName>style.visibility</p:attrName>
                                        </p:attrNameLst>
                                      </p:cBhvr>
                                      <p:to>
                                        <p:strVal val="visible"/>
                                      </p:to>
                                    </p:set>
                                    <p:anim calcmode="lin" valueType="num">
                                      <p:cBhvr additive="base">
                                        <p:cTn id="29" dur="500" fill="hold"/>
                                        <p:tgtEl>
                                          <p:spTgt spid="3471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71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7139">
                                            <p:txEl>
                                              <p:pRg st="6" end="6"/>
                                            </p:txEl>
                                          </p:spTgt>
                                        </p:tgtEl>
                                        <p:attrNameLst>
                                          <p:attrName>style.visibility</p:attrName>
                                        </p:attrNameLst>
                                      </p:cBhvr>
                                      <p:to>
                                        <p:strVal val="visible"/>
                                      </p:to>
                                    </p:set>
                                    <p:anim calcmode="lin" valueType="num">
                                      <p:cBhvr additive="base">
                                        <p:cTn id="33" dur="500" fill="hold"/>
                                        <p:tgtEl>
                                          <p:spTgt spid="3471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71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47139">
                                            <p:txEl>
                                              <p:pRg st="7" end="7"/>
                                            </p:txEl>
                                          </p:spTgt>
                                        </p:tgtEl>
                                        <p:attrNameLst>
                                          <p:attrName>style.visibility</p:attrName>
                                        </p:attrNameLst>
                                      </p:cBhvr>
                                      <p:to>
                                        <p:strVal val="visible"/>
                                      </p:to>
                                    </p:set>
                                    <p:anim calcmode="lin" valueType="num">
                                      <p:cBhvr additive="base">
                                        <p:cTn id="39" dur="500" fill="hold"/>
                                        <p:tgtEl>
                                          <p:spTgt spid="347139">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713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47139">
                                            <p:txEl>
                                              <p:pRg st="8" end="8"/>
                                            </p:txEl>
                                          </p:spTgt>
                                        </p:tgtEl>
                                        <p:attrNameLst>
                                          <p:attrName>style.visibility</p:attrName>
                                        </p:attrNameLst>
                                      </p:cBhvr>
                                      <p:to>
                                        <p:strVal val="visible"/>
                                      </p:to>
                                    </p:set>
                                    <p:anim calcmode="lin" valueType="num">
                                      <p:cBhvr additive="base">
                                        <p:cTn id="43" dur="500" fill="hold"/>
                                        <p:tgtEl>
                                          <p:spTgt spid="34713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71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47139">
                                            <p:txEl>
                                              <p:pRg st="9" end="9"/>
                                            </p:txEl>
                                          </p:spTgt>
                                        </p:tgtEl>
                                        <p:attrNameLst>
                                          <p:attrName>style.visibility</p:attrName>
                                        </p:attrNameLst>
                                      </p:cBhvr>
                                      <p:to>
                                        <p:strVal val="visible"/>
                                      </p:to>
                                    </p:set>
                                    <p:anim calcmode="lin" valueType="num">
                                      <p:cBhvr additive="base">
                                        <p:cTn id="49" dur="500" fill="hold"/>
                                        <p:tgtEl>
                                          <p:spTgt spid="34713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47139">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47139">
                                            <p:txEl>
                                              <p:pRg st="10" end="10"/>
                                            </p:txEl>
                                          </p:spTgt>
                                        </p:tgtEl>
                                        <p:attrNameLst>
                                          <p:attrName>style.visibility</p:attrName>
                                        </p:attrNameLst>
                                      </p:cBhvr>
                                      <p:to>
                                        <p:strVal val="visible"/>
                                      </p:to>
                                    </p:set>
                                    <p:anim calcmode="lin" valueType="num">
                                      <p:cBhvr additive="base">
                                        <p:cTn id="53" dur="500" fill="hold"/>
                                        <p:tgtEl>
                                          <p:spTgt spid="347139">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71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347139" name="Rectangle 3"/>
          <p:cNvSpPr>
            <a:spLocks noGrp="1" noChangeArrowheads="1"/>
          </p:cNvSpPr>
          <p:nvPr>
            <p:ph type="body" sz="half" idx="1"/>
          </p:nvPr>
        </p:nvSpPr>
        <p:spPr>
          <a:xfrm>
            <a:off x="0" y="566738"/>
            <a:ext cx="9144000" cy="4673600"/>
          </a:xfrm>
          <a:noFill/>
        </p:spPr>
        <p:txBody>
          <a:bodyPr/>
          <a:lstStyle/>
          <a:p>
            <a:pPr>
              <a:lnSpc>
                <a:spcPct val="80000"/>
              </a:lnSpc>
              <a:buSzPct val="70000"/>
              <a:buFont typeface="Symbol" panose="05050102010706020507" pitchFamily="18" charset="2"/>
              <a:buChar char="·"/>
            </a:pPr>
            <a:r>
              <a:rPr lang="en-US" altLang="en-US" sz="2400">
                <a:latin typeface="Times New Roman" panose="02020603050405020304" pitchFamily="18" charset="0"/>
                <a:cs typeface="Times New Roman" panose="02020603050405020304" pitchFamily="18" charset="0"/>
              </a:rPr>
              <a:t>Station</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a location in the aircraft that is identified by a number designating its distance in inches from the datum. The datum is, therefore, identified as station zero. An item located at station +50 would have an arm of 50 inches.</a:t>
            </a:r>
          </a:p>
          <a:p>
            <a:pPr>
              <a:lnSpc>
                <a:spcPct val="110000"/>
              </a:lnSpc>
              <a:spcBef>
                <a:spcPct val="25000"/>
              </a:spcBef>
              <a:buSzPct val="70000"/>
            </a:pPr>
            <a:r>
              <a:rPr lang="en-US" altLang="en-US" sz="2400">
                <a:latin typeface="Times New Roman" panose="02020603050405020304" pitchFamily="18" charset="0"/>
                <a:cs typeface="Times New Roman" panose="02020603050405020304" pitchFamily="18" charset="0"/>
              </a:rPr>
              <a:t>Center of Gravity (CG)</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imaginary point when aircraft would balance if suspended, i.e. where all of its weight is concentrated</a:t>
            </a:r>
          </a:p>
          <a:p>
            <a:pPr>
              <a:lnSpc>
                <a:spcPct val="110000"/>
              </a:lnSpc>
              <a:spcBef>
                <a:spcPct val="25000"/>
              </a:spcBef>
              <a:buSzPct val="70000"/>
            </a:pPr>
            <a:r>
              <a:rPr lang="en-US" altLang="en-US" sz="2400">
                <a:latin typeface="Times New Roman" panose="02020603050405020304" pitchFamily="18" charset="0"/>
                <a:cs typeface="Times New Roman" panose="02020603050405020304" pitchFamily="18" charset="0"/>
              </a:rPr>
              <a:t>CG Limits</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forward and aft center of gravity locations within which the aircraft must be operated at a given weight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additive="base">
                                        <p:cTn id="7" dur="500" fill="hold"/>
                                        <p:tgtEl>
                                          <p:spTgt spid="347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1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anim calcmode="lin" valueType="num">
                                      <p:cBhvr additive="base">
                                        <p:cTn id="11" dur="500" fill="hold"/>
                                        <p:tgtEl>
                                          <p:spTgt spid="3471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7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47139">
                                            <p:txEl>
                                              <p:pRg st="2" end="2"/>
                                            </p:txEl>
                                          </p:spTgt>
                                        </p:tgtEl>
                                        <p:attrNameLst>
                                          <p:attrName>style.visibility</p:attrName>
                                        </p:attrNameLst>
                                      </p:cBhvr>
                                      <p:to>
                                        <p:strVal val="visible"/>
                                      </p:to>
                                    </p:set>
                                    <p:anim calcmode="lin" valueType="num">
                                      <p:cBhvr additive="base">
                                        <p:cTn id="17" dur="500" fill="hold"/>
                                        <p:tgtEl>
                                          <p:spTgt spid="3471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71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7139">
                                            <p:txEl>
                                              <p:pRg st="3" end="3"/>
                                            </p:txEl>
                                          </p:spTgt>
                                        </p:tgtEl>
                                        <p:attrNameLst>
                                          <p:attrName>style.visibility</p:attrName>
                                        </p:attrNameLst>
                                      </p:cBhvr>
                                      <p:to>
                                        <p:strVal val="visible"/>
                                      </p:to>
                                    </p:set>
                                    <p:anim calcmode="lin" valueType="num">
                                      <p:cBhvr additive="base">
                                        <p:cTn id="21" dur="500" fill="hold"/>
                                        <p:tgtEl>
                                          <p:spTgt spid="3471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71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47139">
                                            <p:txEl>
                                              <p:pRg st="4" end="4"/>
                                            </p:txEl>
                                          </p:spTgt>
                                        </p:tgtEl>
                                        <p:attrNameLst>
                                          <p:attrName>style.visibility</p:attrName>
                                        </p:attrNameLst>
                                      </p:cBhvr>
                                      <p:to>
                                        <p:strVal val="visible"/>
                                      </p:to>
                                    </p:set>
                                    <p:anim calcmode="lin" valueType="num">
                                      <p:cBhvr additive="base">
                                        <p:cTn id="27" dur="500" fill="hold"/>
                                        <p:tgtEl>
                                          <p:spTgt spid="34713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713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7139">
                                            <p:txEl>
                                              <p:pRg st="5" end="5"/>
                                            </p:txEl>
                                          </p:spTgt>
                                        </p:tgtEl>
                                        <p:attrNameLst>
                                          <p:attrName>style.visibility</p:attrName>
                                        </p:attrNameLst>
                                      </p:cBhvr>
                                      <p:to>
                                        <p:strVal val="visible"/>
                                      </p:to>
                                    </p:set>
                                    <p:anim calcmode="lin" valueType="num">
                                      <p:cBhvr additive="base">
                                        <p:cTn id="31" dur="500" fill="hold"/>
                                        <p:tgtEl>
                                          <p:spTgt spid="34713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7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403459" name="Rectangle 3"/>
          <p:cNvSpPr>
            <a:spLocks noGrp="1" noChangeArrowheads="1"/>
          </p:cNvSpPr>
          <p:nvPr>
            <p:ph type="body" sz="half" idx="1"/>
          </p:nvPr>
        </p:nvSpPr>
        <p:spPr>
          <a:xfrm>
            <a:off x="228600" y="550863"/>
            <a:ext cx="8686800" cy="6307137"/>
          </a:xfrm>
        </p:spPr>
        <p:txBody>
          <a:bodyPr/>
          <a:lstStyle/>
          <a:p>
            <a:pPr>
              <a:lnSpc>
                <a:spcPct val="80000"/>
              </a:lnSpc>
              <a:buSzPct val="70000"/>
              <a:buFont typeface="Symbol" pitchFamily="18" charset="2"/>
              <a:buChar char="·"/>
              <a:defRPr/>
            </a:pPr>
            <a:r>
              <a:rPr lang="en-US" sz="2400" dirty="0">
                <a:latin typeface="Times New Roman" pitchFamily="18" charset="0"/>
                <a:cs typeface="Times New Roman" pitchFamily="18" charset="0"/>
              </a:rPr>
              <a:t>Usable Fuel</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fuel available for flight planning and during flight</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Unusable Fuel</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fuel remaining in the airplane’s system after a run-out test</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Basic Empty Weight</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weight of the standard airplane, optional equipment, unusable fuel, and full operating fluids, e.g. full engine oil</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Total Weight (Gross Weight)</a:t>
            </a:r>
            <a:r>
              <a:rPr lang="en-US" sz="2400" dirty="0">
                <a:effectLst>
                  <a:outerShdw blurRad="38100" dist="38100" dir="2700000" algn="tl">
                    <a:srgbClr val="000000"/>
                  </a:outerShdw>
                </a:effectLst>
                <a:latin typeface="Times New Roman" pitchFamily="18" charset="0"/>
                <a:cs typeface="Times New Roman" pitchFamily="18" charset="0"/>
              </a:rPr>
              <a:t> </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total weight of airplane and everything it is carrying</a:t>
            </a:r>
          </a:p>
          <a:p>
            <a:pPr lvl="1">
              <a:lnSpc>
                <a:spcPct val="80000"/>
              </a:lnSpc>
              <a:buSzPct val="70000"/>
              <a:buFont typeface="Symbol" pitchFamily="18" charset="2"/>
              <a:buChar char="-"/>
              <a:defRPr/>
            </a:pPr>
            <a:r>
              <a:rPr lang="en-US" sz="2000" b="1" dirty="0">
                <a:latin typeface="Times New Roman" pitchFamily="18" charset="0"/>
                <a:cs typeface="Times New Roman" pitchFamily="18" charset="0"/>
              </a:rPr>
              <a:t>Takeoff &amp; Landing weight limitations </a:t>
            </a:r>
            <a:r>
              <a:rPr lang="en-US" sz="2000" b="1" u="sng" dirty="0">
                <a:latin typeface="Times New Roman" pitchFamily="18" charset="0"/>
                <a:cs typeface="Times New Roman" pitchFamily="18" charset="0"/>
              </a:rPr>
              <a:t>ma</a:t>
            </a:r>
            <a:r>
              <a:rPr lang="en-US" sz="2000" b="1" i="1" u="sng" dirty="0">
                <a:latin typeface="Times New Roman" pitchFamily="18" charset="0"/>
                <a:cs typeface="Times New Roman" pitchFamily="18" charset="0"/>
              </a:rPr>
              <a:t>y be</a:t>
            </a:r>
            <a:r>
              <a:rPr lang="en-US" sz="2000" b="1" dirty="0">
                <a:latin typeface="Times New Roman" pitchFamily="18" charset="0"/>
                <a:cs typeface="Times New Roman" pitchFamily="18" charset="0"/>
              </a:rPr>
              <a:t> different </a:t>
            </a:r>
            <a:br>
              <a:rPr lang="en-US" sz="2000" b="1" dirty="0">
                <a:latin typeface="Times New Roman" pitchFamily="18" charset="0"/>
                <a:cs typeface="Times New Roman" pitchFamily="18" charset="0"/>
              </a:rPr>
            </a:b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Note: </a:t>
            </a:r>
            <a:r>
              <a:rPr lang="en-US" sz="2000" b="1" dirty="0">
                <a:latin typeface="Times New Roman" pitchFamily="18" charset="0"/>
                <a:cs typeface="Times New Roman" pitchFamily="18" charset="0"/>
              </a:rPr>
              <a:t>Cessna 182 and Cirrus SR20)</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Ramp Weight</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ground operations such as taxiing</a:t>
            </a:r>
            <a:endParaRPr lang="en-US" dirty="0">
              <a:latin typeface="Times New Roman" pitchFamily="18" charset="0"/>
              <a:cs typeface="Times New Roman" pitchFamily="18" charset="0"/>
            </a:endParaRP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Takeoff Weight</a:t>
            </a:r>
            <a:r>
              <a:rPr lang="en-US" sz="2400" dirty="0">
                <a:effectLst>
                  <a:outerShdw blurRad="38100" dist="38100" dir="2700000" algn="tl">
                    <a:srgbClr val="000000"/>
                  </a:outerShdw>
                </a:effectLst>
                <a:latin typeface="Times New Roman" pitchFamily="18" charset="0"/>
                <a:cs typeface="Times New Roman" pitchFamily="18" charset="0"/>
              </a:rPr>
              <a:t> </a:t>
            </a:r>
            <a:r>
              <a:rPr lang="en-US" sz="2000" dirty="0">
                <a:effectLst>
                  <a:outerShdw blurRad="38100" dist="38100" dir="2700000" algn="tl">
                    <a:srgbClr val="000000"/>
                  </a:outerShdw>
                </a:effectLst>
                <a:latin typeface="Times New Roman" pitchFamily="18" charset="0"/>
                <a:cs typeface="Times New Roman" pitchFamily="18" charset="0"/>
              </a:rPr>
              <a:t> </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taking off; </a:t>
            </a:r>
            <a:r>
              <a:rPr lang="en-US" sz="1800" b="1" dirty="0">
                <a:latin typeface="Times New Roman" pitchFamily="18" charset="0"/>
                <a:cs typeface="Times New Roman" pitchFamily="18" charset="0"/>
              </a:rPr>
              <a:t>may be more than landing weight</a:t>
            </a:r>
            <a:endParaRPr lang="en-US" sz="2000" dirty="0">
              <a:latin typeface="Times New Roman" pitchFamily="18" charset="0"/>
              <a:cs typeface="Times New Roman" pitchFamily="18" charset="0"/>
            </a:endParaRP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Landing Weight</a:t>
            </a:r>
            <a:r>
              <a:rPr lang="en-US" sz="2400" dirty="0">
                <a:effectLst>
                  <a:outerShdw blurRad="38100" dist="38100" dir="2700000" algn="tl">
                    <a:srgbClr val="000000"/>
                  </a:outerShdw>
                </a:effectLst>
                <a:latin typeface="Times New Roman" pitchFamily="18" charset="0"/>
                <a:cs typeface="Times New Roman" pitchFamily="18" charset="0"/>
              </a:rPr>
              <a:t> </a:t>
            </a:r>
            <a:r>
              <a:rPr lang="en-US" sz="2000" dirty="0">
                <a:effectLst>
                  <a:outerShdw blurRad="38100" dist="38100" dir="2700000" algn="tl">
                    <a:srgbClr val="000000"/>
                  </a:outerShdw>
                </a:effectLst>
                <a:latin typeface="Times New Roman" pitchFamily="18" charset="0"/>
                <a:cs typeface="Times New Roman" pitchFamily="18" charset="0"/>
              </a:rPr>
              <a:t> </a:t>
            </a:r>
            <a:endParaRPr lang="en-US" sz="2400" dirty="0">
              <a:effectLst>
                <a:outerShdw blurRad="38100" dist="38100" dir="2700000" algn="tl">
                  <a:srgbClr val="000000"/>
                </a:outerShdw>
              </a:effectLst>
              <a:latin typeface="Times New Roman" pitchFamily="18" charset="0"/>
              <a:cs typeface="Times New Roman" pitchFamily="18" charset="0"/>
            </a:endParaRP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landing; </a:t>
            </a:r>
            <a:r>
              <a:rPr lang="en-US" sz="1800" b="1" dirty="0">
                <a:latin typeface="Times New Roman" pitchFamily="18" charset="0"/>
                <a:cs typeface="Times New Roman" pitchFamily="18" charset="0"/>
              </a:rPr>
              <a:t>may be less than takeoff weight</a:t>
            </a:r>
            <a:endParaRPr lang="en-US" sz="2000" b="1"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additive="base">
                                        <p:cTn id="7" dur="500" fill="hold"/>
                                        <p:tgtEl>
                                          <p:spTgt spid="403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3459">
                                            <p:txEl>
                                              <p:pRg st="1" end="1"/>
                                            </p:txEl>
                                          </p:spTgt>
                                        </p:tgtEl>
                                        <p:attrNameLst>
                                          <p:attrName>style.visibility</p:attrName>
                                        </p:attrNameLst>
                                      </p:cBhvr>
                                      <p:to>
                                        <p:strVal val="visible"/>
                                      </p:to>
                                    </p:set>
                                    <p:anim calcmode="lin" valueType="num">
                                      <p:cBhvr additive="base">
                                        <p:cTn id="11" dur="500" fill="hold"/>
                                        <p:tgtEl>
                                          <p:spTgt spid="40345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3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3459">
                                            <p:txEl>
                                              <p:pRg st="2" end="2"/>
                                            </p:txEl>
                                          </p:spTgt>
                                        </p:tgtEl>
                                        <p:attrNameLst>
                                          <p:attrName>style.visibility</p:attrName>
                                        </p:attrNameLst>
                                      </p:cBhvr>
                                      <p:to>
                                        <p:strVal val="visible"/>
                                      </p:to>
                                    </p:set>
                                    <p:anim calcmode="lin" valueType="num">
                                      <p:cBhvr additive="base">
                                        <p:cTn id="17" dur="500" fill="hold"/>
                                        <p:tgtEl>
                                          <p:spTgt spid="40345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45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3459">
                                            <p:txEl>
                                              <p:pRg st="3" end="3"/>
                                            </p:txEl>
                                          </p:spTgt>
                                        </p:tgtEl>
                                        <p:attrNameLst>
                                          <p:attrName>style.visibility</p:attrName>
                                        </p:attrNameLst>
                                      </p:cBhvr>
                                      <p:to>
                                        <p:strVal val="visible"/>
                                      </p:to>
                                    </p:set>
                                    <p:anim calcmode="lin" valueType="num">
                                      <p:cBhvr additive="base">
                                        <p:cTn id="21" dur="500" fill="hold"/>
                                        <p:tgtEl>
                                          <p:spTgt spid="40345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3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03459">
                                            <p:txEl>
                                              <p:pRg st="4" end="4"/>
                                            </p:txEl>
                                          </p:spTgt>
                                        </p:tgtEl>
                                        <p:attrNameLst>
                                          <p:attrName>style.visibility</p:attrName>
                                        </p:attrNameLst>
                                      </p:cBhvr>
                                      <p:to>
                                        <p:strVal val="visible"/>
                                      </p:to>
                                    </p:set>
                                    <p:anim calcmode="lin" valueType="num">
                                      <p:cBhvr additive="base">
                                        <p:cTn id="27" dur="500" fill="hold"/>
                                        <p:tgtEl>
                                          <p:spTgt spid="40345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345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3459">
                                            <p:txEl>
                                              <p:pRg st="5" end="5"/>
                                            </p:txEl>
                                          </p:spTgt>
                                        </p:tgtEl>
                                        <p:attrNameLst>
                                          <p:attrName>style.visibility</p:attrName>
                                        </p:attrNameLst>
                                      </p:cBhvr>
                                      <p:to>
                                        <p:strVal val="visible"/>
                                      </p:to>
                                    </p:set>
                                    <p:anim calcmode="lin" valueType="num">
                                      <p:cBhvr additive="base">
                                        <p:cTn id="31" dur="500" fill="hold"/>
                                        <p:tgtEl>
                                          <p:spTgt spid="4034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3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03459">
                                            <p:txEl>
                                              <p:pRg st="6" end="6"/>
                                            </p:txEl>
                                          </p:spTgt>
                                        </p:tgtEl>
                                        <p:attrNameLst>
                                          <p:attrName>style.visibility</p:attrName>
                                        </p:attrNameLst>
                                      </p:cBhvr>
                                      <p:to>
                                        <p:strVal val="visible"/>
                                      </p:to>
                                    </p:set>
                                    <p:anim calcmode="lin" valueType="num">
                                      <p:cBhvr additive="base">
                                        <p:cTn id="37" dur="500" fill="hold"/>
                                        <p:tgtEl>
                                          <p:spTgt spid="403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3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03459">
                                            <p:txEl>
                                              <p:pRg st="7" end="7"/>
                                            </p:txEl>
                                          </p:spTgt>
                                        </p:tgtEl>
                                        <p:attrNameLst>
                                          <p:attrName>style.visibility</p:attrName>
                                        </p:attrNameLst>
                                      </p:cBhvr>
                                      <p:to>
                                        <p:strVal val="visible"/>
                                      </p:to>
                                    </p:set>
                                    <p:anim calcmode="lin" valueType="num">
                                      <p:cBhvr additive="base">
                                        <p:cTn id="41" dur="500" fill="hold"/>
                                        <p:tgtEl>
                                          <p:spTgt spid="403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3459">
                                            <p:txEl>
                                              <p:pRg st="7" end="7"/>
                                            </p:txEl>
                                          </p:spTgt>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500"/>
                            </p:stCondLst>
                            <p:childTnLst>
                              <p:par>
                                <p:cTn id="44" presetID="2" presetClass="entr" presetSubtype="4" fill="hold" nodeType="afterEffect">
                                  <p:stCondLst>
                                    <p:cond delay="0"/>
                                  </p:stCondLst>
                                  <p:childTnLst>
                                    <p:set>
                                      <p:cBhvr>
                                        <p:cTn id="45" dur="1" fill="hold">
                                          <p:stCondLst>
                                            <p:cond delay="0"/>
                                          </p:stCondLst>
                                        </p:cTn>
                                        <p:tgtEl>
                                          <p:spTgt spid="403459">
                                            <p:txEl>
                                              <p:pRg st="8" end="8"/>
                                            </p:txEl>
                                          </p:spTgt>
                                        </p:tgtEl>
                                        <p:attrNameLst>
                                          <p:attrName>style.visibility</p:attrName>
                                        </p:attrNameLst>
                                      </p:cBhvr>
                                      <p:to>
                                        <p:strVal val="visible"/>
                                      </p:to>
                                    </p:set>
                                    <p:anim calcmode="lin" valueType="num">
                                      <p:cBhvr additive="base">
                                        <p:cTn id="46" dur="500" fill="hold"/>
                                        <p:tgtEl>
                                          <p:spTgt spid="403459">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34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403459">
                                            <p:txEl>
                                              <p:pRg st="9" end="9"/>
                                            </p:txEl>
                                          </p:spTgt>
                                        </p:tgtEl>
                                        <p:attrNameLst>
                                          <p:attrName>style.visibility</p:attrName>
                                        </p:attrNameLst>
                                      </p:cBhvr>
                                      <p:to>
                                        <p:strVal val="visible"/>
                                      </p:to>
                                    </p:set>
                                    <p:anim calcmode="lin" valueType="num">
                                      <p:cBhvr additive="base">
                                        <p:cTn id="52" dur="500" fill="hold"/>
                                        <p:tgtEl>
                                          <p:spTgt spid="403459">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345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
                            </p:stCondLst>
                            <p:childTnLst>
                              <p:par>
                                <p:cTn id="55" presetID="2" presetClass="entr" presetSubtype="4" fill="hold" nodeType="afterEffect">
                                  <p:stCondLst>
                                    <p:cond delay="0"/>
                                  </p:stCondLst>
                                  <p:childTnLst>
                                    <p:set>
                                      <p:cBhvr>
                                        <p:cTn id="56" dur="1" fill="hold">
                                          <p:stCondLst>
                                            <p:cond delay="0"/>
                                          </p:stCondLst>
                                        </p:cTn>
                                        <p:tgtEl>
                                          <p:spTgt spid="403459">
                                            <p:txEl>
                                              <p:pRg st="10" end="10"/>
                                            </p:txEl>
                                          </p:spTgt>
                                        </p:tgtEl>
                                        <p:attrNameLst>
                                          <p:attrName>style.visibility</p:attrName>
                                        </p:attrNameLst>
                                      </p:cBhvr>
                                      <p:to>
                                        <p:strVal val="visible"/>
                                      </p:to>
                                    </p:set>
                                    <p:anim calcmode="lin" valueType="num">
                                      <p:cBhvr additive="base">
                                        <p:cTn id="57" dur="500" fill="hold"/>
                                        <p:tgtEl>
                                          <p:spTgt spid="403459">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34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03459">
                                            <p:txEl>
                                              <p:pRg st="11" end="11"/>
                                            </p:txEl>
                                          </p:spTgt>
                                        </p:tgtEl>
                                        <p:attrNameLst>
                                          <p:attrName>style.visibility</p:attrName>
                                        </p:attrNameLst>
                                      </p:cBhvr>
                                      <p:to>
                                        <p:strVal val="visible"/>
                                      </p:to>
                                    </p:set>
                                    <p:anim calcmode="lin" valueType="num">
                                      <p:cBhvr additive="base">
                                        <p:cTn id="63" dur="500" fill="hold"/>
                                        <p:tgtEl>
                                          <p:spTgt spid="403459">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3459">
                                            <p:txEl>
                                              <p:pRg st="11" end="11"/>
                                            </p:txEl>
                                          </p:spTgt>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500"/>
                            </p:stCondLst>
                            <p:childTnLst>
                              <p:par>
                                <p:cTn id="66" presetID="2" presetClass="entr" presetSubtype="4" fill="hold" nodeType="afterEffect">
                                  <p:stCondLst>
                                    <p:cond delay="0"/>
                                  </p:stCondLst>
                                  <p:childTnLst>
                                    <p:set>
                                      <p:cBhvr>
                                        <p:cTn id="67" dur="1" fill="hold">
                                          <p:stCondLst>
                                            <p:cond delay="0"/>
                                          </p:stCondLst>
                                        </p:cTn>
                                        <p:tgtEl>
                                          <p:spTgt spid="403459">
                                            <p:txEl>
                                              <p:pRg st="12" end="12"/>
                                            </p:txEl>
                                          </p:spTgt>
                                        </p:tgtEl>
                                        <p:attrNameLst>
                                          <p:attrName>style.visibility</p:attrName>
                                        </p:attrNameLst>
                                      </p:cBhvr>
                                      <p:to>
                                        <p:strVal val="visible"/>
                                      </p:to>
                                    </p:set>
                                    <p:anim calcmode="lin" valueType="num">
                                      <p:cBhvr additive="base">
                                        <p:cTn id="68" dur="500" fill="hold"/>
                                        <p:tgtEl>
                                          <p:spTgt spid="403459">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034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403459">
                                            <p:txEl>
                                              <p:pRg st="13" end="13"/>
                                            </p:txEl>
                                          </p:spTgt>
                                        </p:tgtEl>
                                        <p:attrNameLst>
                                          <p:attrName>style.visibility</p:attrName>
                                        </p:attrNameLst>
                                      </p:cBhvr>
                                      <p:to>
                                        <p:strVal val="visible"/>
                                      </p:to>
                                    </p:set>
                                    <p:anim calcmode="lin" valueType="num">
                                      <p:cBhvr additive="base">
                                        <p:cTn id="74" dur="500" fill="hold"/>
                                        <p:tgtEl>
                                          <p:spTgt spid="403459">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03459">
                                            <p:txEl>
                                              <p:pRg st="13" end="13"/>
                                            </p:txEl>
                                          </p:spTgt>
                                        </p:tgtEl>
                                        <p:attrNameLst>
                                          <p:attrName>ppt_y</p:attrName>
                                        </p:attrNameLst>
                                      </p:cBhvr>
                                      <p:tavLst>
                                        <p:tav tm="0">
                                          <p:val>
                                            <p:strVal val="1+#ppt_h/2"/>
                                          </p:val>
                                        </p:tav>
                                        <p:tav tm="100000">
                                          <p:val>
                                            <p:strVal val="#ppt_y"/>
                                          </p:val>
                                        </p:tav>
                                      </p:tavLst>
                                    </p:anim>
                                  </p:childTnLst>
                                </p:cTn>
                              </p:par>
                            </p:childTnLst>
                          </p:cTn>
                        </p:par>
                        <p:par>
                          <p:cTn id="76" fill="hold" nodeType="afterGroup">
                            <p:stCondLst>
                              <p:cond delay="500"/>
                            </p:stCondLst>
                            <p:childTnLst>
                              <p:par>
                                <p:cTn id="77" presetID="2" presetClass="entr" presetSubtype="4" fill="hold" nodeType="afterEffect">
                                  <p:stCondLst>
                                    <p:cond delay="0"/>
                                  </p:stCondLst>
                                  <p:childTnLst>
                                    <p:set>
                                      <p:cBhvr>
                                        <p:cTn id="78" dur="1" fill="hold">
                                          <p:stCondLst>
                                            <p:cond delay="0"/>
                                          </p:stCondLst>
                                        </p:cTn>
                                        <p:tgtEl>
                                          <p:spTgt spid="403459">
                                            <p:txEl>
                                              <p:pRg st="14" end="14"/>
                                            </p:txEl>
                                          </p:spTgt>
                                        </p:tgtEl>
                                        <p:attrNameLst>
                                          <p:attrName>style.visibility</p:attrName>
                                        </p:attrNameLst>
                                      </p:cBhvr>
                                      <p:to>
                                        <p:strVal val="visible"/>
                                      </p:to>
                                    </p:set>
                                    <p:anim calcmode="lin" valueType="num">
                                      <p:cBhvr additive="base">
                                        <p:cTn id="79" dur="500" fill="hold"/>
                                        <p:tgtEl>
                                          <p:spTgt spid="403459">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0345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915400" cy="685800"/>
          </a:xfrm>
          <a:noFill/>
        </p:spPr>
        <p:txBody>
          <a:bodyPr/>
          <a:lstStyle/>
          <a:p>
            <a:pPr algn="ctr" eaLnBrk="1" hangingPunct="1"/>
            <a:r>
              <a:rPr lang="en-US" altLang="en-US" sz="3600">
                <a:latin typeface="Times New Roman" panose="02020603050405020304" pitchFamily="18" charset="0"/>
              </a:rPr>
              <a:t>Weight &amp; Balance Terms</a:t>
            </a:r>
          </a:p>
        </p:txBody>
      </p:sp>
      <p:sp>
        <p:nvSpPr>
          <p:cNvPr id="310275" name="Rectangle 3"/>
          <p:cNvSpPr>
            <a:spLocks noGrp="1" noChangeArrowheads="1"/>
          </p:cNvSpPr>
          <p:nvPr>
            <p:ph type="body" sz="half" idx="1"/>
          </p:nvPr>
        </p:nvSpPr>
        <p:spPr>
          <a:xfrm>
            <a:off x="381000" y="685800"/>
            <a:ext cx="8534400" cy="5181600"/>
          </a:xfrm>
          <a:noFill/>
        </p:spPr>
        <p:txBody>
          <a:bodyPr/>
          <a:lstStyle/>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Maximum Weight</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weight limit set by the manufacturer</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Maximum Zero Fuel Weight</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maximum weight exclusive of usable fuel</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Useful Load</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maximum weight minus empty weight: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weight available for crew, passengers, baggage, fuel</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Payload – Important in CAP Context for C172/C182/U206 Missions</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useful load minus full fuel;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weight available for air crew and baggage</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Standard Weights</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fuel weighs 6 pounds per U.S. gallon</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oil weighs 7.5 pounds per U.S. gallon or 1.875 pounds per U.S. quart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additive="base">
                                        <p:cTn id="7" dur="500" fill="hold"/>
                                        <p:tgtEl>
                                          <p:spTgt spid="310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anim calcmode="lin" valueType="num">
                                      <p:cBhvr additive="base">
                                        <p:cTn id="11" dur="500" fill="hold"/>
                                        <p:tgtEl>
                                          <p:spTgt spid="31027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0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10275">
                                            <p:txEl>
                                              <p:pRg st="2" end="2"/>
                                            </p:txEl>
                                          </p:spTgt>
                                        </p:tgtEl>
                                        <p:attrNameLst>
                                          <p:attrName>style.visibility</p:attrName>
                                        </p:attrNameLst>
                                      </p:cBhvr>
                                      <p:to>
                                        <p:strVal val="visible"/>
                                      </p:to>
                                    </p:set>
                                    <p:anim calcmode="lin" valueType="num">
                                      <p:cBhvr additive="base">
                                        <p:cTn id="17" dur="500" fill="hold"/>
                                        <p:tgtEl>
                                          <p:spTgt spid="3102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027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10275">
                                            <p:txEl>
                                              <p:pRg st="3" end="3"/>
                                            </p:txEl>
                                          </p:spTgt>
                                        </p:tgtEl>
                                        <p:attrNameLst>
                                          <p:attrName>style.visibility</p:attrName>
                                        </p:attrNameLst>
                                      </p:cBhvr>
                                      <p:to>
                                        <p:strVal val="visible"/>
                                      </p:to>
                                    </p:set>
                                    <p:anim calcmode="lin" valueType="num">
                                      <p:cBhvr additive="base">
                                        <p:cTn id="21" dur="500" fill="hold"/>
                                        <p:tgtEl>
                                          <p:spTgt spid="31027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102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10275">
                                            <p:txEl>
                                              <p:pRg st="4" end="4"/>
                                            </p:txEl>
                                          </p:spTgt>
                                        </p:tgtEl>
                                        <p:attrNameLst>
                                          <p:attrName>style.visibility</p:attrName>
                                        </p:attrNameLst>
                                      </p:cBhvr>
                                      <p:to>
                                        <p:strVal val="visible"/>
                                      </p:to>
                                    </p:set>
                                    <p:anim calcmode="lin" valueType="num">
                                      <p:cBhvr additive="base">
                                        <p:cTn id="27" dur="500" fill="hold"/>
                                        <p:tgtEl>
                                          <p:spTgt spid="31027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1027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0275">
                                            <p:txEl>
                                              <p:pRg st="5" end="5"/>
                                            </p:txEl>
                                          </p:spTgt>
                                        </p:tgtEl>
                                        <p:attrNameLst>
                                          <p:attrName>style.visibility</p:attrName>
                                        </p:attrNameLst>
                                      </p:cBhvr>
                                      <p:to>
                                        <p:strVal val="visible"/>
                                      </p:to>
                                    </p:set>
                                    <p:anim calcmode="lin" valueType="num">
                                      <p:cBhvr additive="base">
                                        <p:cTn id="31" dur="500" fill="hold"/>
                                        <p:tgtEl>
                                          <p:spTgt spid="3102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02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0275">
                                            <p:txEl>
                                              <p:pRg st="6" end="6"/>
                                            </p:txEl>
                                          </p:spTgt>
                                        </p:tgtEl>
                                        <p:attrNameLst>
                                          <p:attrName>style.visibility</p:attrName>
                                        </p:attrNameLst>
                                      </p:cBhvr>
                                      <p:to>
                                        <p:strVal val="visible"/>
                                      </p:to>
                                    </p:set>
                                    <p:anim calcmode="lin" valueType="num">
                                      <p:cBhvr additive="base">
                                        <p:cTn id="37" dur="500" fill="hold"/>
                                        <p:tgtEl>
                                          <p:spTgt spid="3102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0275">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10275">
                                            <p:txEl>
                                              <p:pRg st="7" end="7"/>
                                            </p:txEl>
                                          </p:spTgt>
                                        </p:tgtEl>
                                        <p:attrNameLst>
                                          <p:attrName>style.visibility</p:attrName>
                                        </p:attrNameLst>
                                      </p:cBhvr>
                                      <p:to>
                                        <p:strVal val="visible"/>
                                      </p:to>
                                    </p:set>
                                    <p:anim calcmode="lin" valueType="num">
                                      <p:cBhvr additive="base">
                                        <p:cTn id="41" dur="500" fill="hold"/>
                                        <p:tgtEl>
                                          <p:spTgt spid="310275">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1027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10275">
                                            <p:txEl>
                                              <p:pRg st="8" end="8"/>
                                            </p:txEl>
                                          </p:spTgt>
                                        </p:tgtEl>
                                        <p:attrNameLst>
                                          <p:attrName>style.visibility</p:attrName>
                                        </p:attrNameLst>
                                      </p:cBhvr>
                                      <p:to>
                                        <p:strVal val="visible"/>
                                      </p:to>
                                    </p:set>
                                    <p:anim calcmode="lin" valueType="num">
                                      <p:cBhvr additive="base">
                                        <p:cTn id="47" dur="500" fill="hold"/>
                                        <p:tgtEl>
                                          <p:spTgt spid="31027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10275">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10275">
                                            <p:txEl>
                                              <p:pRg st="9" end="9"/>
                                            </p:txEl>
                                          </p:spTgt>
                                        </p:tgtEl>
                                        <p:attrNameLst>
                                          <p:attrName>style.visibility</p:attrName>
                                        </p:attrNameLst>
                                      </p:cBhvr>
                                      <p:to>
                                        <p:strVal val="visible"/>
                                      </p:to>
                                    </p:set>
                                    <p:anim calcmode="lin" valueType="num">
                                      <p:cBhvr additive="base">
                                        <p:cTn id="51" dur="500" fill="hold"/>
                                        <p:tgtEl>
                                          <p:spTgt spid="310275">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10275">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10275">
                                            <p:txEl>
                                              <p:pRg st="10" end="10"/>
                                            </p:txEl>
                                          </p:spTgt>
                                        </p:tgtEl>
                                        <p:attrNameLst>
                                          <p:attrName>style.visibility</p:attrName>
                                        </p:attrNameLst>
                                      </p:cBhvr>
                                      <p:to>
                                        <p:strVal val="visible"/>
                                      </p:to>
                                    </p:set>
                                    <p:anim calcmode="lin" valueType="num">
                                      <p:cBhvr additive="base">
                                        <p:cTn id="55" dur="500" fill="hold"/>
                                        <p:tgtEl>
                                          <p:spTgt spid="310275">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1027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Equipment List</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Balance</a:t>
            </a:r>
          </a:p>
        </p:txBody>
      </p:sp>
    </p:spTree>
    <p:extLst>
      <p:ext uri="{BB962C8B-B14F-4D97-AF65-F5344CB8AC3E}">
        <p14:creationId xmlns:p14="http://schemas.microsoft.com/office/powerpoint/2010/main" val="3559807482"/>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77732"/>
          </a:xfrm>
          <a:noFill/>
        </p:spPr>
        <p:txBody>
          <a:bodyPr/>
          <a:lstStyle/>
          <a:p>
            <a:pPr algn="ctr" eaLnBrk="1" hangingPunct="1"/>
            <a:r>
              <a:rPr lang="en-US" altLang="en-US" sz="3600" dirty="0">
                <a:latin typeface="Times New Roman" panose="02020603050405020304" pitchFamily="18" charset="0"/>
              </a:rPr>
              <a:t>Weight &amp; Balance Equipment List</a:t>
            </a:r>
          </a:p>
        </p:txBody>
      </p:sp>
      <p:sp>
        <p:nvSpPr>
          <p:cNvPr id="406531" name="Rectangle 3"/>
          <p:cNvSpPr>
            <a:spLocks noGrp="1" noChangeArrowheads="1"/>
          </p:cNvSpPr>
          <p:nvPr>
            <p:ph type="body" sz="half" idx="1"/>
          </p:nvPr>
        </p:nvSpPr>
        <p:spPr>
          <a:xfrm>
            <a:off x="0" y="602429"/>
            <a:ext cx="9144000" cy="4114800"/>
          </a:xfrm>
          <a:noFill/>
        </p:spPr>
        <p:txBody>
          <a:bodyPr/>
          <a:lstStyle/>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aircraft is furnished with an equipment list, which specifies</a:t>
            </a:r>
            <a:endParaRPr lang="en-US" altLang="en-US" sz="2400"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all the required equipment </a:t>
            </a:r>
            <a:endParaRPr lang="en-US" altLang="en-US"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all equipment approved for installation in the aircraft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weight and arm of all installed equipment are included on the list and checked prior to the aircraft leaving the factory.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When an aircraft mechanic or repairman adds or removes any item on the equipment list, </a:t>
            </a: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he or she must change the</a:t>
            </a:r>
            <a:r>
              <a:rPr lang="en-US" b="0" dirty="0">
                <a:latin typeface="Times New Roman" panose="02020603050405020304" pitchFamily="18" charset="0"/>
                <a:cs typeface="Times New Roman" panose="02020603050405020304" pitchFamily="18" charset="0"/>
              </a:rPr>
              <a:t> weight and balance record to indicate the new empty weight and EWCG</a:t>
            </a:r>
          </a:p>
          <a:p>
            <a:pPr lvl="1">
              <a:buSzPct val="70000"/>
              <a:buFont typeface="Symbol" panose="05050102010706020507" pitchFamily="18" charset="2"/>
              <a:buChar char="-"/>
            </a:pPr>
            <a:r>
              <a:rPr lang="en-US" b="0" dirty="0">
                <a:latin typeface="Times New Roman" panose="02020603050405020304" pitchFamily="18" charset="0"/>
                <a:cs typeface="Times New Roman" panose="02020603050405020304" pitchFamily="18" charset="0"/>
              </a:rPr>
              <a:t>the equipment list is revised to show which equipment is actually installed. </a:t>
            </a: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FAA Aircraft Weight &amp; Balance Handbook </a:t>
            </a:r>
            <a:r>
              <a:rPr lang="en-US" b="0" dirty="0">
                <a:latin typeface="Times New Roman" panose="02020603050405020304" pitchFamily="18" charset="0"/>
                <a:cs typeface="Times New Roman" panose="02020603050405020304" pitchFamily="18" charset="0"/>
              </a:rPr>
              <a:t>Figure 2-17 is a comprehensive equipment list that includes all of the items of equipment approved for this particular model of aircraft. </a:t>
            </a: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3182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6531">
                                            <p:txEl>
                                              <p:pRg st="1" end="1"/>
                                            </p:txEl>
                                          </p:spTgt>
                                        </p:tgtEl>
                                        <p:attrNameLst>
                                          <p:attrName>style.visibility</p:attrName>
                                        </p:attrNameLst>
                                      </p:cBhvr>
                                      <p:to>
                                        <p:strVal val="visible"/>
                                      </p:to>
                                    </p:set>
                                    <p:anim calcmode="lin" valueType="num">
                                      <p:cBhvr additive="base">
                                        <p:cTn id="11" dur="500" fill="hold"/>
                                        <p:tgtEl>
                                          <p:spTgt spid="4065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65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6531">
                                            <p:txEl>
                                              <p:pRg st="2" end="2"/>
                                            </p:txEl>
                                          </p:spTgt>
                                        </p:tgtEl>
                                        <p:attrNameLst>
                                          <p:attrName>style.visibility</p:attrName>
                                        </p:attrNameLst>
                                      </p:cBhvr>
                                      <p:to>
                                        <p:strVal val="visible"/>
                                      </p:to>
                                    </p:set>
                                    <p:anim calcmode="lin" valueType="num">
                                      <p:cBhvr additive="base">
                                        <p:cTn id="15" dur="500" fill="hold"/>
                                        <p:tgtEl>
                                          <p:spTgt spid="4065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6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06531">
                                            <p:txEl>
                                              <p:pRg st="3" end="3"/>
                                            </p:txEl>
                                          </p:spTgt>
                                        </p:tgtEl>
                                        <p:attrNameLst>
                                          <p:attrName>style.visibility</p:attrName>
                                        </p:attrNameLst>
                                      </p:cBhvr>
                                      <p:to>
                                        <p:strVal val="visible"/>
                                      </p:to>
                                    </p:set>
                                    <p:anim calcmode="lin" valueType="num">
                                      <p:cBhvr additive="base">
                                        <p:cTn id="21" dur="500" fill="hold"/>
                                        <p:tgtEl>
                                          <p:spTgt spid="40653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6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6531">
                                            <p:txEl>
                                              <p:pRg st="4" end="4"/>
                                            </p:txEl>
                                          </p:spTgt>
                                        </p:tgtEl>
                                        <p:attrNameLst>
                                          <p:attrName>style.visibility</p:attrName>
                                        </p:attrNameLst>
                                      </p:cBhvr>
                                      <p:to>
                                        <p:strVal val="visible"/>
                                      </p:to>
                                    </p:set>
                                    <p:anim calcmode="lin" valueType="num">
                                      <p:cBhvr additive="base">
                                        <p:cTn id="27" dur="500" fill="hold"/>
                                        <p:tgtEl>
                                          <p:spTgt spid="4065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6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06531">
                                            <p:txEl>
                                              <p:pRg st="5" end="5"/>
                                            </p:txEl>
                                          </p:spTgt>
                                        </p:tgtEl>
                                        <p:attrNameLst>
                                          <p:attrName>style.visibility</p:attrName>
                                        </p:attrNameLst>
                                      </p:cBhvr>
                                      <p:to>
                                        <p:strVal val="visible"/>
                                      </p:to>
                                    </p:set>
                                    <p:anim calcmode="lin" valueType="num">
                                      <p:cBhvr additive="base">
                                        <p:cTn id="33" dur="500" fill="hold"/>
                                        <p:tgtEl>
                                          <p:spTgt spid="40653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6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06531">
                                            <p:txEl>
                                              <p:pRg st="6" end="6"/>
                                            </p:txEl>
                                          </p:spTgt>
                                        </p:tgtEl>
                                        <p:attrNameLst>
                                          <p:attrName>style.visibility</p:attrName>
                                        </p:attrNameLst>
                                      </p:cBhvr>
                                      <p:to>
                                        <p:strVal val="visible"/>
                                      </p:to>
                                    </p:set>
                                    <p:anim calcmode="lin" valueType="num">
                                      <p:cBhvr additive="base">
                                        <p:cTn id="39" dur="500" fill="hold"/>
                                        <p:tgtEl>
                                          <p:spTgt spid="40653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6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6531">
                                            <p:txEl>
                                              <p:pRg st="7" end="7"/>
                                            </p:txEl>
                                          </p:spTgt>
                                        </p:tgtEl>
                                        <p:attrNameLst>
                                          <p:attrName>style.visibility</p:attrName>
                                        </p:attrNameLst>
                                      </p:cBhvr>
                                      <p:to>
                                        <p:strVal val="visible"/>
                                      </p:to>
                                    </p:set>
                                    <p:anim calcmode="lin" valueType="num">
                                      <p:cBhvr additive="base">
                                        <p:cTn id="45" dur="500" fill="hold"/>
                                        <p:tgtEl>
                                          <p:spTgt spid="406531">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65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77732"/>
          </a:xfrm>
          <a:noFill/>
        </p:spPr>
        <p:txBody>
          <a:bodyPr/>
          <a:lstStyle/>
          <a:p>
            <a:pPr algn="ctr" eaLnBrk="1" hangingPunct="1"/>
            <a:r>
              <a:rPr lang="en-US" altLang="en-US" sz="3600" dirty="0">
                <a:latin typeface="Times New Roman" panose="02020603050405020304" pitchFamily="18" charset="0"/>
              </a:rPr>
              <a:t>Weight &amp; Balance Equipment List</a:t>
            </a:r>
          </a:p>
        </p:txBody>
      </p:sp>
      <p:sp>
        <p:nvSpPr>
          <p:cNvPr id="406531" name="Rectangle 3"/>
          <p:cNvSpPr>
            <a:spLocks noGrp="1" noChangeArrowheads="1"/>
          </p:cNvSpPr>
          <p:nvPr>
            <p:ph type="body" sz="half" idx="1"/>
          </p:nvPr>
        </p:nvSpPr>
        <p:spPr>
          <a:xfrm>
            <a:off x="0" y="602429"/>
            <a:ext cx="9144000" cy="4114800"/>
          </a:xfrm>
          <a:noFill/>
        </p:spPr>
        <p:txBody>
          <a:bodyPr/>
          <a:lstStyle/>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pilot’s operating handbook (POH) for each individual aircraft includes an aircraft-specific equipment list of the items from this master list. </a:t>
            </a:r>
            <a:endParaRPr lang="en-US" altLang="en-US" dirty="0">
              <a:latin typeface="Times New Roman" panose="02020603050405020304" pitchFamily="18" charset="0"/>
              <a:cs typeface="Times New Roman" panose="02020603050405020304" pitchFamily="18" charset="0"/>
            </a:endParaRP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When any item is added to or removed from the aircraft, its weight and arm are determined in the equipment list and used to update the weight and balance record.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POH and airplane flight manual (AFM) also contain CG moment envelopes and loading graphs. Examples of the use of these graphs are given in FAA Aircraft Weight &amp; Balance Handbook Chapter 5, Single-Engine Aircraft Weight and Balance Computations. </a:t>
            </a:r>
          </a:p>
        </p:txBody>
      </p:sp>
    </p:spTree>
    <p:extLst>
      <p:ext uri="{BB962C8B-B14F-4D97-AF65-F5344CB8AC3E}">
        <p14:creationId xmlns:p14="http://schemas.microsoft.com/office/powerpoint/2010/main" val="14579889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dirty="0">
                <a:latin typeface="Times New Roman" panose="02020603050405020304" pitchFamily="18" charset="0"/>
              </a:rPr>
              <a:t>Weight &amp; Balance Equipment List</a:t>
            </a:r>
          </a:p>
        </p:txBody>
      </p:sp>
      <p:pic>
        <p:nvPicPr>
          <p:cNvPr id="3" name="Picture 2">
            <a:extLst>
              <a:ext uri="{FF2B5EF4-FFF2-40B4-BE49-F238E27FC236}">
                <a16:creationId xmlns:a16="http://schemas.microsoft.com/office/drawing/2014/main" id="{8ED2F157-6979-42D8-B054-E0CEC62C47FC}"/>
              </a:ext>
            </a:extLst>
          </p:cNvPr>
          <p:cNvPicPr>
            <a:picLocks noChangeAspect="1"/>
          </p:cNvPicPr>
          <p:nvPr/>
        </p:nvPicPr>
        <p:blipFill>
          <a:blip r:embed="rId3"/>
          <a:stretch>
            <a:fillRect/>
          </a:stretch>
        </p:blipFill>
        <p:spPr>
          <a:xfrm>
            <a:off x="634702" y="468418"/>
            <a:ext cx="7719582" cy="6389582"/>
          </a:xfrm>
          <a:prstGeom prst="rect">
            <a:avLst/>
          </a:prstGeom>
        </p:spPr>
      </p:pic>
    </p:spTree>
    <p:extLst>
      <p:ext uri="{BB962C8B-B14F-4D97-AF65-F5344CB8AC3E}">
        <p14:creationId xmlns:p14="http://schemas.microsoft.com/office/powerpoint/2010/main" val="4107717450"/>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dirty="0">
                <a:latin typeface="Times New Roman" panose="02020603050405020304" pitchFamily="18" charset="0"/>
              </a:rPr>
              <a:t>Weight &amp; Balance Equipment List</a:t>
            </a:r>
          </a:p>
        </p:txBody>
      </p:sp>
      <p:pic>
        <p:nvPicPr>
          <p:cNvPr id="2" name="Picture 1">
            <a:extLst>
              <a:ext uri="{FF2B5EF4-FFF2-40B4-BE49-F238E27FC236}">
                <a16:creationId xmlns:a16="http://schemas.microsoft.com/office/drawing/2014/main" id="{373E5A06-5FAB-4A8C-8EF5-4A23A6BCD0DF}"/>
              </a:ext>
            </a:extLst>
          </p:cNvPr>
          <p:cNvPicPr>
            <a:picLocks noChangeAspect="1"/>
          </p:cNvPicPr>
          <p:nvPr/>
        </p:nvPicPr>
        <p:blipFill>
          <a:blip r:embed="rId3"/>
          <a:stretch>
            <a:fillRect/>
          </a:stretch>
        </p:blipFill>
        <p:spPr>
          <a:xfrm>
            <a:off x="302920" y="551635"/>
            <a:ext cx="7851375" cy="6306365"/>
          </a:xfrm>
          <a:prstGeom prst="rect">
            <a:avLst/>
          </a:prstGeom>
        </p:spPr>
      </p:pic>
    </p:spTree>
    <p:extLst>
      <p:ext uri="{BB962C8B-B14F-4D97-AF65-F5344CB8AC3E}">
        <p14:creationId xmlns:p14="http://schemas.microsoft.com/office/powerpoint/2010/main" val="3349476042"/>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0"/>
            <a:ext cx="8472488" cy="655149"/>
          </a:xfrm>
        </p:spPr>
        <p:txBody>
          <a:bodyPr/>
          <a:lstStyle/>
          <a:p>
            <a:r>
              <a:rPr lang="en-US" altLang="en-US" sz="3200" i="1" dirty="0">
                <a:latin typeface="Times New Roman" panose="02020603050405020304" pitchFamily="18" charset="0"/>
              </a:rPr>
              <a:t>How to Download this Presentation</a:t>
            </a:r>
            <a:r>
              <a:rPr lang="en-US" dirty="0"/>
              <a:t>		</a:t>
            </a:r>
          </a:p>
        </p:txBody>
      </p:sp>
      <p:sp>
        <p:nvSpPr>
          <p:cNvPr id="3" name="Content Placeholder 2"/>
          <p:cNvSpPr>
            <a:spLocks noGrp="1"/>
          </p:cNvSpPr>
          <p:nvPr>
            <p:ph idx="1"/>
          </p:nvPr>
        </p:nvSpPr>
        <p:spPr>
          <a:xfrm>
            <a:off x="428626" y="655149"/>
            <a:ext cx="8050213" cy="5059851"/>
          </a:xfrm>
        </p:spPr>
        <p:txBody>
          <a:bodyPr/>
          <a:lstStyle/>
          <a:p>
            <a:pPr>
              <a:lnSpc>
                <a:spcPct val="110000"/>
              </a:lnSpc>
              <a:spcBef>
                <a:spcPct val="25000"/>
              </a:spcBef>
              <a:defRPr/>
            </a:pPr>
            <a:r>
              <a:rPr lang="en-US" sz="3200" b="0" dirty="0">
                <a:latin typeface="Times New Roman" pitchFamily="18" charset="0"/>
                <a:cs typeface="Arial" charset="0"/>
              </a:rPr>
              <a:t>You can download this presentation at the link below.</a:t>
            </a:r>
          </a:p>
          <a:p>
            <a:pPr lvl="1">
              <a:lnSpc>
                <a:spcPct val="110000"/>
              </a:lnSpc>
              <a:spcBef>
                <a:spcPct val="25000"/>
              </a:spcBef>
              <a:defRPr/>
            </a:pPr>
            <a:r>
              <a:rPr lang="en-US" sz="2800">
                <a:latin typeface="Times New Roman" pitchFamily="18" charset="0"/>
                <a:cs typeface="Arial" charset="0"/>
                <a:hlinkClick r:id="rId3"/>
              </a:rPr>
              <a:t>https://williamjdoylejr.net/FAAST/W&amp;B/Weight_and_Balance_2021.pptx</a:t>
            </a:r>
            <a:r>
              <a:rPr lang="en-US" sz="2800">
                <a:latin typeface="Times New Roman" pitchFamily="18" charset="0"/>
                <a:cs typeface="Arial" charset="0"/>
              </a:rPr>
              <a:t>       </a:t>
            </a:r>
            <a:r>
              <a:rPr lang="en-US">
                <a:latin typeface="Times New Roman" pitchFamily="18" charset="0"/>
                <a:cs typeface="Arial" charset="0"/>
              </a:rPr>
              <a:t>   </a:t>
            </a:r>
            <a:endParaRPr lang="en-US" dirty="0">
              <a:latin typeface="Times New Roman" pitchFamily="18" charset="0"/>
              <a:cs typeface="Arial" charset="0"/>
            </a:endParaRPr>
          </a:p>
          <a:p>
            <a:pPr lvl="1">
              <a:lnSpc>
                <a:spcPct val="110000"/>
              </a:lnSpc>
              <a:spcBef>
                <a:spcPct val="25000"/>
              </a:spcBef>
              <a:defRPr/>
            </a:pPr>
            <a:r>
              <a:rPr lang="en-US" sz="2800" dirty="0">
                <a:latin typeface="Times New Roman" pitchFamily="18" charset="0"/>
                <a:cs typeface="Arial" charset="0"/>
              </a:rPr>
              <a:t>The link is case-sensitive</a:t>
            </a:r>
          </a:p>
          <a:p>
            <a:pPr lvl="1">
              <a:lnSpc>
                <a:spcPct val="110000"/>
              </a:lnSpc>
              <a:spcBef>
                <a:spcPct val="25000"/>
              </a:spcBef>
              <a:defRPr/>
            </a:pPr>
            <a:r>
              <a:rPr lang="en-US" sz="2800" dirty="0">
                <a:latin typeface="Times New Roman" pitchFamily="18" charset="0"/>
                <a:cs typeface="Arial" charset="0"/>
              </a:rPr>
              <a:t>If prompted for a password, click the “Read Only” button</a:t>
            </a:r>
          </a:p>
          <a:p>
            <a:pPr lvl="1">
              <a:lnSpc>
                <a:spcPct val="110000"/>
              </a:lnSpc>
              <a:spcBef>
                <a:spcPct val="25000"/>
              </a:spcBef>
              <a:defRPr/>
            </a:pPr>
            <a:r>
              <a:rPr lang="en-US" sz="2800" dirty="0">
                <a:latin typeface="Times New Roman" pitchFamily="18" charset="0"/>
                <a:cs typeface="Arial" charset="0"/>
              </a:rPr>
              <a:t>You can email me </a:t>
            </a:r>
            <a:r>
              <a:rPr lang="en-US" sz="2800" dirty="0">
                <a:latin typeface="Times New Roman" pitchFamily="18" charset="0"/>
                <a:cs typeface="Arial" charset="0"/>
                <a:hlinkClick r:id="rId4"/>
              </a:rPr>
              <a:t>doylewj@ix.Netcom.com</a:t>
            </a:r>
            <a:r>
              <a:rPr lang="en-US" sz="2800" dirty="0">
                <a:latin typeface="Times New Roman" pitchFamily="18" charset="0"/>
                <a:cs typeface="Arial" charset="0"/>
              </a:rPr>
              <a:t> to request the link</a:t>
            </a:r>
            <a:endParaRPr lang="en-US" dirty="0"/>
          </a:p>
          <a:p>
            <a:endParaRPr lang="en-US" dirty="0"/>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4</a:t>
            </a:fld>
            <a:endParaRPr lang="en-US" dirty="0"/>
          </a:p>
        </p:txBody>
      </p:sp>
    </p:spTree>
    <p:extLst>
      <p:ext uri="{BB962C8B-B14F-4D97-AF65-F5344CB8AC3E}">
        <p14:creationId xmlns:p14="http://schemas.microsoft.com/office/powerpoint/2010/main" val="1436734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5138738"/>
          </a:xfrm>
          <a:noFill/>
        </p:spPr>
        <p:txBody>
          <a:bodyPr/>
          <a:lstStyle/>
          <a:p>
            <a:pPr algn="ctr" eaLnBrk="1" hangingPunct="1"/>
            <a:r>
              <a:rPr lang="en-US" altLang="en-US" sz="3200">
                <a:latin typeface="Times New Roman" panose="02020603050405020304" pitchFamily="18" charset="0"/>
              </a:rPr>
              <a:t>How to Calculate</a:t>
            </a:r>
            <a:br>
              <a:rPr lang="en-US" altLang="en-US" sz="3200">
                <a:latin typeface="Times New Roman" panose="02020603050405020304" pitchFamily="18" charset="0"/>
              </a:rPr>
            </a:br>
            <a:r>
              <a:rPr lang="en-US" altLang="en-US" sz="3200">
                <a:latin typeface="Times New Roman" panose="02020603050405020304" pitchFamily="18" charset="0"/>
              </a:rPr>
              <a:t>Weight &amp; Balance</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1371600"/>
          </a:xfrm>
          <a:noFill/>
        </p:spPr>
        <p:txBody>
          <a:bodyPr/>
          <a:lstStyle/>
          <a:p>
            <a:pPr algn="ctr" eaLnBrk="1" hangingPunct="1"/>
            <a:r>
              <a:rPr lang="en-US" altLang="en-US" sz="3600">
                <a:latin typeface="Times New Roman" panose="02020603050405020304" pitchFamily="18" charset="0"/>
              </a:rPr>
              <a:t>Weight &amp; Balance Computations</a:t>
            </a:r>
            <a:br>
              <a:rPr lang="en-US" altLang="en-US" sz="3600">
                <a:latin typeface="Times New Roman" panose="02020603050405020304" pitchFamily="18" charset="0"/>
              </a:rPr>
            </a:br>
            <a:r>
              <a:rPr lang="en-US" altLang="en-US" sz="3600">
                <a:latin typeface="Times New Roman" panose="02020603050405020304" pitchFamily="18" charset="0"/>
              </a:rPr>
              <a:t>Center of Gravity (CG)</a:t>
            </a:r>
          </a:p>
        </p:txBody>
      </p:sp>
      <p:sp>
        <p:nvSpPr>
          <p:cNvPr id="406531" name="Rectangle 3"/>
          <p:cNvSpPr>
            <a:spLocks noGrp="1" noChangeArrowheads="1"/>
          </p:cNvSpPr>
          <p:nvPr>
            <p:ph type="body" sz="half" idx="1"/>
          </p:nvPr>
        </p:nvSpPr>
        <p:spPr>
          <a:xfrm>
            <a:off x="0" y="1371600"/>
            <a:ext cx="9144000" cy="4114800"/>
          </a:xfrm>
          <a:noFill/>
        </p:spPr>
        <p:txBody>
          <a:bodyPr/>
          <a:lstStyle/>
          <a:p>
            <a:pPr>
              <a:lnSpc>
                <a:spcPct val="80000"/>
              </a:lnSpc>
              <a:buSzPct val="70000"/>
              <a:buFont typeface="Symbol" panose="05050102010706020507" pitchFamily="18" charset="2"/>
              <a:buChar char="·"/>
            </a:pPr>
            <a:r>
              <a:rPr lang="en-US" altLang="en-US" sz="3200" b="0" dirty="0">
                <a:latin typeface="Times New Roman" panose="02020603050405020304" pitchFamily="18" charset="0"/>
                <a:cs typeface="Times New Roman" panose="02020603050405020304" pitchFamily="18" charset="0"/>
              </a:rPr>
              <a:t>CG Calculation – Computational Method</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By hand (may need for FAA knowledge test)</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Using an Excel spreadsheet</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Using ForeFlight on an iPad/iPhone </a:t>
            </a:r>
          </a:p>
          <a:p>
            <a:pPr lvl="2">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or similar SmartPhone/tablet app</a:t>
            </a:r>
          </a:p>
          <a:p>
            <a:pPr>
              <a:lnSpc>
                <a:spcPct val="80000"/>
              </a:lnSpc>
              <a:buSzPct val="70000"/>
              <a:buFont typeface="Symbol" panose="05050102010706020507" pitchFamily="18" charset="2"/>
              <a:buChar char="·"/>
            </a:pPr>
            <a:r>
              <a:rPr lang="en-US" altLang="en-US" sz="3200" b="0" dirty="0">
                <a:latin typeface="Times New Roman" panose="02020603050405020304" pitchFamily="18" charset="0"/>
                <a:cs typeface="Times New Roman" panose="02020603050405020304" pitchFamily="18" charset="0"/>
              </a:rPr>
              <a:t>CG Calculation – Graphic Method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6531">
                                            <p:txEl>
                                              <p:pRg st="3" end="3"/>
                                            </p:txEl>
                                          </p:spTgt>
                                        </p:tgtEl>
                                        <p:attrNameLst>
                                          <p:attrName>style.visibility</p:attrName>
                                        </p:attrNameLst>
                                      </p:cBhvr>
                                      <p:to>
                                        <p:strVal val="visible"/>
                                      </p:to>
                                    </p:set>
                                    <p:anim calcmode="lin" valueType="num">
                                      <p:cBhvr additive="base">
                                        <p:cTn id="25" dur="500" fill="hold"/>
                                        <p:tgtEl>
                                          <p:spTgt spid="406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653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06531">
                                            <p:txEl>
                                              <p:pRg st="4" end="4"/>
                                            </p:txEl>
                                          </p:spTgt>
                                        </p:tgtEl>
                                        <p:attrNameLst>
                                          <p:attrName>style.visibility</p:attrName>
                                        </p:attrNameLst>
                                      </p:cBhvr>
                                      <p:to>
                                        <p:strVal val="visible"/>
                                      </p:to>
                                    </p:set>
                                    <p:anim calcmode="lin" valueType="num">
                                      <p:cBhvr additive="base">
                                        <p:cTn id="29" dur="500" fill="hold"/>
                                        <p:tgtEl>
                                          <p:spTgt spid="40653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06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6531">
                                            <p:txEl>
                                              <p:pRg st="5" end="5"/>
                                            </p:txEl>
                                          </p:spTgt>
                                        </p:tgtEl>
                                        <p:attrNameLst>
                                          <p:attrName>style.visibility</p:attrName>
                                        </p:attrNameLst>
                                      </p:cBhvr>
                                      <p:to>
                                        <p:strVal val="visible"/>
                                      </p:to>
                                    </p:set>
                                    <p:anim calcmode="lin" valueType="num">
                                      <p:cBhvr additive="base">
                                        <p:cTn id="35" dur="500" fill="hold"/>
                                        <p:tgtEl>
                                          <p:spTgt spid="40653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065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762000"/>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7555" name="Rectangle 3"/>
          <p:cNvSpPr>
            <a:spLocks noGrp="1" noChangeArrowheads="1"/>
          </p:cNvSpPr>
          <p:nvPr>
            <p:ph type="body" sz="half" idx="1"/>
          </p:nvPr>
        </p:nvSpPr>
        <p:spPr>
          <a:xfrm>
            <a:off x="0" y="944880"/>
            <a:ext cx="4419600" cy="3581400"/>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Calculating</a:t>
            </a:r>
            <a:r>
              <a:rPr lang="en-US" altLang="en-US" sz="3200" dirty="0">
                <a:latin typeface="Times New Roman" panose="02020603050405020304" pitchFamily="18" charset="0"/>
                <a:cs typeface="Times New Roman" panose="02020603050405020304" pitchFamily="18" charset="0"/>
              </a:rPr>
              <a:t> the </a:t>
            </a:r>
            <a:r>
              <a:rPr lang="en-US" altLang="en-US" dirty="0">
                <a:latin typeface="Times New Roman" panose="02020603050405020304" pitchFamily="18" charset="0"/>
                <a:cs typeface="Times New Roman" panose="02020603050405020304" pitchFamily="18" charset="0"/>
              </a:rPr>
              <a:t>Moment</a:t>
            </a:r>
            <a:endParaRPr lang="en-US" altLang="en-US" sz="3200"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Given</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Arm = 100 inches</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Weight = 50 pounds</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Layout the formula</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Weight  x  Arm  =  Moment</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50   x  100   =   5,000</a:t>
            </a:r>
          </a:p>
        </p:txBody>
      </p:sp>
      <p:pic>
        <p:nvPicPr>
          <p:cNvPr id="2" name="Picture 1">
            <a:extLst>
              <a:ext uri="{FF2B5EF4-FFF2-40B4-BE49-F238E27FC236}">
                <a16:creationId xmlns:a16="http://schemas.microsoft.com/office/drawing/2014/main" id="{8564D359-DA40-44E6-8AEB-7AB72FE87ECB}"/>
              </a:ext>
            </a:extLst>
          </p:cNvPr>
          <p:cNvPicPr>
            <a:picLocks noChangeAspect="1"/>
          </p:cNvPicPr>
          <p:nvPr/>
        </p:nvPicPr>
        <p:blipFill>
          <a:blip r:embed="rId3"/>
          <a:stretch>
            <a:fillRect/>
          </a:stretch>
        </p:blipFill>
        <p:spPr>
          <a:xfrm>
            <a:off x="4230916" y="1227104"/>
            <a:ext cx="4913083" cy="400146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 calcmode="lin" valueType="num">
                                      <p:cBhvr additive="base">
                                        <p:cTn id="7" dur="500" fill="hold"/>
                                        <p:tgtEl>
                                          <p:spTgt spid="407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7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7555">
                                            <p:txEl>
                                              <p:pRg st="1" end="1"/>
                                            </p:txEl>
                                          </p:spTgt>
                                        </p:tgtEl>
                                        <p:attrNameLst>
                                          <p:attrName>style.visibility</p:attrName>
                                        </p:attrNameLst>
                                      </p:cBhvr>
                                      <p:to>
                                        <p:strVal val="visible"/>
                                      </p:to>
                                    </p:set>
                                    <p:anim calcmode="lin" valueType="num">
                                      <p:cBhvr additive="base">
                                        <p:cTn id="13" dur="500" fill="hold"/>
                                        <p:tgtEl>
                                          <p:spTgt spid="407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755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 calcmode="lin" valueType="num">
                                      <p:cBhvr additive="base">
                                        <p:cTn id="17" dur="500" fill="hold"/>
                                        <p:tgtEl>
                                          <p:spTgt spid="40755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755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7555">
                                            <p:txEl>
                                              <p:pRg st="3" end="3"/>
                                            </p:txEl>
                                          </p:spTgt>
                                        </p:tgtEl>
                                        <p:attrNameLst>
                                          <p:attrName>style.visibility</p:attrName>
                                        </p:attrNameLst>
                                      </p:cBhvr>
                                      <p:to>
                                        <p:strVal val="visible"/>
                                      </p:to>
                                    </p:set>
                                    <p:anim calcmode="lin" valueType="num">
                                      <p:cBhvr additive="base">
                                        <p:cTn id="21" dur="500" fill="hold"/>
                                        <p:tgtEl>
                                          <p:spTgt spid="40755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7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7555">
                                            <p:txEl>
                                              <p:pRg st="4" end="4"/>
                                            </p:txEl>
                                          </p:spTgt>
                                        </p:tgtEl>
                                        <p:attrNameLst>
                                          <p:attrName>style.visibility</p:attrName>
                                        </p:attrNameLst>
                                      </p:cBhvr>
                                      <p:to>
                                        <p:strVal val="visible"/>
                                      </p:to>
                                    </p:set>
                                    <p:anim calcmode="lin" valueType="num">
                                      <p:cBhvr additive="base">
                                        <p:cTn id="27" dur="500" fill="hold"/>
                                        <p:tgtEl>
                                          <p:spTgt spid="40755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755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7555">
                                            <p:txEl>
                                              <p:pRg st="5" end="5"/>
                                            </p:txEl>
                                          </p:spTgt>
                                        </p:tgtEl>
                                        <p:attrNameLst>
                                          <p:attrName>style.visibility</p:attrName>
                                        </p:attrNameLst>
                                      </p:cBhvr>
                                      <p:to>
                                        <p:strVal val="visible"/>
                                      </p:to>
                                    </p:set>
                                    <p:anim calcmode="lin" valueType="num">
                                      <p:cBhvr additive="base">
                                        <p:cTn id="31" dur="500" fill="hold"/>
                                        <p:tgtEl>
                                          <p:spTgt spid="40755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755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7555">
                                            <p:txEl>
                                              <p:pRg st="6" end="6"/>
                                            </p:txEl>
                                          </p:spTgt>
                                        </p:tgtEl>
                                        <p:attrNameLst>
                                          <p:attrName>style.visibility</p:attrName>
                                        </p:attrNameLst>
                                      </p:cBhvr>
                                      <p:to>
                                        <p:strVal val="visible"/>
                                      </p:to>
                                    </p:set>
                                    <p:anim calcmode="lin" valueType="num">
                                      <p:cBhvr additive="base">
                                        <p:cTn id="35" dur="500" fill="hold"/>
                                        <p:tgtEl>
                                          <p:spTgt spid="40755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75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8579" name="Rectangle 3"/>
          <p:cNvSpPr>
            <a:spLocks noGrp="1" noChangeArrowheads="1"/>
          </p:cNvSpPr>
          <p:nvPr>
            <p:ph type="body" sz="half" idx="1"/>
          </p:nvPr>
        </p:nvSpPr>
        <p:spPr>
          <a:xfrm>
            <a:off x="0" y="508000"/>
            <a:ext cx="8681421" cy="535492"/>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Illustration of Weight and Balance</a:t>
            </a:r>
          </a:p>
        </p:txBody>
      </p:sp>
      <p:pic>
        <p:nvPicPr>
          <p:cNvPr id="2" name="Picture 1">
            <a:extLst>
              <a:ext uri="{FF2B5EF4-FFF2-40B4-BE49-F238E27FC236}">
                <a16:creationId xmlns:a16="http://schemas.microsoft.com/office/drawing/2014/main" id="{B7681E87-5A0D-41D5-B917-564D92425223}"/>
              </a:ext>
            </a:extLst>
          </p:cNvPr>
          <p:cNvPicPr>
            <a:picLocks noChangeAspect="1"/>
          </p:cNvPicPr>
          <p:nvPr/>
        </p:nvPicPr>
        <p:blipFill>
          <a:blip r:embed="rId3"/>
          <a:stretch>
            <a:fillRect/>
          </a:stretch>
        </p:blipFill>
        <p:spPr>
          <a:xfrm>
            <a:off x="1172585" y="1043492"/>
            <a:ext cx="6540650" cy="4985382"/>
          </a:xfrm>
          <a:prstGeom prst="rect">
            <a:avLst/>
          </a:prstGeom>
        </p:spPr>
      </p:pic>
    </p:spTree>
    <p:extLst>
      <p:ext uri="{BB962C8B-B14F-4D97-AF65-F5344CB8AC3E}">
        <p14:creationId xmlns:p14="http://schemas.microsoft.com/office/powerpoint/2010/main" val="311689957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anim calcmode="lin" valueType="num">
                                      <p:cBhvr additive="base">
                                        <p:cTn id="7"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8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8579" name="Rectangle 3"/>
          <p:cNvSpPr>
            <a:spLocks noGrp="1" noChangeArrowheads="1"/>
          </p:cNvSpPr>
          <p:nvPr>
            <p:ph type="body" sz="half" idx="1"/>
          </p:nvPr>
        </p:nvSpPr>
        <p:spPr>
          <a:xfrm>
            <a:off x="0" y="508000"/>
            <a:ext cx="4600575" cy="5740400"/>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Calculating the Balance</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Given</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Arm = 50 inches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Weight = 50 pounds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Arm = 25 inches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Weight = 100 pounds</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Layout the formula</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Weight  x  Arm  =  Moment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   x  50   =      2,500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100 x  25   =      2,500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Total          =     5,000</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Arm to balance a 50 </a:t>
            </a:r>
            <a:r>
              <a:rPr lang="en-US" altLang="en-US" dirty="0" err="1">
                <a:latin typeface="Times New Roman" panose="02020603050405020304" pitchFamily="18" charset="0"/>
                <a:cs typeface="Times New Roman" panose="02020603050405020304" pitchFamily="18" charset="0"/>
              </a:rPr>
              <a:t>lb</a:t>
            </a:r>
            <a:r>
              <a:rPr lang="en-US" altLang="en-US" dirty="0">
                <a:latin typeface="Times New Roman" panose="02020603050405020304" pitchFamily="18" charset="0"/>
                <a:cs typeface="Times New Roman" panose="02020603050405020304" pitchFamily="18" charset="0"/>
              </a:rPr>
              <a:t> weight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Weight  x  Arm  =  Moment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   x    ?      =    5,000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Moment ÷ Weight = Arm</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5,000      ÷    50     =  100</a:t>
            </a:r>
          </a:p>
        </p:txBody>
      </p:sp>
      <p:sp>
        <p:nvSpPr>
          <p:cNvPr id="31749" name="Rectangle 4"/>
          <p:cNvSpPr>
            <a:spLocks noChangeArrowheads="1"/>
          </p:cNvSpPr>
          <p:nvPr/>
        </p:nvSpPr>
        <p:spPr bwMode="auto">
          <a:xfrm>
            <a:off x="4360863" y="788988"/>
            <a:ext cx="4783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altLang="en-US" b="1">
                <a:latin typeface="Times New Roman" panose="02020603050405020304" pitchFamily="18" charset="0"/>
                <a:cs typeface="Times New Roman" panose="02020603050405020304" pitchFamily="18" charset="0"/>
              </a:rPr>
              <a:t>Playground Seesaw Example</a:t>
            </a:r>
          </a:p>
          <a:p>
            <a:pPr algn="ctr" eaLnBrk="1" hangingPunct="1">
              <a:buFontTx/>
              <a:buNone/>
            </a:pPr>
            <a:r>
              <a:rPr lang="en-US" altLang="en-US" sz="2000" b="1">
                <a:latin typeface="Times New Roman" panose="02020603050405020304" pitchFamily="18" charset="0"/>
                <a:cs typeface="Times New Roman" panose="02020603050405020304" pitchFamily="18" charset="0"/>
              </a:rPr>
              <a:t>Moving the little kid to balance the big kid</a:t>
            </a:r>
            <a:endParaRPr lang="en-US" altLang="en-US" sz="2000" b="1"/>
          </a:p>
        </p:txBody>
      </p:sp>
      <p:pic>
        <p:nvPicPr>
          <p:cNvPr id="2" name="Picture 1">
            <a:extLst>
              <a:ext uri="{FF2B5EF4-FFF2-40B4-BE49-F238E27FC236}">
                <a16:creationId xmlns:a16="http://schemas.microsoft.com/office/drawing/2014/main" id="{39431E0F-EE16-48AD-8767-4896AE39E59A}"/>
              </a:ext>
            </a:extLst>
          </p:cNvPr>
          <p:cNvPicPr>
            <a:picLocks noChangeAspect="1"/>
          </p:cNvPicPr>
          <p:nvPr/>
        </p:nvPicPr>
        <p:blipFill>
          <a:blip r:embed="rId3"/>
          <a:stretch>
            <a:fillRect/>
          </a:stretch>
        </p:blipFill>
        <p:spPr>
          <a:xfrm>
            <a:off x="4012603" y="1698978"/>
            <a:ext cx="5041268" cy="41982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ppt_x"/>
                                          </p:val>
                                        </p:tav>
                                        <p:tav tm="100000">
                                          <p:val>
                                            <p:strVal val="#ppt_x"/>
                                          </p:val>
                                        </p:tav>
                                      </p:tavLst>
                                    </p:anim>
                                    <p:anim calcmode="lin" valueType="num">
                                      <p:cBhvr additive="base">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8579">
                                            <p:txEl>
                                              <p:pRg st="0" end="0"/>
                                            </p:txEl>
                                          </p:spTgt>
                                        </p:tgtEl>
                                        <p:attrNameLst>
                                          <p:attrName>style.visibility</p:attrName>
                                        </p:attrNameLst>
                                      </p:cBhvr>
                                      <p:to>
                                        <p:strVal val="visible"/>
                                      </p:to>
                                    </p:set>
                                    <p:anim calcmode="lin" valueType="num">
                                      <p:cBhvr additive="base">
                                        <p:cTn id="13"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8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8579">
                                            <p:txEl>
                                              <p:pRg st="1" end="1"/>
                                            </p:txEl>
                                          </p:spTgt>
                                        </p:tgtEl>
                                        <p:attrNameLst>
                                          <p:attrName>style.visibility</p:attrName>
                                        </p:attrNameLst>
                                      </p:cBhvr>
                                      <p:to>
                                        <p:strVal val="visible"/>
                                      </p:to>
                                    </p:set>
                                    <p:anim calcmode="lin" valueType="num">
                                      <p:cBhvr additive="base">
                                        <p:cTn id="19" dur="500" fill="hold"/>
                                        <p:tgtEl>
                                          <p:spTgt spid="40857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8579">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8579">
                                            <p:txEl>
                                              <p:pRg st="2" end="2"/>
                                            </p:txEl>
                                          </p:spTgt>
                                        </p:tgtEl>
                                        <p:attrNameLst>
                                          <p:attrName>style.visibility</p:attrName>
                                        </p:attrNameLst>
                                      </p:cBhvr>
                                      <p:to>
                                        <p:strVal val="visible"/>
                                      </p:to>
                                    </p:set>
                                    <p:anim calcmode="lin" valueType="num">
                                      <p:cBhvr additive="base">
                                        <p:cTn id="23" dur="500" fill="hold"/>
                                        <p:tgtEl>
                                          <p:spTgt spid="40857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8579">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8579">
                                            <p:txEl>
                                              <p:pRg st="3" end="3"/>
                                            </p:txEl>
                                          </p:spTgt>
                                        </p:tgtEl>
                                        <p:attrNameLst>
                                          <p:attrName>style.visibility</p:attrName>
                                        </p:attrNameLst>
                                      </p:cBhvr>
                                      <p:to>
                                        <p:strVal val="visible"/>
                                      </p:to>
                                    </p:set>
                                    <p:anim calcmode="lin" valueType="num">
                                      <p:cBhvr additive="base">
                                        <p:cTn id="27" dur="500" fill="hold"/>
                                        <p:tgtEl>
                                          <p:spTgt spid="40857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857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8579">
                                            <p:txEl>
                                              <p:pRg st="4" end="4"/>
                                            </p:txEl>
                                          </p:spTgt>
                                        </p:tgtEl>
                                        <p:attrNameLst>
                                          <p:attrName>style.visibility</p:attrName>
                                        </p:attrNameLst>
                                      </p:cBhvr>
                                      <p:to>
                                        <p:strVal val="visible"/>
                                      </p:to>
                                    </p:set>
                                    <p:anim calcmode="lin" valueType="num">
                                      <p:cBhvr additive="base">
                                        <p:cTn id="31" dur="500" fill="hold"/>
                                        <p:tgtEl>
                                          <p:spTgt spid="408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857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8579">
                                            <p:txEl>
                                              <p:pRg st="5" end="5"/>
                                            </p:txEl>
                                          </p:spTgt>
                                        </p:tgtEl>
                                        <p:attrNameLst>
                                          <p:attrName>style.visibility</p:attrName>
                                        </p:attrNameLst>
                                      </p:cBhvr>
                                      <p:to>
                                        <p:strVal val="visible"/>
                                      </p:to>
                                    </p:set>
                                    <p:anim calcmode="lin" valueType="num">
                                      <p:cBhvr additive="base">
                                        <p:cTn id="35" dur="500" fill="hold"/>
                                        <p:tgtEl>
                                          <p:spTgt spid="40857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85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08579">
                                            <p:txEl>
                                              <p:pRg st="6" end="6"/>
                                            </p:txEl>
                                          </p:spTgt>
                                        </p:tgtEl>
                                        <p:attrNameLst>
                                          <p:attrName>style.visibility</p:attrName>
                                        </p:attrNameLst>
                                      </p:cBhvr>
                                      <p:to>
                                        <p:strVal val="visible"/>
                                      </p:to>
                                    </p:set>
                                    <p:anim calcmode="lin" valueType="num">
                                      <p:cBhvr additive="base">
                                        <p:cTn id="41" dur="500" fill="hold"/>
                                        <p:tgtEl>
                                          <p:spTgt spid="40857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8579">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8579">
                                            <p:txEl>
                                              <p:pRg st="7" end="7"/>
                                            </p:txEl>
                                          </p:spTgt>
                                        </p:tgtEl>
                                        <p:attrNameLst>
                                          <p:attrName>style.visibility</p:attrName>
                                        </p:attrNameLst>
                                      </p:cBhvr>
                                      <p:to>
                                        <p:strVal val="visible"/>
                                      </p:to>
                                    </p:set>
                                    <p:anim calcmode="lin" valueType="num">
                                      <p:cBhvr additive="base">
                                        <p:cTn id="45" dur="500" fill="hold"/>
                                        <p:tgtEl>
                                          <p:spTgt spid="408579">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8579">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8579">
                                            <p:txEl>
                                              <p:pRg st="8" end="8"/>
                                            </p:txEl>
                                          </p:spTgt>
                                        </p:tgtEl>
                                        <p:attrNameLst>
                                          <p:attrName>style.visibility</p:attrName>
                                        </p:attrNameLst>
                                      </p:cBhvr>
                                      <p:to>
                                        <p:strVal val="visible"/>
                                      </p:to>
                                    </p:set>
                                    <p:anim calcmode="lin" valueType="num">
                                      <p:cBhvr additive="base">
                                        <p:cTn id="49" dur="500" fill="hold"/>
                                        <p:tgtEl>
                                          <p:spTgt spid="40857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8579">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8579">
                                            <p:txEl>
                                              <p:pRg st="9" end="9"/>
                                            </p:txEl>
                                          </p:spTgt>
                                        </p:tgtEl>
                                        <p:attrNameLst>
                                          <p:attrName>style.visibility</p:attrName>
                                        </p:attrNameLst>
                                      </p:cBhvr>
                                      <p:to>
                                        <p:strVal val="visible"/>
                                      </p:to>
                                    </p:set>
                                    <p:anim calcmode="lin" valueType="num">
                                      <p:cBhvr additive="base">
                                        <p:cTn id="53" dur="500" fill="hold"/>
                                        <p:tgtEl>
                                          <p:spTgt spid="408579">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8579">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8579">
                                            <p:txEl>
                                              <p:pRg st="10" end="10"/>
                                            </p:txEl>
                                          </p:spTgt>
                                        </p:tgtEl>
                                        <p:attrNameLst>
                                          <p:attrName>style.visibility</p:attrName>
                                        </p:attrNameLst>
                                      </p:cBhvr>
                                      <p:to>
                                        <p:strVal val="visible"/>
                                      </p:to>
                                    </p:set>
                                    <p:anim calcmode="lin" valueType="num">
                                      <p:cBhvr additive="base">
                                        <p:cTn id="57" dur="500" fill="hold"/>
                                        <p:tgtEl>
                                          <p:spTgt spid="408579">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85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08579">
                                            <p:txEl>
                                              <p:pRg st="11" end="11"/>
                                            </p:txEl>
                                          </p:spTgt>
                                        </p:tgtEl>
                                        <p:attrNameLst>
                                          <p:attrName>style.visibility</p:attrName>
                                        </p:attrNameLst>
                                      </p:cBhvr>
                                      <p:to>
                                        <p:strVal val="visible"/>
                                      </p:to>
                                    </p:set>
                                    <p:anim calcmode="lin" valueType="num">
                                      <p:cBhvr additive="base">
                                        <p:cTn id="63" dur="500" fill="hold"/>
                                        <p:tgtEl>
                                          <p:spTgt spid="408579">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8579">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8579">
                                            <p:txEl>
                                              <p:pRg st="12" end="12"/>
                                            </p:txEl>
                                          </p:spTgt>
                                        </p:tgtEl>
                                        <p:attrNameLst>
                                          <p:attrName>style.visibility</p:attrName>
                                        </p:attrNameLst>
                                      </p:cBhvr>
                                      <p:to>
                                        <p:strVal val="visible"/>
                                      </p:to>
                                    </p:set>
                                    <p:anim calcmode="lin" valueType="num">
                                      <p:cBhvr additive="base">
                                        <p:cTn id="67" dur="500" fill="hold"/>
                                        <p:tgtEl>
                                          <p:spTgt spid="408579">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08579">
                                            <p:txEl>
                                              <p:pRg st="12" end="12"/>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8579">
                                            <p:txEl>
                                              <p:pRg st="13" end="13"/>
                                            </p:txEl>
                                          </p:spTgt>
                                        </p:tgtEl>
                                        <p:attrNameLst>
                                          <p:attrName>style.visibility</p:attrName>
                                        </p:attrNameLst>
                                      </p:cBhvr>
                                      <p:to>
                                        <p:strVal val="visible"/>
                                      </p:to>
                                    </p:set>
                                    <p:anim calcmode="lin" valueType="num">
                                      <p:cBhvr additive="base">
                                        <p:cTn id="71" dur="500" fill="hold"/>
                                        <p:tgtEl>
                                          <p:spTgt spid="408579">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08579">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08579">
                                            <p:txEl>
                                              <p:pRg st="14" end="14"/>
                                            </p:txEl>
                                          </p:spTgt>
                                        </p:tgtEl>
                                        <p:attrNameLst>
                                          <p:attrName>style.visibility</p:attrName>
                                        </p:attrNameLst>
                                      </p:cBhvr>
                                      <p:to>
                                        <p:strVal val="visible"/>
                                      </p:to>
                                    </p:set>
                                    <p:anim calcmode="lin" valueType="num">
                                      <p:cBhvr additive="base">
                                        <p:cTn id="75" dur="500" fill="hold"/>
                                        <p:tgtEl>
                                          <p:spTgt spid="408579">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08579">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08579">
                                            <p:txEl>
                                              <p:pRg st="15" end="15"/>
                                            </p:txEl>
                                          </p:spTgt>
                                        </p:tgtEl>
                                        <p:attrNameLst>
                                          <p:attrName>style.visibility</p:attrName>
                                        </p:attrNameLst>
                                      </p:cBhvr>
                                      <p:to>
                                        <p:strVal val="visible"/>
                                      </p:to>
                                    </p:set>
                                    <p:anim calcmode="lin" valueType="num">
                                      <p:cBhvr additive="base">
                                        <p:cTn id="79" dur="500" fill="hold"/>
                                        <p:tgtEl>
                                          <p:spTgt spid="408579">
                                            <p:txEl>
                                              <p:pRg st="15" end="1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08579">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500" fill="hold"/>
                                        <p:tgtEl>
                                          <p:spTgt spid="2"/>
                                        </p:tgtEl>
                                        <p:attrNameLst>
                                          <p:attrName>ppt_x</p:attrName>
                                        </p:attrNameLst>
                                      </p:cBhvr>
                                      <p:tavLst>
                                        <p:tav tm="0">
                                          <p:val>
                                            <p:strVal val="#ppt_x"/>
                                          </p:val>
                                        </p:tav>
                                        <p:tav tm="100000">
                                          <p:val>
                                            <p:strVal val="#ppt_x"/>
                                          </p:val>
                                        </p:tav>
                                      </p:tavLst>
                                    </p:anim>
                                    <p:anim calcmode="lin" valueType="num">
                                      <p:cBhvr additive="base">
                                        <p:cTn id="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build="p"/>
      <p:bldP spid="3174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685800"/>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9603" name="Rectangle 3"/>
          <p:cNvSpPr>
            <a:spLocks noGrp="1" noChangeArrowheads="1"/>
          </p:cNvSpPr>
          <p:nvPr>
            <p:ph type="body" sz="half" idx="1"/>
          </p:nvPr>
        </p:nvSpPr>
        <p:spPr>
          <a:xfrm>
            <a:off x="0" y="536575"/>
            <a:ext cx="3962400" cy="5429250"/>
          </a:xfrm>
          <a:noFill/>
        </p:spPr>
        <p:txBody>
          <a:bodyPr/>
          <a:lstStyle/>
          <a:p>
            <a:pPr>
              <a:buSzPct val="70000"/>
              <a:buFont typeface="Symbol" panose="05050102010706020507" pitchFamily="18" charset="2"/>
              <a:buChar char="·"/>
            </a:pPr>
            <a:r>
              <a:rPr lang="en-US" altLang="en-US" sz="2000" u="sng" dirty="0">
                <a:latin typeface="Times New Roman" panose="02020603050405020304" pitchFamily="18" charset="0"/>
                <a:cs typeface="Times New Roman" panose="02020603050405020304" pitchFamily="18" charset="0"/>
              </a:rPr>
              <a:t>Computational Method</a:t>
            </a:r>
          </a:p>
          <a:p>
            <a:pPr lvl="1"/>
            <a:r>
              <a:rPr lang="en-US" altLang="en-US" sz="2000" b="1" dirty="0">
                <a:latin typeface="Times New Roman" panose="02020603050405020304" pitchFamily="18" charset="0"/>
                <a:cs typeface="Times New Roman" panose="02020603050405020304" pitchFamily="18" charset="0"/>
              </a:rPr>
              <a:t>Aircraft Allowances</a:t>
            </a:r>
            <a:r>
              <a:rPr lang="en-US" altLang="en-US" sz="20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Maximum gross weight = </a:t>
            </a:r>
            <a:r>
              <a:rPr lang="en-US" altLang="en-US" sz="1800" b="1" i="1" dirty="0">
                <a:solidFill>
                  <a:srgbClr val="FF0000"/>
                </a:solidFill>
                <a:latin typeface="Times New Roman" panose="02020603050405020304" pitchFamily="18" charset="0"/>
                <a:cs typeface="Times New Roman" panose="02020603050405020304" pitchFamily="18" charset="0"/>
              </a:rPr>
              <a:t>3,400 pounds</a:t>
            </a:r>
            <a:r>
              <a:rPr lang="en-US" altLang="en-US" sz="18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CG range =  </a:t>
            </a:r>
            <a:r>
              <a:rPr lang="en-US" altLang="en-US" sz="1800" b="1" i="1" dirty="0">
                <a:solidFill>
                  <a:srgbClr val="FF0000"/>
                </a:solidFill>
                <a:latin typeface="Times New Roman" panose="02020603050405020304" pitchFamily="18" charset="0"/>
                <a:cs typeface="Times New Roman" panose="02020603050405020304" pitchFamily="18" charset="0"/>
              </a:rPr>
              <a:t>78–86 inches</a:t>
            </a:r>
          </a:p>
          <a:p>
            <a:pPr lvl="1"/>
            <a:r>
              <a:rPr lang="en-US" altLang="en-US" sz="2000" b="1" dirty="0">
                <a:latin typeface="Times New Roman" panose="02020603050405020304" pitchFamily="18" charset="0"/>
                <a:cs typeface="Times New Roman" panose="02020603050405020304" pitchFamily="18" charset="0"/>
              </a:rPr>
              <a:t>Given</a:t>
            </a:r>
            <a:r>
              <a:rPr lang="en-US" altLang="en-US" sz="20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Weight of front seat occupants =  340 pounds </a:t>
            </a:r>
          </a:p>
          <a:p>
            <a:pPr lvl="2"/>
            <a:r>
              <a:rPr lang="en-US" altLang="en-US" sz="1800" dirty="0">
                <a:latin typeface="Times New Roman" panose="02020603050405020304" pitchFamily="18" charset="0"/>
                <a:cs typeface="Times New Roman" panose="02020603050405020304" pitchFamily="18" charset="0"/>
              </a:rPr>
              <a:t>Weight of rear seat occupants = 350 pounds </a:t>
            </a:r>
          </a:p>
          <a:p>
            <a:pPr lvl="2"/>
            <a:r>
              <a:rPr lang="en-US" altLang="en-US" sz="1800" dirty="0">
                <a:latin typeface="Times New Roman" panose="02020603050405020304" pitchFamily="18" charset="0"/>
                <a:cs typeface="Times New Roman" panose="02020603050405020304" pitchFamily="18" charset="0"/>
              </a:rPr>
              <a:t>Fuel =  75 gallons </a:t>
            </a:r>
          </a:p>
          <a:p>
            <a:pPr lvl="2"/>
            <a:r>
              <a:rPr lang="en-US" altLang="en-US" sz="1800" dirty="0">
                <a:latin typeface="Times New Roman" panose="02020603050405020304" pitchFamily="18" charset="0"/>
                <a:cs typeface="Times New Roman" panose="02020603050405020304" pitchFamily="18" charset="0"/>
              </a:rPr>
              <a:t>Weight of baggage in area 1 = 80 pounds</a:t>
            </a:r>
          </a:p>
          <a:p>
            <a:pPr lvl="1"/>
            <a:r>
              <a:rPr lang="en-US" altLang="en-US" sz="2000" b="1" dirty="0">
                <a:latin typeface="Times New Roman" panose="02020603050405020304" pitchFamily="18" charset="0"/>
                <a:cs typeface="Times New Roman" panose="02020603050405020304" pitchFamily="18" charset="0"/>
              </a:rPr>
              <a:t>Problem to solve</a:t>
            </a:r>
          </a:p>
          <a:p>
            <a:pPr lvl="2"/>
            <a:r>
              <a:rPr lang="en-US" altLang="en-US" sz="1800" dirty="0">
                <a:latin typeface="Times New Roman" panose="02020603050405020304" pitchFamily="18" charset="0"/>
                <a:cs typeface="Times New Roman" panose="02020603050405020304" pitchFamily="18" charset="0"/>
              </a:rPr>
              <a:t>Is CG within range?</a:t>
            </a:r>
          </a:p>
          <a:p>
            <a:pPr lvl="2"/>
            <a:r>
              <a:rPr lang="en-US" altLang="en-US" sz="1800" dirty="0">
                <a:latin typeface="Times New Roman" panose="02020603050405020304" pitchFamily="18" charset="0"/>
                <a:cs typeface="Times New Roman" panose="02020603050405020304" pitchFamily="18" charset="0"/>
              </a:rPr>
              <a:t>Is weight &lt;= gross weight?</a:t>
            </a:r>
          </a:p>
        </p:txBody>
      </p:sp>
      <p:pic>
        <p:nvPicPr>
          <p:cNvPr id="3" name="Picture 2">
            <a:extLst>
              <a:ext uri="{FF2B5EF4-FFF2-40B4-BE49-F238E27FC236}">
                <a16:creationId xmlns:a16="http://schemas.microsoft.com/office/drawing/2014/main" id="{8CE7C4AC-88FE-4621-8E0B-532FD68AF64B}"/>
              </a:ext>
            </a:extLst>
          </p:cNvPr>
          <p:cNvPicPr>
            <a:picLocks noChangeAspect="1"/>
          </p:cNvPicPr>
          <p:nvPr/>
        </p:nvPicPr>
        <p:blipFill>
          <a:blip r:embed="rId3"/>
          <a:stretch>
            <a:fillRect/>
          </a:stretch>
        </p:blipFill>
        <p:spPr>
          <a:xfrm>
            <a:off x="3951261" y="1527586"/>
            <a:ext cx="5192739" cy="290131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 calcmode="lin" valueType="num">
                                      <p:cBhvr additive="base">
                                        <p:cTn id="7" dur="500" fill="hold"/>
                                        <p:tgtEl>
                                          <p:spTgt spid="40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03">
                                            <p:txEl>
                                              <p:pRg st="1" end="1"/>
                                            </p:txEl>
                                          </p:spTgt>
                                        </p:tgtEl>
                                        <p:attrNameLst>
                                          <p:attrName>style.visibility</p:attrName>
                                        </p:attrNameLst>
                                      </p:cBhvr>
                                      <p:to>
                                        <p:strVal val="visible"/>
                                      </p:to>
                                    </p:set>
                                    <p:anim calcmode="lin" valueType="num">
                                      <p:cBhvr additive="base">
                                        <p:cTn id="13" dur="500" fill="hold"/>
                                        <p:tgtEl>
                                          <p:spTgt spid="40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0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9603">
                                            <p:txEl>
                                              <p:pRg st="2" end="2"/>
                                            </p:txEl>
                                          </p:spTgt>
                                        </p:tgtEl>
                                        <p:attrNameLst>
                                          <p:attrName>style.visibility</p:attrName>
                                        </p:attrNameLst>
                                      </p:cBhvr>
                                      <p:to>
                                        <p:strVal val="visible"/>
                                      </p:to>
                                    </p:set>
                                    <p:anim calcmode="lin" valueType="num">
                                      <p:cBhvr additive="base">
                                        <p:cTn id="17" dur="500" fill="hold"/>
                                        <p:tgtEl>
                                          <p:spTgt spid="4096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960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9603">
                                            <p:txEl>
                                              <p:pRg st="3" end="3"/>
                                            </p:txEl>
                                          </p:spTgt>
                                        </p:tgtEl>
                                        <p:attrNameLst>
                                          <p:attrName>style.visibility</p:attrName>
                                        </p:attrNameLst>
                                      </p:cBhvr>
                                      <p:to>
                                        <p:strVal val="visible"/>
                                      </p:to>
                                    </p:set>
                                    <p:anim calcmode="lin" valueType="num">
                                      <p:cBhvr additive="base">
                                        <p:cTn id="21" dur="500" fill="hold"/>
                                        <p:tgtEl>
                                          <p:spTgt spid="40960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9603">
                                            <p:txEl>
                                              <p:pRg st="4" end="4"/>
                                            </p:txEl>
                                          </p:spTgt>
                                        </p:tgtEl>
                                        <p:attrNameLst>
                                          <p:attrName>style.visibility</p:attrName>
                                        </p:attrNameLst>
                                      </p:cBhvr>
                                      <p:to>
                                        <p:strVal val="visible"/>
                                      </p:to>
                                    </p:set>
                                    <p:anim calcmode="lin" valueType="num">
                                      <p:cBhvr additive="base">
                                        <p:cTn id="27" dur="500" fill="hold"/>
                                        <p:tgtEl>
                                          <p:spTgt spid="4096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960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9603">
                                            <p:txEl>
                                              <p:pRg st="5" end="5"/>
                                            </p:txEl>
                                          </p:spTgt>
                                        </p:tgtEl>
                                        <p:attrNameLst>
                                          <p:attrName>style.visibility</p:attrName>
                                        </p:attrNameLst>
                                      </p:cBhvr>
                                      <p:to>
                                        <p:strVal val="visible"/>
                                      </p:to>
                                    </p:set>
                                    <p:anim calcmode="lin" valueType="num">
                                      <p:cBhvr additive="base">
                                        <p:cTn id="31" dur="500" fill="hold"/>
                                        <p:tgtEl>
                                          <p:spTgt spid="4096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0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9603">
                                            <p:txEl>
                                              <p:pRg st="6" end="6"/>
                                            </p:txEl>
                                          </p:spTgt>
                                        </p:tgtEl>
                                        <p:attrNameLst>
                                          <p:attrName>style.visibility</p:attrName>
                                        </p:attrNameLst>
                                      </p:cBhvr>
                                      <p:to>
                                        <p:strVal val="visible"/>
                                      </p:to>
                                    </p:set>
                                    <p:anim calcmode="lin" valueType="num">
                                      <p:cBhvr additive="base">
                                        <p:cTn id="35" dur="500" fill="hold"/>
                                        <p:tgtEl>
                                          <p:spTgt spid="40960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0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9603">
                                            <p:txEl>
                                              <p:pRg st="7" end="7"/>
                                            </p:txEl>
                                          </p:spTgt>
                                        </p:tgtEl>
                                        <p:attrNameLst>
                                          <p:attrName>style.visibility</p:attrName>
                                        </p:attrNameLst>
                                      </p:cBhvr>
                                      <p:to>
                                        <p:strVal val="visible"/>
                                      </p:to>
                                    </p:set>
                                    <p:anim calcmode="lin" valueType="num">
                                      <p:cBhvr additive="base">
                                        <p:cTn id="39" dur="500" fill="hold"/>
                                        <p:tgtEl>
                                          <p:spTgt spid="40960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960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9603">
                                            <p:txEl>
                                              <p:pRg st="8" end="8"/>
                                            </p:txEl>
                                          </p:spTgt>
                                        </p:tgtEl>
                                        <p:attrNameLst>
                                          <p:attrName>style.visibility</p:attrName>
                                        </p:attrNameLst>
                                      </p:cBhvr>
                                      <p:to>
                                        <p:strVal val="visible"/>
                                      </p:to>
                                    </p:set>
                                    <p:anim calcmode="lin" valueType="num">
                                      <p:cBhvr additive="base">
                                        <p:cTn id="43" dur="500" fill="hold"/>
                                        <p:tgtEl>
                                          <p:spTgt spid="40960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03">
                                            <p:txEl>
                                              <p:pRg st="9" end="9"/>
                                            </p:txEl>
                                          </p:spTgt>
                                        </p:tgtEl>
                                        <p:attrNameLst>
                                          <p:attrName>style.visibility</p:attrName>
                                        </p:attrNameLst>
                                      </p:cBhvr>
                                      <p:to>
                                        <p:strVal val="visible"/>
                                      </p:to>
                                    </p:set>
                                    <p:anim calcmode="lin" valueType="num">
                                      <p:cBhvr additive="base">
                                        <p:cTn id="49" dur="500" fill="hold"/>
                                        <p:tgtEl>
                                          <p:spTgt spid="40960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0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9603">
                                            <p:txEl>
                                              <p:pRg st="10" end="10"/>
                                            </p:txEl>
                                          </p:spTgt>
                                        </p:tgtEl>
                                        <p:attrNameLst>
                                          <p:attrName>style.visibility</p:attrName>
                                        </p:attrNameLst>
                                      </p:cBhvr>
                                      <p:to>
                                        <p:strVal val="visible"/>
                                      </p:to>
                                    </p:set>
                                    <p:anim calcmode="lin" valueType="num">
                                      <p:cBhvr additive="base">
                                        <p:cTn id="53" dur="500" fill="hold"/>
                                        <p:tgtEl>
                                          <p:spTgt spid="40960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960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9603">
                                            <p:txEl>
                                              <p:pRg st="11" end="11"/>
                                            </p:txEl>
                                          </p:spTgt>
                                        </p:tgtEl>
                                        <p:attrNameLst>
                                          <p:attrName>style.visibility</p:attrName>
                                        </p:attrNameLst>
                                      </p:cBhvr>
                                      <p:to>
                                        <p:strVal val="visible"/>
                                      </p:to>
                                    </p:set>
                                    <p:anim calcmode="lin" valueType="num">
                                      <p:cBhvr additive="base">
                                        <p:cTn id="57" dur="500" fill="hold"/>
                                        <p:tgtEl>
                                          <p:spTgt spid="40960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96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sp>
        <p:nvSpPr>
          <p:cNvPr id="411651" name="Rectangle 3"/>
          <p:cNvSpPr>
            <a:spLocks noGrp="1" noChangeArrowheads="1"/>
          </p:cNvSpPr>
          <p:nvPr>
            <p:ph type="body" sz="half" idx="1"/>
          </p:nvPr>
        </p:nvSpPr>
        <p:spPr>
          <a:xfrm>
            <a:off x="0" y="465138"/>
            <a:ext cx="3962400" cy="5572125"/>
          </a:xfrm>
          <a:noFill/>
        </p:spPr>
        <p:txBody>
          <a:bodyPr/>
          <a:lstStyle/>
          <a:p>
            <a:pPr>
              <a:lnSpc>
                <a:spcPct val="80000"/>
              </a:lnSpc>
              <a:buSzPct val="70000"/>
            </a:pPr>
            <a:r>
              <a:rPr lang="en-US" altLang="en-US" sz="2000" dirty="0">
                <a:latin typeface="Times New Roman" panose="02020603050405020304" pitchFamily="18" charset="0"/>
                <a:cs typeface="Times New Roman" panose="02020603050405020304" pitchFamily="18" charset="0"/>
              </a:rPr>
              <a:t>Calculating an airplane’s CG via </a:t>
            </a:r>
            <a:r>
              <a:rPr lang="en-US" altLang="en-US" sz="2000" u="sng" dirty="0">
                <a:latin typeface="Times New Roman" panose="02020603050405020304" pitchFamily="18" charset="0"/>
                <a:cs typeface="Times New Roman" panose="02020603050405020304" pitchFamily="18" charset="0"/>
              </a:rPr>
              <a:t>Graph Method</a:t>
            </a:r>
          </a:p>
          <a:p>
            <a:pPr lvl="1">
              <a:lnSpc>
                <a:spcPct val="80000"/>
              </a:lnSpc>
            </a:pPr>
            <a:r>
              <a:rPr lang="en-US" altLang="en-US" sz="2000" dirty="0">
                <a:latin typeface="Times New Roman" panose="02020603050405020304" pitchFamily="18" charset="0"/>
                <a:cs typeface="Times New Roman" panose="02020603050405020304" pitchFamily="18" charset="0"/>
              </a:rPr>
              <a:t>To simplify calculations, the moment may sometimes be divided by 100, 1,000, or 10,000.</a:t>
            </a:r>
            <a:r>
              <a:rPr lang="en-US" altLang="en-US" sz="2000" i="1" dirty="0">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lvl="1">
              <a:lnSpc>
                <a:spcPct val="80000"/>
              </a:lnSpc>
            </a:pPr>
            <a:r>
              <a:rPr lang="en-US" altLang="en-US" sz="2000" b="1" dirty="0">
                <a:latin typeface="Times New Roman" panose="02020603050405020304" pitchFamily="18" charset="0"/>
                <a:cs typeface="Times New Roman" panose="02020603050405020304" pitchFamily="18" charset="0"/>
              </a:rPr>
              <a:t>Aircraft Allowances</a:t>
            </a:r>
            <a:r>
              <a:rPr lang="en-US" altLang="en-US" sz="2000" dirty="0">
                <a:latin typeface="Times New Roman" panose="02020603050405020304" pitchFamily="18" charset="0"/>
                <a:cs typeface="Times New Roman" panose="02020603050405020304" pitchFamily="18" charset="0"/>
              </a:rPr>
              <a:t>: </a:t>
            </a:r>
          </a:p>
          <a:p>
            <a:pPr lvl="2">
              <a:lnSpc>
                <a:spcPct val="80000"/>
              </a:lnSpc>
            </a:pPr>
            <a:r>
              <a:rPr lang="en-US" altLang="en-US" sz="1800" b="1" dirty="0">
                <a:solidFill>
                  <a:srgbClr val="FF0000"/>
                </a:solidFill>
                <a:latin typeface="Times New Roman" panose="02020603050405020304" pitchFamily="18" charset="0"/>
                <a:cs typeface="Times New Roman" panose="02020603050405020304" pitchFamily="18" charset="0"/>
              </a:rPr>
              <a:t>Maximum gross weight = 2,400 pounds </a:t>
            </a:r>
          </a:p>
          <a:p>
            <a:pPr lvl="1">
              <a:lnSpc>
                <a:spcPct val="80000"/>
              </a:lnSpc>
            </a:pPr>
            <a:r>
              <a:rPr lang="en-US" altLang="en-US" sz="2000" b="1" dirty="0">
                <a:latin typeface="Times New Roman" panose="02020603050405020304" pitchFamily="18" charset="0"/>
                <a:cs typeface="Times New Roman" panose="02020603050405020304" pitchFamily="18" charset="0"/>
              </a:rPr>
              <a:t>Given</a:t>
            </a:r>
            <a:r>
              <a:rPr lang="en-US" altLang="en-US" sz="20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Weight of front seat occupants =  </a:t>
            </a:r>
            <a:r>
              <a:rPr lang="en-US" altLang="en-US" sz="1800" b="1" dirty="0">
                <a:solidFill>
                  <a:srgbClr val="FF0000"/>
                </a:solidFill>
                <a:latin typeface="Times New Roman" panose="02020603050405020304" pitchFamily="18" charset="0"/>
                <a:cs typeface="Times New Roman" panose="02020603050405020304" pitchFamily="18" charset="0"/>
              </a:rPr>
              <a:t>340</a:t>
            </a:r>
            <a:r>
              <a:rPr lang="en-US" altLang="en-US" sz="1800" dirty="0">
                <a:latin typeface="Times New Roman" panose="02020603050405020304" pitchFamily="18" charset="0"/>
                <a:cs typeface="Times New Roman" panose="02020603050405020304" pitchFamily="18" charset="0"/>
              </a:rPr>
              <a:t> </a:t>
            </a:r>
            <a:r>
              <a:rPr lang="en-US" altLang="en-US" sz="1800" b="1" dirty="0">
                <a:solidFill>
                  <a:srgbClr val="FF0000"/>
                </a:solidFill>
                <a:latin typeface="Times New Roman" panose="02020603050405020304" pitchFamily="18" charset="0"/>
                <a:cs typeface="Times New Roman" panose="02020603050405020304" pitchFamily="18" charset="0"/>
              </a:rPr>
              <a:t>pounds</a:t>
            </a:r>
            <a:r>
              <a:rPr lang="en-US" altLang="en-US" sz="18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Weight of rear seat occupants = </a:t>
            </a:r>
            <a:r>
              <a:rPr lang="en-US" altLang="en-US" sz="1800" b="1" dirty="0">
                <a:solidFill>
                  <a:srgbClr val="FF0000"/>
                </a:solidFill>
                <a:latin typeface="Times New Roman" panose="02020603050405020304" pitchFamily="18" charset="0"/>
                <a:cs typeface="Times New Roman" panose="02020603050405020304" pitchFamily="18" charset="0"/>
              </a:rPr>
              <a:t>300 pounds</a:t>
            </a:r>
            <a:r>
              <a:rPr lang="en-US" altLang="en-US" sz="18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Fuel =  </a:t>
            </a:r>
            <a:r>
              <a:rPr lang="en-US" altLang="en-US" sz="1800" b="1" dirty="0">
                <a:solidFill>
                  <a:srgbClr val="FF0000"/>
                </a:solidFill>
                <a:latin typeface="Times New Roman" panose="02020603050405020304" pitchFamily="18" charset="0"/>
                <a:cs typeface="Times New Roman" panose="02020603050405020304" pitchFamily="18" charset="0"/>
              </a:rPr>
              <a:t>40 gallons </a:t>
            </a:r>
          </a:p>
          <a:p>
            <a:pPr lvl="2">
              <a:lnSpc>
                <a:spcPct val="80000"/>
              </a:lnSpc>
            </a:pPr>
            <a:r>
              <a:rPr lang="en-US" altLang="en-US" sz="1800" dirty="0">
                <a:latin typeface="Times New Roman" panose="02020603050405020304" pitchFamily="18" charset="0"/>
                <a:cs typeface="Times New Roman" panose="02020603050405020304" pitchFamily="18" charset="0"/>
              </a:rPr>
              <a:t>Weight of baggage in area 1 = </a:t>
            </a:r>
            <a:r>
              <a:rPr lang="en-US" altLang="en-US" sz="1800" b="1" dirty="0">
                <a:solidFill>
                  <a:srgbClr val="FF0000"/>
                </a:solidFill>
                <a:latin typeface="Times New Roman" panose="02020603050405020304" pitchFamily="18" charset="0"/>
                <a:cs typeface="Times New Roman" panose="02020603050405020304" pitchFamily="18" charset="0"/>
              </a:rPr>
              <a:t>20 pounds</a:t>
            </a:r>
          </a:p>
          <a:p>
            <a:pPr lvl="1">
              <a:lnSpc>
                <a:spcPct val="80000"/>
              </a:lnSpc>
            </a:pPr>
            <a:r>
              <a:rPr lang="en-US" altLang="en-US" sz="2000" b="1" dirty="0">
                <a:latin typeface="Times New Roman" panose="02020603050405020304" pitchFamily="18" charset="0"/>
                <a:cs typeface="Times New Roman" panose="02020603050405020304" pitchFamily="18" charset="0"/>
              </a:rPr>
              <a:t>Problem to solve</a:t>
            </a:r>
          </a:p>
          <a:p>
            <a:pPr lvl="2">
              <a:lnSpc>
                <a:spcPct val="80000"/>
              </a:lnSpc>
            </a:pPr>
            <a:r>
              <a:rPr lang="en-US" altLang="en-US" sz="1800" dirty="0">
                <a:latin typeface="Times New Roman" panose="02020603050405020304" pitchFamily="18" charset="0"/>
                <a:cs typeface="Times New Roman" panose="02020603050405020304" pitchFamily="18" charset="0"/>
              </a:rPr>
              <a:t>Is the Moment within range?</a:t>
            </a:r>
          </a:p>
          <a:p>
            <a:pPr lvl="2">
              <a:lnSpc>
                <a:spcPct val="80000"/>
              </a:lnSpc>
            </a:pPr>
            <a:r>
              <a:rPr lang="en-US" altLang="en-US" sz="1800" dirty="0">
                <a:latin typeface="Times New Roman" panose="02020603050405020304" pitchFamily="18" charset="0"/>
                <a:cs typeface="Times New Roman" panose="02020603050405020304" pitchFamily="18" charset="0"/>
              </a:rPr>
              <a:t>Is weight &lt;= gross weight?</a:t>
            </a:r>
          </a:p>
        </p:txBody>
      </p:sp>
      <p:sp>
        <p:nvSpPr>
          <p:cNvPr id="34821" name="Rectangle 4"/>
          <p:cNvSpPr>
            <a:spLocks noChangeArrowheads="1"/>
          </p:cNvSpPr>
          <p:nvPr/>
        </p:nvSpPr>
        <p:spPr bwMode="auto">
          <a:xfrm>
            <a:off x="3940175" y="4808538"/>
            <a:ext cx="4783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altLang="en-US" b="1" dirty="0">
                <a:latin typeface="Times New Roman" panose="02020603050405020304" pitchFamily="18" charset="0"/>
                <a:cs typeface="Times New Roman" panose="02020603050405020304" pitchFamily="18" charset="0"/>
              </a:rPr>
              <a:t>CG = Moment x 1000 / Weight = ?</a:t>
            </a:r>
          </a:p>
          <a:p>
            <a:pPr algn="ctr" eaLnBrk="1" hangingPunct="1">
              <a:buFontTx/>
              <a:buNone/>
            </a:pPr>
            <a:r>
              <a:rPr lang="en-US" altLang="en-US" b="1" dirty="0">
                <a:latin typeface="Times New Roman" panose="02020603050405020304" pitchFamily="18" charset="0"/>
                <a:cs typeface="Times New Roman" panose="02020603050405020304" pitchFamily="18" charset="0"/>
              </a:rPr>
              <a:t>CG = 105.2 x 1000 / 2367 = </a:t>
            </a:r>
            <a:r>
              <a:rPr lang="en-US" altLang="en-US" b="1" dirty="0">
                <a:solidFill>
                  <a:srgbClr val="FF0000"/>
                </a:solidFill>
                <a:latin typeface="Times New Roman" panose="02020603050405020304" pitchFamily="18" charset="0"/>
                <a:cs typeface="Times New Roman" panose="02020603050405020304" pitchFamily="18" charset="0"/>
              </a:rPr>
              <a:t>44.44</a:t>
            </a:r>
          </a:p>
        </p:txBody>
      </p:sp>
      <p:pic>
        <p:nvPicPr>
          <p:cNvPr id="3" name="Picture 2">
            <a:extLst>
              <a:ext uri="{FF2B5EF4-FFF2-40B4-BE49-F238E27FC236}">
                <a16:creationId xmlns:a16="http://schemas.microsoft.com/office/drawing/2014/main" id="{96636836-46BA-42B3-B723-A0C34E599024}"/>
              </a:ext>
            </a:extLst>
          </p:cNvPr>
          <p:cNvPicPr>
            <a:picLocks noChangeAspect="1"/>
          </p:cNvPicPr>
          <p:nvPr/>
        </p:nvPicPr>
        <p:blipFill>
          <a:blip r:embed="rId3"/>
          <a:stretch>
            <a:fillRect/>
          </a:stretch>
        </p:blipFill>
        <p:spPr>
          <a:xfrm>
            <a:off x="4227755" y="582369"/>
            <a:ext cx="4901401" cy="42866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additive="base">
                                        <p:cTn id="7" dur="500" fill="hold"/>
                                        <p:tgtEl>
                                          <p:spTgt spid="411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6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651">
                                            <p:txEl>
                                              <p:pRg st="1" end="1"/>
                                            </p:txEl>
                                          </p:spTgt>
                                        </p:tgtEl>
                                        <p:attrNameLst>
                                          <p:attrName>style.visibility</p:attrName>
                                        </p:attrNameLst>
                                      </p:cBhvr>
                                      <p:to>
                                        <p:strVal val="visible"/>
                                      </p:to>
                                    </p:set>
                                    <p:anim calcmode="lin" valueType="num">
                                      <p:cBhvr additive="base">
                                        <p:cTn id="11" dur="500" fill="hold"/>
                                        <p:tgtEl>
                                          <p:spTgt spid="4116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1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1651">
                                            <p:txEl>
                                              <p:pRg st="2" end="2"/>
                                            </p:txEl>
                                          </p:spTgt>
                                        </p:tgtEl>
                                        <p:attrNameLst>
                                          <p:attrName>style.visibility</p:attrName>
                                        </p:attrNameLst>
                                      </p:cBhvr>
                                      <p:to>
                                        <p:strVal val="visible"/>
                                      </p:to>
                                    </p:set>
                                    <p:anim calcmode="lin" valueType="num">
                                      <p:cBhvr additive="base">
                                        <p:cTn id="17" dur="500" fill="hold"/>
                                        <p:tgtEl>
                                          <p:spTgt spid="4116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165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1651">
                                            <p:txEl>
                                              <p:pRg st="3" end="3"/>
                                            </p:txEl>
                                          </p:spTgt>
                                        </p:tgtEl>
                                        <p:attrNameLst>
                                          <p:attrName>style.visibility</p:attrName>
                                        </p:attrNameLst>
                                      </p:cBhvr>
                                      <p:to>
                                        <p:strVal val="visible"/>
                                      </p:to>
                                    </p:set>
                                    <p:anim calcmode="lin" valueType="num">
                                      <p:cBhvr additive="base">
                                        <p:cTn id="21" dur="500" fill="hold"/>
                                        <p:tgtEl>
                                          <p:spTgt spid="4116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11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1651">
                                            <p:txEl>
                                              <p:pRg st="4" end="4"/>
                                            </p:txEl>
                                          </p:spTgt>
                                        </p:tgtEl>
                                        <p:attrNameLst>
                                          <p:attrName>style.visibility</p:attrName>
                                        </p:attrNameLst>
                                      </p:cBhvr>
                                      <p:to>
                                        <p:strVal val="visible"/>
                                      </p:to>
                                    </p:set>
                                    <p:anim calcmode="lin" valueType="num">
                                      <p:cBhvr additive="base">
                                        <p:cTn id="27" dur="500" fill="hold"/>
                                        <p:tgtEl>
                                          <p:spTgt spid="41165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165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1651">
                                            <p:txEl>
                                              <p:pRg st="5" end="5"/>
                                            </p:txEl>
                                          </p:spTgt>
                                        </p:tgtEl>
                                        <p:attrNameLst>
                                          <p:attrName>style.visibility</p:attrName>
                                        </p:attrNameLst>
                                      </p:cBhvr>
                                      <p:to>
                                        <p:strVal val="visible"/>
                                      </p:to>
                                    </p:set>
                                    <p:anim calcmode="lin" valueType="num">
                                      <p:cBhvr additive="base">
                                        <p:cTn id="31" dur="500" fill="hold"/>
                                        <p:tgtEl>
                                          <p:spTgt spid="4116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165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1651">
                                            <p:txEl>
                                              <p:pRg st="6" end="6"/>
                                            </p:txEl>
                                          </p:spTgt>
                                        </p:tgtEl>
                                        <p:attrNameLst>
                                          <p:attrName>style.visibility</p:attrName>
                                        </p:attrNameLst>
                                      </p:cBhvr>
                                      <p:to>
                                        <p:strVal val="visible"/>
                                      </p:to>
                                    </p:set>
                                    <p:anim calcmode="lin" valueType="num">
                                      <p:cBhvr additive="base">
                                        <p:cTn id="35" dur="500" fill="hold"/>
                                        <p:tgtEl>
                                          <p:spTgt spid="41165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1165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1651">
                                            <p:txEl>
                                              <p:pRg st="7" end="7"/>
                                            </p:txEl>
                                          </p:spTgt>
                                        </p:tgtEl>
                                        <p:attrNameLst>
                                          <p:attrName>style.visibility</p:attrName>
                                        </p:attrNameLst>
                                      </p:cBhvr>
                                      <p:to>
                                        <p:strVal val="visible"/>
                                      </p:to>
                                    </p:set>
                                    <p:anim calcmode="lin" valueType="num">
                                      <p:cBhvr additive="base">
                                        <p:cTn id="39" dur="500" fill="hold"/>
                                        <p:tgtEl>
                                          <p:spTgt spid="41165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1165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1651">
                                            <p:txEl>
                                              <p:pRg st="8" end="8"/>
                                            </p:txEl>
                                          </p:spTgt>
                                        </p:tgtEl>
                                        <p:attrNameLst>
                                          <p:attrName>style.visibility</p:attrName>
                                        </p:attrNameLst>
                                      </p:cBhvr>
                                      <p:to>
                                        <p:strVal val="visible"/>
                                      </p:to>
                                    </p:set>
                                    <p:anim calcmode="lin" valueType="num">
                                      <p:cBhvr additive="base">
                                        <p:cTn id="43" dur="500" fill="hold"/>
                                        <p:tgtEl>
                                          <p:spTgt spid="41165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16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1651">
                                            <p:txEl>
                                              <p:pRg st="9" end="9"/>
                                            </p:txEl>
                                          </p:spTgt>
                                        </p:tgtEl>
                                        <p:attrNameLst>
                                          <p:attrName>style.visibility</p:attrName>
                                        </p:attrNameLst>
                                      </p:cBhvr>
                                      <p:to>
                                        <p:strVal val="visible"/>
                                      </p:to>
                                    </p:set>
                                    <p:anim calcmode="lin" valueType="num">
                                      <p:cBhvr additive="base">
                                        <p:cTn id="55" dur="500" fill="hold"/>
                                        <p:tgtEl>
                                          <p:spTgt spid="41165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11651">
                                            <p:txEl>
                                              <p:pRg st="9" end="9"/>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11651">
                                            <p:txEl>
                                              <p:pRg st="10" end="10"/>
                                            </p:txEl>
                                          </p:spTgt>
                                        </p:tgtEl>
                                        <p:attrNameLst>
                                          <p:attrName>style.visibility</p:attrName>
                                        </p:attrNameLst>
                                      </p:cBhvr>
                                      <p:to>
                                        <p:strVal val="visible"/>
                                      </p:to>
                                    </p:set>
                                    <p:anim calcmode="lin" valueType="num">
                                      <p:cBhvr additive="base">
                                        <p:cTn id="59" dur="500" fill="hold"/>
                                        <p:tgtEl>
                                          <p:spTgt spid="411651">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11651">
                                            <p:txEl>
                                              <p:pRg st="10" end="10"/>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1651">
                                            <p:txEl>
                                              <p:pRg st="11" end="11"/>
                                            </p:txEl>
                                          </p:spTgt>
                                        </p:tgtEl>
                                        <p:attrNameLst>
                                          <p:attrName>style.visibility</p:attrName>
                                        </p:attrNameLst>
                                      </p:cBhvr>
                                      <p:to>
                                        <p:strVal val="visible"/>
                                      </p:to>
                                    </p:set>
                                    <p:anim calcmode="lin" valueType="num">
                                      <p:cBhvr additive="base">
                                        <p:cTn id="63" dur="500" fill="hold"/>
                                        <p:tgtEl>
                                          <p:spTgt spid="411651">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1165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4821"/>
                                        </p:tgtEl>
                                        <p:attrNameLst>
                                          <p:attrName>style.visibility</p:attrName>
                                        </p:attrNameLst>
                                      </p:cBhvr>
                                      <p:to>
                                        <p:strVal val="visible"/>
                                      </p:to>
                                    </p:set>
                                    <p:anim calcmode="lin" valueType="num">
                                      <p:cBhvr additive="base">
                                        <p:cTn id="69" dur="500" fill="hold"/>
                                        <p:tgtEl>
                                          <p:spTgt spid="34821"/>
                                        </p:tgtEl>
                                        <p:attrNameLst>
                                          <p:attrName>ppt_x</p:attrName>
                                        </p:attrNameLst>
                                      </p:cBhvr>
                                      <p:tavLst>
                                        <p:tav tm="0">
                                          <p:val>
                                            <p:strVal val="#ppt_x"/>
                                          </p:val>
                                        </p:tav>
                                        <p:tav tm="100000">
                                          <p:val>
                                            <p:strVal val="#ppt_x"/>
                                          </p:val>
                                        </p:tav>
                                      </p:tavLst>
                                    </p:anim>
                                    <p:anim calcmode="lin" valueType="num">
                                      <p:cBhvr additive="base">
                                        <p:cTn id="70"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uiExpand="1" build="p"/>
      <p:bldP spid="348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838200"/>
          </a:xfrm>
          <a:noFill/>
        </p:spPr>
        <p:txBody>
          <a:bodyPr/>
          <a:lstStyle/>
          <a:p>
            <a:pPr algn="ctr" eaLnBrk="1" hangingPunct="1"/>
            <a:r>
              <a:rPr lang="en-US" altLang="en-US" sz="3200">
                <a:latin typeface="Times New Roman" panose="02020603050405020304" pitchFamily="18" charset="0"/>
              </a:rPr>
              <a:t>Weight &amp; Balance Calculation – Graph Method</a:t>
            </a:r>
          </a:p>
        </p:txBody>
      </p:sp>
      <p:sp>
        <p:nvSpPr>
          <p:cNvPr id="364550" name="Rectangle 6"/>
          <p:cNvSpPr>
            <a:spLocks noGrp="1" noChangeArrowheads="1"/>
          </p:cNvSpPr>
          <p:nvPr>
            <p:ph type="body" idx="1"/>
          </p:nvPr>
        </p:nvSpPr>
        <p:spPr>
          <a:xfrm>
            <a:off x="200025" y="903288"/>
            <a:ext cx="8686800" cy="4724400"/>
          </a:xfrm>
          <a:noFill/>
        </p:spPr>
        <p:txBody>
          <a:bodyPr/>
          <a:lstStyle/>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Find weight for pilot and front seat passenger</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Read from weight scale to diagonal line then straight down for moment</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Record moment on worksheet</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Repeat for rear seat passengers, baggage, and fuel</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Find total weight and total moment lines on CG envelope graph</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Check intersection of lines to see if within envelope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4550">
                                            <p:txEl>
                                              <p:pRg st="0" end="0"/>
                                            </p:txEl>
                                          </p:spTgt>
                                        </p:tgtEl>
                                        <p:attrNameLst>
                                          <p:attrName>style.visibility</p:attrName>
                                        </p:attrNameLst>
                                      </p:cBhvr>
                                      <p:to>
                                        <p:strVal val="visible"/>
                                      </p:to>
                                    </p:set>
                                    <p:anim calcmode="lin" valueType="num">
                                      <p:cBhvr additive="base">
                                        <p:cTn id="7" dur="500" fill="hold"/>
                                        <p:tgtEl>
                                          <p:spTgt spid="3645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45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4550">
                                            <p:txEl>
                                              <p:pRg st="1" end="1"/>
                                            </p:txEl>
                                          </p:spTgt>
                                        </p:tgtEl>
                                        <p:attrNameLst>
                                          <p:attrName>style.visibility</p:attrName>
                                        </p:attrNameLst>
                                      </p:cBhvr>
                                      <p:to>
                                        <p:strVal val="visible"/>
                                      </p:to>
                                    </p:set>
                                    <p:anim calcmode="lin" valueType="num">
                                      <p:cBhvr additive="base">
                                        <p:cTn id="13" dur="500" fill="hold"/>
                                        <p:tgtEl>
                                          <p:spTgt spid="3645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45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4550">
                                            <p:txEl>
                                              <p:pRg st="2" end="2"/>
                                            </p:txEl>
                                          </p:spTgt>
                                        </p:tgtEl>
                                        <p:attrNameLst>
                                          <p:attrName>style.visibility</p:attrName>
                                        </p:attrNameLst>
                                      </p:cBhvr>
                                      <p:to>
                                        <p:strVal val="visible"/>
                                      </p:to>
                                    </p:set>
                                    <p:anim calcmode="lin" valueType="num">
                                      <p:cBhvr additive="base">
                                        <p:cTn id="19" dur="500" fill="hold"/>
                                        <p:tgtEl>
                                          <p:spTgt spid="36455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45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4550">
                                            <p:txEl>
                                              <p:pRg st="3" end="3"/>
                                            </p:txEl>
                                          </p:spTgt>
                                        </p:tgtEl>
                                        <p:attrNameLst>
                                          <p:attrName>style.visibility</p:attrName>
                                        </p:attrNameLst>
                                      </p:cBhvr>
                                      <p:to>
                                        <p:strVal val="visible"/>
                                      </p:to>
                                    </p:set>
                                    <p:anim calcmode="lin" valueType="num">
                                      <p:cBhvr additive="base">
                                        <p:cTn id="25" dur="500" fill="hold"/>
                                        <p:tgtEl>
                                          <p:spTgt spid="36455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45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4550">
                                            <p:txEl>
                                              <p:pRg st="4" end="4"/>
                                            </p:txEl>
                                          </p:spTgt>
                                        </p:tgtEl>
                                        <p:attrNameLst>
                                          <p:attrName>style.visibility</p:attrName>
                                        </p:attrNameLst>
                                      </p:cBhvr>
                                      <p:to>
                                        <p:strVal val="visible"/>
                                      </p:to>
                                    </p:set>
                                    <p:anim calcmode="lin" valueType="num">
                                      <p:cBhvr additive="base">
                                        <p:cTn id="31" dur="500" fill="hold"/>
                                        <p:tgtEl>
                                          <p:spTgt spid="36455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45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64550">
                                            <p:txEl>
                                              <p:pRg st="5" end="5"/>
                                            </p:txEl>
                                          </p:spTgt>
                                        </p:tgtEl>
                                        <p:attrNameLst>
                                          <p:attrName>style.visibility</p:attrName>
                                        </p:attrNameLst>
                                      </p:cBhvr>
                                      <p:to>
                                        <p:strVal val="visible"/>
                                      </p:to>
                                    </p:set>
                                    <p:anim calcmode="lin" valueType="num">
                                      <p:cBhvr additive="base">
                                        <p:cTn id="37" dur="500" fill="hold"/>
                                        <p:tgtEl>
                                          <p:spTgt spid="36455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455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2" name="Picture 1">
            <a:extLst>
              <a:ext uri="{FF2B5EF4-FFF2-40B4-BE49-F238E27FC236}">
                <a16:creationId xmlns:a16="http://schemas.microsoft.com/office/drawing/2014/main" id="{6884769E-3CEB-43F4-9EDA-8AE2F0A20DEA}"/>
              </a:ext>
            </a:extLst>
          </p:cNvPr>
          <p:cNvPicPr>
            <a:picLocks noChangeAspect="1"/>
          </p:cNvPicPr>
          <p:nvPr/>
        </p:nvPicPr>
        <p:blipFill>
          <a:blip r:embed="rId3"/>
          <a:stretch>
            <a:fillRect/>
          </a:stretch>
        </p:blipFill>
        <p:spPr>
          <a:xfrm>
            <a:off x="0" y="685800"/>
            <a:ext cx="9144000" cy="5872915"/>
          </a:xfrm>
          <a:prstGeom prst="rect">
            <a:avLst/>
          </a:prstGeom>
        </p:spPr>
      </p:pic>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358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88582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98079131"/>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0"/>
            <a:ext cx="8472488" cy="655149"/>
          </a:xfrm>
        </p:spPr>
        <p:txBody>
          <a:bodyPr/>
          <a:lstStyle/>
          <a:p>
            <a:r>
              <a:rPr lang="en-US" altLang="en-US" sz="3200" i="1" dirty="0">
                <a:latin typeface="Times New Roman" panose="02020603050405020304" pitchFamily="18" charset="0"/>
              </a:rPr>
              <a:t>Presentation Agenda</a:t>
            </a:r>
            <a:r>
              <a:rPr lang="en-US" dirty="0"/>
              <a:t>		</a:t>
            </a:r>
          </a:p>
        </p:txBody>
      </p:sp>
      <p:sp>
        <p:nvSpPr>
          <p:cNvPr id="3" name="Content Placeholder 2"/>
          <p:cNvSpPr>
            <a:spLocks noGrp="1"/>
          </p:cNvSpPr>
          <p:nvPr>
            <p:ph idx="1"/>
          </p:nvPr>
        </p:nvSpPr>
        <p:spPr>
          <a:xfrm>
            <a:off x="428626" y="655149"/>
            <a:ext cx="8050213" cy="4391025"/>
          </a:xfrm>
        </p:spPr>
        <p:txBody>
          <a:bodyPr/>
          <a:lstStyle/>
          <a:p>
            <a:pPr>
              <a:lnSpc>
                <a:spcPct val="110000"/>
              </a:lnSpc>
              <a:spcBef>
                <a:spcPct val="25000"/>
              </a:spcBef>
              <a:defRPr/>
            </a:pPr>
            <a:r>
              <a:rPr lang="en-US" sz="2400" b="0" kern="1200" dirty="0">
                <a:latin typeface="Times New Roman" pitchFamily="18" charset="0"/>
                <a:cs typeface="Arial" charset="0"/>
              </a:rPr>
              <a:t>Weight &amp; Balance Accident Trends</a:t>
            </a:r>
          </a:p>
          <a:p>
            <a:pPr>
              <a:lnSpc>
                <a:spcPct val="110000"/>
              </a:lnSpc>
              <a:spcBef>
                <a:spcPct val="25000"/>
              </a:spcBef>
              <a:defRPr/>
            </a:pPr>
            <a:r>
              <a:rPr lang="en-US" sz="2400" b="0" kern="1200" dirty="0">
                <a:latin typeface="Times New Roman" pitchFamily="18" charset="0"/>
                <a:cs typeface="Arial" charset="0"/>
              </a:rPr>
              <a:t>Weight &amp; Balance Accident Scenarios</a:t>
            </a:r>
          </a:p>
          <a:p>
            <a:pPr>
              <a:lnSpc>
                <a:spcPct val="110000"/>
              </a:lnSpc>
              <a:spcBef>
                <a:spcPct val="25000"/>
              </a:spcBef>
              <a:defRPr/>
            </a:pPr>
            <a:r>
              <a:rPr lang="en-US" sz="2400" b="0" kern="1200" dirty="0">
                <a:latin typeface="Times New Roman" pitchFamily="18" charset="0"/>
                <a:cs typeface="Arial" charset="0"/>
              </a:rPr>
              <a:t>Applicable FARs</a:t>
            </a:r>
          </a:p>
          <a:p>
            <a:pPr>
              <a:lnSpc>
                <a:spcPct val="110000"/>
              </a:lnSpc>
              <a:spcBef>
                <a:spcPct val="25000"/>
              </a:spcBef>
              <a:defRPr/>
            </a:pPr>
            <a:r>
              <a:rPr lang="en-US" sz="2400" b="0" kern="1200" dirty="0">
                <a:latin typeface="Times New Roman" pitchFamily="18" charset="0"/>
                <a:cs typeface="Arial" charset="0"/>
              </a:rPr>
              <a:t>Weight &amp; Balance Concepts</a:t>
            </a:r>
          </a:p>
          <a:p>
            <a:pPr>
              <a:lnSpc>
                <a:spcPct val="110000"/>
              </a:lnSpc>
              <a:spcBef>
                <a:spcPct val="25000"/>
              </a:spcBef>
              <a:defRPr/>
            </a:pPr>
            <a:r>
              <a:rPr lang="en-US" sz="2400" b="0" kern="1200" dirty="0">
                <a:latin typeface="Times New Roman" pitchFamily="18" charset="0"/>
                <a:cs typeface="Arial" charset="0"/>
              </a:rPr>
              <a:t>Weight &amp; Balance Terms </a:t>
            </a:r>
          </a:p>
          <a:p>
            <a:pPr>
              <a:lnSpc>
                <a:spcPct val="110000"/>
              </a:lnSpc>
              <a:spcBef>
                <a:spcPct val="25000"/>
              </a:spcBef>
              <a:defRPr/>
            </a:pPr>
            <a:r>
              <a:rPr lang="en-US" sz="2400" b="0" kern="1200" dirty="0">
                <a:latin typeface="Times New Roman" pitchFamily="18" charset="0"/>
                <a:cs typeface="Arial" charset="0"/>
              </a:rPr>
              <a:t>Weight &amp; Balance Computations </a:t>
            </a:r>
          </a:p>
          <a:p>
            <a:pPr>
              <a:lnSpc>
                <a:spcPct val="110000"/>
              </a:lnSpc>
              <a:spcBef>
                <a:spcPct val="25000"/>
              </a:spcBef>
              <a:defRPr/>
            </a:pPr>
            <a:r>
              <a:rPr lang="en-US" sz="2400" b="0" kern="1200" dirty="0">
                <a:latin typeface="Times New Roman" pitchFamily="18" charset="0"/>
                <a:cs typeface="Arial" charset="0"/>
              </a:rPr>
              <a:t>Calculating Weight &amp; Balance Using iPad and ForeFlight</a:t>
            </a:r>
          </a:p>
          <a:p>
            <a:pPr>
              <a:lnSpc>
                <a:spcPct val="110000"/>
              </a:lnSpc>
              <a:spcBef>
                <a:spcPct val="25000"/>
              </a:spcBef>
              <a:defRPr/>
            </a:pPr>
            <a:r>
              <a:rPr lang="en-US" sz="2400" b="0" kern="1200" dirty="0">
                <a:latin typeface="Times New Roman" pitchFamily="18" charset="0"/>
                <a:cs typeface="Arial" charset="0"/>
              </a:rPr>
              <a:t>Weight Impact on V-Speeds</a:t>
            </a:r>
          </a:p>
          <a:p>
            <a:pPr>
              <a:lnSpc>
                <a:spcPct val="110000"/>
              </a:lnSpc>
              <a:spcBef>
                <a:spcPct val="25000"/>
              </a:spcBef>
              <a:defRPr/>
            </a:pPr>
            <a:r>
              <a:rPr lang="en-US" sz="2400" b="0" kern="1200" dirty="0">
                <a:latin typeface="Times New Roman" pitchFamily="18" charset="0"/>
                <a:cs typeface="Arial" charset="0"/>
              </a:rPr>
              <a:t>How to Query the NTSB Database from a Web Browser</a:t>
            </a:r>
          </a:p>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How to Query the NTSB Database from AOPA</a:t>
            </a:r>
          </a:p>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Appendix: Weight &amp; CG Change Formulas</a:t>
            </a:r>
            <a:endParaRPr lang="en-US" dirty="0"/>
          </a:p>
          <a:p>
            <a:endParaRPr lang="en-US" dirty="0"/>
          </a:p>
          <a:p>
            <a:endParaRPr lang="en-US" dirty="0"/>
          </a:p>
        </p:txBody>
      </p:sp>
      <p:sp>
        <p:nvSpPr>
          <p:cNvPr id="4" name="Slide Number Placeholder 3"/>
          <p:cNvSpPr>
            <a:spLocks noGrp="1"/>
          </p:cNvSpPr>
          <p:nvPr>
            <p:ph type="sldNum" sz="quarter" idx="4294967295"/>
          </p:nvPr>
        </p:nvSpPr>
        <p:spPr>
          <a:xfrm>
            <a:off x="7454900" y="6248400"/>
            <a:ext cx="1101265" cy="457200"/>
          </a:xfrm>
          <a:prstGeom prst="rect">
            <a:avLst/>
          </a:prstGeom>
        </p:spPr>
        <p:txBody>
          <a:bodyPr/>
          <a:lstStyle/>
          <a:p>
            <a:fld id="{74438B1A-AF1B-4C8B-993E-1BADE62A2451}" type="slidenum">
              <a:rPr lang="en-US" smtClean="0"/>
              <a:pPr/>
              <a:t>5</a:t>
            </a:fld>
            <a:endParaRPr lang="en-US" dirty="0"/>
          </a:p>
        </p:txBody>
      </p:sp>
    </p:spTree>
    <p:extLst>
      <p:ext uri="{BB962C8B-B14F-4D97-AF65-F5344CB8AC3E}">
        <p14:creationId xmlns:p14="http://schemas.microsoft.com/office/powerpoint/2010/main" val="2523820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2" name="Picture 1">
            <a:extLst>
              <a:ext uri="{FF2B5EF4-FFF2-40B4-BE49-F238E27FC236}">
                <a16:creationId xmlns:a16="http://schemas.microsoft.com/office/drawing/2014/main" id="{CCD92F84-90F3-4DD3-8134-CC8A05910067}"/>
              </a:ext>
            </a:extLst>
          </p:cNvPr>
          <p:cNvPicPr>
            <a:picLocks noChangeAspect="1"/>
          </p:cNvPicPr>
          <p:nvPr/>
        </p:nvPicPr>
        <p:blipFill>
          <a:blip r:embed="rId3"/>
          <a:stretch>
            <a:fillRect/>
          </a:stretch>
        </p:blipFill>
        <p:spPr>
          <a:xfrm>
            <a:off x="105028" y="605545"/>
            <a:ext cx="8345888" cy="6074954"/>
          </a:xfrm>
          <a:prstGeom prst="rect">
            <a:avLst/>
          </a:prstGeom>
        </p:spPr>
      </p:pic>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685800"/>
          </a:xfrm>
          <a:noFill/>
        </p:spPr>
        <p:txBody>
          <a:bodyPr/>
          <a:lstStyle/>
          <a:p>
            <a:pPr algn="ctr" eaLnBrk="1" hangingPunct="1"/>
            <a:r>
              <a:rPr lang="en-US" altLang="en-US" sz="3200" dirty="0">
                <a:latin typeface="Times New Roman" panose="02020603050405020304" pitchFamily="18" charset="0"/>
              </a:rPr>
              <a:t>Weight &amp; Balance Calculation – Graph Method</a:t>
            </a:r>
          </a:p>
        </p:txBody>
      </p:sp>
      <p:sp>
        <p:nvSpPr>
          <p:cNvPr id="3" name="Rectangle 2">
            <a:extLst>
              <a:ext uri="{FF2B5EF4-FFF2-40B4-BE49-F238E27FC236}">
                <a16:creationId xmlns:a16="http://schemas.microsoft.com/office/drawing/2014/main" id="{63F92477-3856-4D0F-B58D-BC7879F213BD}"/>
              </a:ext>
            </a:extLst>
          </p:cNvPr>
          <p:cNvSpPr/>
          <p:nvPr/>
        </p:nvSpPr>
        <p:spPr>
          <a:xfrm>
            <a:off x="161365" y="685800"/>
            <a:ext cx="8821270" cy="4678204"/>
          </a:xfrm>
          <a:prstGeom prst="rect">
            <a:avLst/>
          </a:prstGeom>
        </p:spPr>
        <p:txBody>
          <a:bodyPr wrap="square">
            <a:spAutoFit/>
          </a:bodyPr>
          <a:lstStyle/>
          <a:p>
            <a:pPr marL="609600" indent="-609600"/>
            <a:r>
              <a:rPr lang="en-US" altLang="en-US" sz="2800" dirty="0">
                <a:latin typeface="Times New Roman" panose="02020603050405020304" pitchFamily="18" charset="0"/>
                <a:cs typeface="Times New Roman" panose="02020603050405020304" pitchFamily="18" charset="0"/>
              </a:rPr>
              <a:t>Reference</a:t>
            </a:r>
          </a:p>
          <a:p>
            <a:pPr marL="1066800" lvl="1" indent="-609600"/>
            <a:r>
              <a:rPr lang="en-US" altLang="en-US" dirty="0">
                <a:latin typeface="Times New Roman" panose="02020603050405020304" pitchFamily="18" charset="0"/>
                <a:cs typeface="Times New Roman" panose="02020603050405020304" pitchFamily="18" charset="0"/>
              </a:rPr>
              <a:t>Pilots Handbook of Aeronautical Knowledge – Chapter 10</a:t>
            </a:r>
          </a:p>
          <a:p>
            <a:pPr marL="1066800" lvl="1" indent="-609600"/>
            <a:r>
              <a:rPr lang="en-US" dirty="0">
                <a:latin typeface="Times New Roman" panose="02020603050405020304" pitchFamily="18" charset="0"/>
                <a:cs typeface="Times New Roman" panose="02020603050405020304" pitchFamily="18" charset="0"/>
                <a:hlinkClick r:id="rId3"/>
              </a:rPr>
              <a:t>https://www.faa.gov/regulations_policies/handbooks_manuals/aviation/phak/media/12_phak_ch10.pdf</a:t>
            </a:r>
            <a:endParaRPr lang="en-US" dirty="0">
              <a:latin typeface="Times New Roman" panose="02020603050405020304" pitchFamily="18" charset="0"/>
              <a:cs typeface="Times New Roman" panose="02020603050405020304" pitchFamily="18" charset="0"/>
            </a:endParaRPr>
          </a:p>
          <a:p>
            <a:pPr marL="609600" indent="-609600"/>
            <a:r>
              <a:rPr lang="en-US" altLang="en-US" sz="2800" dirty="0">
                <a:latin typeface="Times New Roman" panose="02020603050405020304" pitchFamily="18" charset="0"/>
                <a:cs typeface="Times New Roman" panose="02020603050405020304" pitchFamily="18" charset="0"/>
              </a:rPr>
              <a:t>Cautions</a:t>
            </a:r>
          </a:p>
          <a:p>
            <a:pPr marL="1066800" lvl="1" indent="-609600"/>
            <a:r>
              <a:rPr lang="en-US" altLang="en-US" dirty="0">
                <a:latin typeface="Times New Roman" panose="02020603050405020304" pitchFamily="18" charset="0"/>
                <a:cs typeface="Times New Roman" panose="02020603050405020304" pitchFamily="18" charset="0"/>
              </a:rPr>
              <a:t>Slides 46, 47, and 48 should </a:t>
            </a:r>
            <a:r>
              <a:rPr lang="en-US" altLang="en-US" b="1" i="1" dirty="0">
                <a:latin typeface="Times New Roman" panose="02020603050405020304" pitchFamily="18" charset="0"/>
                <a:cs typeface="Times New Roman" panose="02020603050405020304" pitchFamily="18" charset="0"/>
              </a:rPr>
              <a:t>NOT</a:t>
            </a:r>
            <a:r>
              <a:rPr lang="en-US" altLang="en-US" dirty="0">
                <a:latin typeface="Times New Roman" panose="02020603050405020304" pitchFamily="18" charset="0"/>
                <a:cs typeface="Times New Roman" panose="02020603050405020304" pitchFamily="18" charset="0"/>
              </a:rPr>
              <a:t> be used for actual flight planning</a:t>
            </a:r>
          </a:p>
          <a:p>
            <a:pPr marL="1066800" lvl="1" indent="-609600"/>
            <a:r>
              <a:rPr lang="en-US" altLang="en-US" dirty="0">
                <a:latin typeface="Times New Roman" panose="02020603050405020304" pitchFamily="18" charset="0"/>
                <a:cs typeface="Times New Roman" panose="02020603050405020304" pitchFamily="18" charset="0"/>
              </a:rPr>
              <a:t>Refer to aircraft POH</a:t>
            </a:r>
          </a:p>
          <a:p>
            <a:pPr marL="1524000" lvl="2" indent="-609600"/>
            <a:r>
              <a:rPr lang="en-US" altLang="en-US" dirty="0">
                <a:latin typeface="Times New Roman" panose="02020603050405020304" pitchFamily="18" charset="0"/>
                <a:cs typeface="Times New Roman" panose="02020603050405020304" pitchFamily="18" charset="0"/>
              </a:rPr>
              <a:t>See next three slides for examples</a:t>
            </a:r>
          </a:p>
        </p:txBody>
      </p:sp>
    </p:spTree>
    <p:extLst>
      <p:ext uri="{BB962C8B-B14F-4D97-AF65-F5344CB8AC3E}">
        <p14:creationId xmlns:p14="http://schemas.microsoft.com/office/powerpoint/2010/main" val="4622345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5" name="Picture 4">
            <a:extLst>
              <a:ext uri="{FF2B5EF4-FFF2-40B4-BE49-F238E27FC236}">
                <a16:creationId xmlns:a16="http://schemas.microsoft.com/office/drawing/2014/main" id="{61013623-87EE-4198-9B3A-FDC6790E5563}"/>
              </a:ext>
            </a:extLst>
          </p:cNvPr>
          <p:cNvPicPr>
            <a:picLocks noChangeAspect="1"/>
          </p:cNvPicPr>
          <p:nvPr/>
        </p:nvPicPr>
        <p:blipFill>
          <a:blip r:embed="rId3"/>
          <a:stretch>
            <a:fillRect/>
          </a:stretch>
        </p:blipFill>
        <p:spPr>
          <a:xfrm>
            <a:off x="4116408" y="357577"/>
            <a:ext cx="4267570" cy="6500423"/>
          </a:xfrm>
          <a:prstGeom prst="rect">
            <a:avLst/>
          </a:prstGeom>
        </p:spPr>
      </p:pic>
    </p:spTree>
    <p:extLst>
      <p:ext uri="{BB962C8B-B14F-4D97-AF65-F5344CB8AC3E}">
        <p14:creationId xmlns:p14="http://schemas.microsoft.com/office/powerpoint/2010/main" val="14612659"/>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2" name="Picture 1">
            <a:extLst>
              <a:ext uri="{FF2B5EF4-FFF2-40B4-BE49-F238E27FC236}">
                <a16:creationId xmlns:a16="http://schemas.microsoft.com/office/drawing/2014/main" id="{DD02E7F1-21F4-48E7-9E06-164EB7CD5D4E}"/>
              </a:ext>
            </a:extLst>
          </p:cNvPr>
          <p:cNvPicPr>
            <a:picLocks noChangeAspect="1"/>
          </p:cNvPicPr>
          <p:nvPr/>
        </p:nvPicPr>
        <p:blipFill>
          <a:blip r:embed="rId3"/>
          <a:stretch>
            <a:fillRect/>
          </a:stretch>
        </p:blipFill>
        <p:spPr>
          <a:xfrm>
            <a:off x="4428396" y="125443"/>
            <a:ext cx="3901778" cy="6607113"/>
          </a:xfrm>
          <a:prstGeom prst="rect">
            <a:avLst/>
          </a:prstGeom>
        </p:spPr>
      </p:pic>
    </p:spTree>
    <p:extLst>
      <p:ext uri="{BB962C8B-B14F-4D97-AF65-F5344CB8AC3E}">
        <p14:creationId xmlns:p14="http://schemas.microsoft.com/office/powerpoint/2010/main" val="433513503"/>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3" name="Picture 2">
            <a:extLst>
              <a:ext uri="{FF2B5EF4-FFF2-40B4-BE49-F238E27FC236}">
                <a16:creationId xmlns:a16="http://schemas.microsoft.com/office/drawing/2014/main" id="{A60D08B8-1273-40C9-A323-BCC0C4F215BB}"/>
              </a:ext>
            </a:extLst>
          </p:cNvPr>
          <p:cNvPicPr>
            <a:picLocks noChangeAspect="1"/>
          </p:cNvPicPr>
          <p:nvPr/>
        </p:nvPicPr>
        <p:blipFill>
          <a:blip r:embed="rId3"/>
          <a:stretch>
            <a:fillRect/>
          </a:stretch>
        </p:blipFill>
        <p:spPr>
          <a:xfrm>
            <a:off x="4177833" y="388059"/>
            <a:ext cx="3886537" cy="6469941"/>
          </a:xfrm>
          <a:prstGeom prst="rect">
            <a:avLst/>
          </a:prstGeom>
        </p:spPr>
      </p:pic>
    </p:spTree>
    <p:extLst>
      <p:ext uri="{BB962C8B-B14F-4D97-AF65-F5344CB8AC3E}">
        <p14:creationId xmlns:p14="http://schemas.microsoft.com/office/powerpoint/2010/main" val="615335358"/>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0" y="0"/>
            <a:ext cx="9144000" cy="914400"/>
          </a:xfrm>
        </p:spPr>
        <p:txBody>
          <a:bodyPr/>
          <a:lstStyle/>
          <a:p>
            <a:pPr algn="ctr">
              <a:defRPr/>
            </a:pPr>
            <a:r>
              <a:rPr lang="en-US" sz="2800" kern="1200" dirty="0">
                <a:latin typeface="Times New Roman" pitchFamily="18" charset="0"/>
              </a:rPr>
              <a:t>Weight &amp; Balance Computations</a:t>
            </a:r>
          </a:p>
        </p:txBody>
      </p:sp>
      <p:sp>
        <p:nvSpPr>
          <p:cNvPr id="37891" name="Rectangle 3"/>
          <p:cNvSpPr>
            <a:spLocks noGrp="1" noChangeArrowheads="1"/>
          </p:cNvSpPr>
          <p:nvPr>
            <p:ph type="body" sz="half" idx="1"/>
          </p:nvPr>
        </p:nvSpPr>
        <p:spPr>
          <a:xfrm>
            <a:off x="0" y="931863"/>
            <a:ext cx="9144000" cy="1447800"/>
          </a:xfrm>
          <a:noFill/>
        </p:spPr>
        <p:txBody>
          <a:bodyPr/>
          <a:lstStyle/>
          <a:p>
            <a:pPr>
              <a:buSzPct val="70000"/>
              <a:buFont typeface="Symbol" panose="05050102010706020507" pitchFamily="18" charset="2"/>
              <a:buChar char="·"/>
            </a:pPr>
            <a:r>
              <a:rPr lang="en-US" altLang="en-US" sz="3600" dirty="0">
                <a:latin typeface="Times New Roman" panose="02020603050405020304" pitchFamily="18" charset="0"/>
                <a:cs typeface="Times New Roman" panose="02020603050405020304" pitchFamily="18" charset="0"/>
              </a:rPr>
              <a:t>CG Computation -- Spreadsheet Method</a:t>
            </a:r>
          </a:p>
        </p:txBody>
      </p:sp>
      <p:graphicFrame>
        <p:nvGraphicFramePr>
          <p:cNvPr id="7" name="Table 6"/>
          <p:cNvGraphicFramePr>
            <a:graphicFrameLocks noGrp="1"/>
          </p:cNvGraphicFramePr>
          <p:nvPr>
            <p:extLst/>
          </p:nvPr>
        </p:nvGraphicFramePr>
        <p:xfrm>
          <a:off x="272256" y="1906140"/>
          <a:ext cx="8599488" cy="3365500"/>
        </p:xfrm>
        <a:graphic>
          <a:graphicData uri="http://schemas.openxmlformats.org/drawingml/2006/table">
            <a:tbl>
              <a:tblPr/>
              <a:tblGrid>
                <a:gridCol w="1334790">
                  <a:extLst>
                    <a:ext uri="{9D8B030D-6E8A-4147-A177-3AD203B41FA5}">
                      <a16:colId xmlns:a16="http://schemas.microsoft.com/office/drawing/2014/main" val="20000"/>
                    </a:ext>
                  </a:extLst>
                </a:gridCol>
                <a:gridCol w="1048428">
                  <a:extLst>
                    <a:ext uri="{9D8B030D-6E8A-4147-A177-3AD203B41FA5}">
                      <a16:colId xmlns:a16="http://schemas.microsoft.com/office/drawing/2014/main" val="20001"/>
                    </a:ext>
                  </a:extLst>
                </a:gridCol>
                <a:gridCol w="1593033">
                  <a:extLst>
                    <a:ext uri="{9D8B030D-6E8A-4147-A177-3AD203B41FA5}">
                      <a16:colId xmlns:a16="http://schemas.microsoft.com/office/drawing/2014/main" val="20002"/>
                    </a:ext>
                  </a:extLst>
                </a:gridCol>
                <a:gridCol w="1422325">
                  <a:extLst>
                    <a:ext uri="{9D8B030D-6E8A-4147-A177-3AD203B41FA5}">
                      <a16:colId xmlns:a16="http://schemas.microsoft.com/office/drawing/2014/main" val="20003"/>
                    </a:ext>
                  </a:extLst>
                </a:gridCol>
                <a:gridCol w="1640027">
                  <a:extLst>
                    <a:ext uri="{9D8B030D-6E8A-4147-A177-3AD203B41FA5}">
                      <a16:colId xmlns:a16="http://schemas.microsoft.com/office/drawing/2014/main" val="20004"/>
                    </a:ext>
                  </a:extLst>
                </a:gridCol>
                <a:gridCol w="1560885">
                  <a:extLst>
                    <a:ext uri="{9D8B030D-6E8A-4147-A177-3AD203B41FA5}">
                      <a16:colId xmlns:a16="http://schemas.microsoft.com/office/drawing/2014/main" val="20005"/>
                    </a:ext>
                  </a:extLst>
                </a:gridCol>
              </a:tblGrid>
              <a:tr h="914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Flight</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Scenario</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Left Front</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Right</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Front</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Left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Rear</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Rear</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Fuel in</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Gallons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Pilot: </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280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200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N/A</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N/A</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35</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62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Pilot: </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280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200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Cameras &amp;Gear: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20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175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53</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0" y="0"/>
            <a:ext cx="9144000" cy="1295400"/>
          </a:xfrm>
        </p:spPr>
        <p:txBody>
          <a:bodyPr/>
          <a:lstStyle/>
          <a:p>
            <a:pPr algn="ctr">
              <a:defRPr/>
            </a:pPr>
            <a:r>
              <a:rPr lang="en-US" sz="2800" kern="1200" dirty="0">
                <a:latin typeface="Times New Roman" pitchFamily="18" charset="0"/>
              </a:rPr>
              <a:t>CG Calculation - Computational Method</a:t>
            </a:r>
            <a:br>
              <a:rPr lang="en-US" sz="2800" kern="1200" dirty="0">
                <a:latin typeface="Times New Roman" pitchFamily="18" charset="0"/>
              </a:rPr>
            </a:br>
            <a:r>
              <a:rPr lang="en-US" sz="2800" kern="1200" dirty="0">
                <a:latin typeface="Times New Roman" pitchFamily="18" charset="0"/>
              </a:rPr>
              <a:t>Excel Spreadsheet – Cessna 172S</a:t>
            </a:r>
          </a:p>
        </p:txBody>
      </p:sp>
      <p:sp>
        <p:nvSpPr>
          <p:cNvPr id="363526" name="Rectangle 6"/>
          <p:cNvSpPr>
            <a:spLocks noGrp="1" noChangeArrowheads="1"/>
          </p:cNvSpPr>
          <p:nvPr>
            <p:ph type="body" idx="1"/>
          </p:nvPr>
        </p:nvSpPr>
        <p:spPr>
          <a:xfrm>
            <a:off x="228600" y="1320800"/>
            <a:ext cx="8686800" cy="3875088"/>
          </a:xfrm>
          <a:noFill/>
        </p:spPr>
        <p:txBody>
          <a:bodyPr/>
          <a:lstStyle/>
          <a:p>
            <a:pPr>
              <a:lnSpc>
                <a:spcPct val="80000"/>
              </a:lnSpc>
            </a:pPr>
            <a:r>
              <a:rPr lang="en-US" altLang="en-US">
                <a:latin typeface="Times New Roman" panose="02020603050405020304" pitchFamily="18" charset="0"/>
                <a:cs typeface="Times New Roman" panose="02020603050405020304" pitchFamily="18" charset="0"/>
              </a:rPr>
              <a:t>Individual Items</a:t>
            </a:r>
          </a:p>
          <a:p>
            <a:pPr lvl="1">
              <a:lnSpc>
                <a:spcPct val="80000"/>
              </a:lnSpc>
            </a:pPr>
            <a:r>
              <a:rPr lang="en-US" altLang="en-US">
                <a:latin typeface="Times New Roman" panose="02020603050405020304" pitchFamily="18" charset="0"/>
                <a:cs typeface="Times New Roman" panose="02020603050405020304" pitchFamily="18" charset="0"/>
              </a:rPr>
              <a:t>Item Name</a:t>
            </a:r>
          </a:p>
          <a:p>
            <a:pPr lvl="1">
              <a:lnSpc>
                <a:spcPct val="80000"/>
              </a:lnSpc>
            </a:pPr>
            <a:r>
              <a:rPr lang="en-US" altLang="en-US">
                <a:latin typeface="Times New Roman" panose="02020603050405020304" pitchFamily="18" charset="0"/>
                <a:cs typeface="Times New Roman" panose="02020603050405020304" pitchFamily="18" charset="0"/>
              </a:rPr>
              <a:t>Item Weight</a:t>
            </a:r>
          </a:p>
          <a:p>
            <a:pPr lvl="1">
              <a:lnSpc>
                <a:spcPct val="80000"/>
              </a:lnSpc>
            </a:pPr>
            <a:r>
              <a:rPr lang="en-US" altLang="en-US">
                <a:latin typeface="Times New Roman" panose="02020603050405020304" pitchFamily="18" charset="0"/>
                <a:cs typeface="Times New Roman" panose="02020603050405020304" pitchFamily="18" charset="0"/>
              </a:rPr>
              <a:t>Item Arm</a:t>
            </a:r>
          </a:p>
          <a:p>
            <a:pPr lvl="1">
              <a:lnSpc>
                <a:spcPct val="80000"/>
              </a:lnSpc>
            </a:pPr>
            <a:r>
              <a:rPr lang="en-US" altLang="en-US">
                <a:latin typeface="Times New Roman" panose="02020603050405020304" pitchFamily="18" charset="0"/>
                <a:cs typeface="Times New Roman" panose="02020603050405020304" pitchFamily="18" charset="0"/>
              </a:rPr>
              <a:t>Item Moment (weight * arm)</a:t>
            </a:r>
          </a:p>
          <a:p>
            <a:pPr>
              <a:lnSpc>
                <a:spcPct val="80000"/>
              </a:lnSpc>
            </a:pPr>
            <a:r>
              <a:rPr lang="en-US" altLang="en-US">
                <a:latin typeface="Times New Roman" panose="02020603050405020304" pitchFamily="18" charset="0"/>
                <a:cs typeface="Times New Roman" panose="02020603050405020304" pitchFamily="18" charset="0"/>
              </a:rPr>
              <a:t>CG inches</a:t>
            </a:r>
          </a:p>
          <a:p>
            <a:pPr lvl="1">
              <a:lnSpc>
                <a:spcPct val="80000"/>
              </a:lnSpc>
            </a:pPr>
            <a:r>
              <a:rPr lang="en-US" altLang="en-US">
                <a:latin typeface="Times New Roman" panose="02020603050405020304" pitchFamily="18" charset="0"/>
                <a:cs typeface="Times New Roman" panose="02020603050405020304" pitchFamily="18" charset="0"/>
              </a:rPr>
              <a:t>Total Moment / Total Weight</a:t>
            </a:r>
          </a:p>
          <a:p>
            <a:pPr>
              <a:lnSpc>
                <a:spcPct val="80000"/>
              </a:lnSpc>
            </a:pPr>
            <a:r>
              <a:rPr lang="en-US" altLang="en-US">
                <a:latin typeface="Times New Roman" panose="02020603050405020304" pitchFamily="18" charset="0"/>
                <a:cs typeface="Times New Roman" panose="02020603050405020304" pitchFamily="18" charset="0"/>
              </a:rPr>
              <a:t>CG Worksheet in Excel</a:t>
            </a:r>
          </a:p>
          <a:p>
            <a:pPr lvl="1">
              <a:lnSpc>
                <a:spcPct val="80000"/>
              </a:lnSpc>
            </a:pPr>
            <a:r>
              <a:rPr lang="en-US" altLang="en-US">
                <a:solidFill>
                  <a:schemeClr val="bg2"/>
                </a:solidFill>
                <a:latin typeface="Times New Roman" panose="02020603050405020304" pitchFamily="18" charset="0"/>
                <a:cs typeface="Times New Roman" panose="02020603050405020304" pitchFamily="18" charset="0"/>
                <a:hlinkClick r:id="rId2"/>
              </a:rPr>
              <a:t>http://williamjdoylejr.net/FAAST/W&amp;B/Weight_Balance_Cessna_172S.xls</a:t>
            </a:r>
            <a:endParaRPr lang="en-US" altLang="en-US">
              <a:solidFill>
                <a:schemeClr val="bg2"/>
              </a:solidFill>
              <a:latin typeface="Times New Roman" panose="02020603050405020304" pitchFamily="18" charset="0"/>
              <a:cs typeface="Times New Roman" panose="02020603050405020304" pitchFamily="18" charset="0"/>
            </a:endParaRPr>
          </a:p>
          <a:p>
            <a:pPr lvl="1">
              <a:lnSpc>
                <a:spcPct val="80000"/>
              </a:lnSpc>
            </a:pPr>
            <a:endParaRPr lang="en-US" altLang="en-US" sz="2000">
              <a:solidFill>
                <a:schemeClr val="bg2"/>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3526">
                                            <p:txEl>
                                              <p:pRg st="0" end="0"/>
                                            </p:txEl>
                                          </p:spTgt>
                                        </p:tgtEl>
                                        <p:attrNameLst>
                                          <p:attrName>style.visibility</p:attrName>
                                        </p:attrNameLst>
                                      </p:cBhvr>
                                      <p:to>
                                        <p:strVal val="visible"/>
                                      </p:to>
                                    </p:set>
                                    <p:anim calcmode="lin" valueType="num">
                                      <p:cBhvr additive="base">
                                        <p:cTn id="7" dur="500" fill="hold"/>
                                        <p:tgtEl>
                                          <p:spTgt spid="3635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35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3526">
                                            <p:txEl>
                                              <p:pRg st="1" end="1"/>
                                            </p:txEl>
                                          </p:spTgt>
                                        </p:tgtEl>
                                        <p:attrNameLst>
                                          <p:attrName>style.visibility</p:attrName>
                                        </p:attrNameLst>
                                      </p:cBhvr>
                                      <p:to>
                                        <p:strVal val="visible"/>
                                      </p:to>
                                    </p:set>
                                    <p:anim calcmode="lin" valueType="num">
                                      <p:cBhvr additive="base">
                                        <p:cTn id="11" dur="500" fill="hold"/>
                                        <p:tgtEl>
                                          <p:spTgt spid="3635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35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3526">
                                            <p:txEl>
                                              <p:pRg st="2" end="2"/>
                                            </p:txEl>
                                          </p:spTgt>
                                        </p:tgtEl>
                                        <p:attrNameLst>
                                          <p:attrName>style.visibility</p:attrName>
                                        </p:attrNameLst>
                                      </p:cBhvr>
                                      <p:to>
                                        <p:strVal val="visible"/>
                                      </p:to>
                                    </p:set>
                                    <p:anim calcmode="lin" valueType="num">
                                      <p:cBhvr additive="base">
                                        <p:cTn id="15" dur="500" fill="hold"/>
                                        <p:tgtEl>
                                          <p:spTgt spid="3635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635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3526">
                                            <p:txEl>
                                              <p:pRg st="3" end="3"/>
                                            </p:txEl>
                                          </p:spTgt>
                                        </p:tgtEl>
                                        <p:attrNameLst>
                                          <p:attrName>style.visibility</p:attrName>
                                        </p:attrNameLst>
                                      </p:cBhvr>
                                      <p:to>
                                        <p:strVal val="visible"/>
                                      </p:to>
                                    </p:set>
                                    <p:anim calcmode="lin" valueType="num">
                                      <p:cBhvr additive="base">
                                        <p:cTn id="19" dur="500" fill="hold"/>
                                        <p:tgtEl>
                                          <p:spTgt spid="3635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35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3526">
                                            <p:txEl>
                                              <p:pRg st="4" end="4"/>
                                            </p:txEl>
                                          </p:spTgt>
                                        </p:tgtEl>
                                        <p:attrNameLst>
                                          <p:attrName>style.visibility</p:attrName>
                                        </p:attrNameLst>
                                      </p:cBhvr>
                                      <p:to>
                                        <p:strVal val="visible"/>
                                      </p:to>
                                    </p:set>
                                    <p:anim calcmode="lin" valueType="num">
                                      <p:cBhvr additive="base">
                                        <p:cTn id="23" dur="500" fill="hold"/>
                                        <p:tgtEl>
                                          <p:spTgt spid="3635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635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3526">
                                            <p:txEl>
                                              <p:pRg st="5" end="5"/>
                                            </p:txEl>
                                          </p:spTgt>
                                        </p:tgtEl>
                                        <p:attrNameLst>
                                          <p:attrName>style.visibility</p:attrName>
                                        </p:attrNameLst>
                                      </p:cBhvr>
                                      <p:to>
                                        <p:strVal val="visible"/>
                                      </p:to>
                                    </p:set>
                                    <p:anim calcmode="lin" valueType="num">
                                      <p:cBhvr additive="base">
                                        <p:cTn id="29" dur="500" fill="hold"/>
                                        <p:tgtEl>
                                          <p:spTgt spid="36352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6352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3526">
                                            <p:txEl>
                                              <p:pRg st="6" end="6"/>
                                            </p:txEl>
                                          </p:spTgt>
                                        </p:tgtEl>
                                        <p:attrNameLst>
                                          <p:attrName>style.visibility</p:attrName>
                                        </p:attrNameLst>
                                      </p:cBhvr>
                                      <p:to>
                                        <p:strVal val="visible"/>
                                      </p:to>
                                    </p:set>
                                    <p:anim calcmode="lin" valueType="num">
                                      <p:cBhvr additive="base">
                                        <p:cTn id="33" dur="500" fill="hold"/>
                                        <p:tgtEl>
                                          <p:spTgt spid="36352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635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3526">
                                            <p:txEl>
                                              <p:pRg st="7" end="7"/>
                                            </p:txEl>
                                          </p:spTgt>
                                        </p:tgtEl>
                                        <p:attrNameLst>
                                          <p:attrName>style.visibility</p:attrName>
                                        </p:attrNameLst>
                                      </p:cBhvr>
                                      <p:to>
                                        <p:strVal val="visible"/>
                                      </p:to>
                                    </p:set>
                                    <p:anim calcmode="lin" valueType="num">
                                      <p:cBhvr additive="base">
                                        <p:cTn id="39" dur="500" fill="hold"/>
                                        <p:tgtEl>
                                          <p:spTgt spid="36352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6352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1" nodeType="withEffect">
                                  <p:stCondLst>
                                    <p:cond delay="0"/>
                                  </p:stCondLst>
                                  <p:childTnLst>
                                    <p:set>
                                      <p:cBhvr>
                                        <p:cTn id="42" dur="1" fill="hold">
                                          <p:stCondLst>
                                            <p:cond delay="0"/>
                                          </p:stCondLst>
                                        </p:cTn>
                                        <p:tgtEl>
                                          <p:spTgt spid="363526">
                                            <p:txEl>
                                              <p:pRg st="8" end="8"/>
                                            </p:txEl>
                                          </p:spTgt>
                                        </p:tgtEl>
                                        <p:attrNameLst>
                                          <p:attrName>style.visibility</p:attrName>
                                        </p:attrNameLst>
                                      </p:cBhvr>
                                      <p:to>
                                        <p:strVal val="visible"/>
                                      </p:to>
                                    </p:set>
                                    <p:anim calcmode="lin" valueType="num">
                                      <p:cBhvr additive="base">
                                        <p:cTn id="43" dur="500" fill="hold"/>
                                        <p:tgtEl>
                                          <p:spTgt spid="36352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352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6" grpId="0" build="p"/>
      <p:bldP spid="363526" grpI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993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87076"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87077"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#1</a:t>
            </a:r>
          </a:p>
        </p:txBody>
      </p:sp>
      <p:pic>
        <p:nvPicPr>
          <p:cNvPr id="399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857" y="762000"/>
            <a:ext cx="6582134" cy="463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9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90148"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90149"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#1</a:t>
            </a:r>
          </a:p>
        </p:txBody>
      </p:sp>
      <p:pic>
        <p:nvPicPr>
          <p:cNvPr id="40966" name="Picture 10" descr="C:\Users\wdoyle\AppData\Local\Temp\SNAGHTML9f7f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100" y="653486"/>
            <a:ext cx="7191572" cy="524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87076"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87077"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#2</a:t>
            </a:r>
          </a:p>
        </p:txBody>
      </p:sp>
      <p:pic>
        <p:nvPicPr>
          <p:cNvPr id="4199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99" y="762000"/>
            <a:ext cx="6634250" cy="464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Statistics</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Balance Accidents</a:t>
            </a:r>
            <a:br>
              <a:rPr lang="en-US" altLang="en-US" sz="3200" dirty="0">
                <a:latin typeface="Times New Roman" panose="02020603050405020304" pitchFamily="18" charset="0"/>
              </a:rPr>
            </a:br>
            <a:r>
              <a:rPr lang="en-US" altLang="en-US" sz="3200" dirty="0">
                <a:latin typeface="Times New Roman" panose="02020603050405020304" pitchFamily="18" charset="0"/>
              </a:rPr>
              <a:t>in the</a:t>
            </a:r>
            <a:br>
              <a:rPr lang="en-US" altLang="en-US" sz="3200" dirty="0">
                <a:latin typeface="Times New Roman" panose="02020603050405020304" pitchFamily="18" charset="0"/>
              </a:rPr>
            </a:br>
            <a:r>
              <a:rPr lang="en-US" altLang="en-US" sz="3200" dirty="0">
                <a:latin typeface="Times New Roman" panose="02020603050405020304" pitchFamily="18" charset="0"/>
              </a:rPr>
              <a:t>United States</a:t>
            </a:r>
            <a:br>
              <a:rPr lang="en-US" altLang="en-US" sz="3200" dirty="0">
                <a:latin typeface="Times New Roman" panose="02020603050405020304" pitchFamily="18" charset="0"/>
              </a:rPr>
            </a:br>
            <a:r>
              <a:rPr lang="en-US" altLang="en-US" sz="3200" dirty="0">
                <a:latin typeface="Times New Roman" panose="02020603050405020304" pitchFamily="18" charset="0"/>
              </a:rPr>
              <a:t>from 2000 to 2019</a:t>
            </a:r>
            <a:br>
              <a:rPr lang="en-US" altLang="en-US" sz="3200" dirty="0">
                <a:latin typeface="Times New Roman" panose="02020603050405020304" pitchFamily="18" charset="0"/>
              </a:rPr>
            </a:br>
            <a:endParaRPr lang="en-US" altLang="en-US" sz="3200" dirty="0">
              <a:latin typeface="Times New Roman" panose="02020603050405020304" pitchFamily="18" charset="0"/>
            </a:endParaRP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301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9428" name="Rectangle 4"/>
          <p:cNvSpPr>
            <a:spLocks noGrp="1" noChangeArrowheads="1"/>
          </p:cNvSpPr>
          <p:nvPr>
            <p:ph type="title"/>
          </p:nvPr>
        </p:nvSpPr>
        <p:spPr>
          <a:xfrm>
            <a:off x="377825" y="566738"/>
            <a:ext cx="3657600" cy="1995487"/>
          </a:xfrm>
        </p:spPr>
        <p:txBody>
          <a:bodyPr/>
          <a:lstStyle/>
          <a:p>
            <a:pPr algn="ctr">
              <a:defRPr/>
            </a:pPr>
            <a:r>
              <a:rPr lang="en-US" sz="2800" kern="1200" dirty="0">
                <a:latin typeface="Times New Roman" pitchFamily="18" charset="0"/>
              </a:rPr>
              <a:t>Cessna 172S Center of Gravity Limits</a:t>
            </a:r>
          </a:p>
        </p:txBody>
      </p:sp>
      <p:sp>
        <p:nvSpPr>
          <p:cNvPr id="43013" name="Rectangle 4"/>
          <p:cNvSpPr>
            <a:spLocks noChangeArrowheads="1"/>
          </p:cNvSpPr>
          <p:nvPr/>
        </p:nvSpPr>
        <p:spPr bwMode="auto">
          <a:xfrm>
            <a:off x="449263" y="3367088"/>
            <a:ext cx="4137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Scenario #1 is within weight and CG limits</a:t>
            </a:r>
          </a:p>
          <a:p>
            <a:pPr eaLnBrk="1" hangingPunct="1">
              <a:buFontTx/>
              <a:buNone/>
            </a:pPr>
            <a:r>
              <a:rPr lang="en-US" altLang="en-US" b="1">
                <a:latin typeface="Times New Roman" panose="02020603050405020304" pitchFamily="18" charset="0"/>
                <a:cs typeface="Times New Roman" panose="02020603050405020304" pitchFamily="18" charset="0"/>
              </a:rPr>
              <a:t>Scenario #2 exceeds weight and CG limits</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43014" name="Picture 9"/>
          <p:cNvPicPr>
            <a:picLocks noChangeAspect="1" noChangeArrowheads="1"/>
          </p:cNvPicPr>
          <p:nvPr/>
        </p:nvPicPr>
        <p:blipFill>
          <a:blip r:embed="rId2">
            <a:extLst>
              <a:ext uri="{28A0092B-C50C-407E-A947-70E740481C1C}">
                <a14:useLocalDpi xmlns:a14="http://schemas.microsoft.com/office/drawing/2010/main" val="0"/>
              </a:ext>
            </a:extLst>
          </a:blip>
          <a:srcRect t="2885" b="4544"/>
          <a:stretch>
            <a:fillRect/>
          </a:stretch>
        </p:blipFill>
        <p:spPr bwMode="auto">
          <a:xfrm>
            <a:off x="4702175" y="174625"/>
            <a:ext cx="42243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8404" name="Rectangle 4"/>
          <p:cNvSpPr>
            <a:spLocks noGrp="1" noChangeArrowheads="1"/>
          </p:cNvSpPr>
          <p:nvPr>
            <p:ph type="title"/>
          </p:nvPr>
        </p:nvSpPr>
        <p:spPr>
          <a:xfrm>
            <a:off x="0" y="0"/>
            <a:ext cx="4194175" cy="1843088"/>
          </a:xfrm>
        </p:spPr>
        <p:txBody>
          <a:bodyPr/>
          <a:lstStyle/>
          <a:p>
            <a:pPr algn="ctr">
              <a:defRPr/>
            </a:pPr>
            <a:r>
              <a:rPr lang="en-US" sz="2800" kern="1200" dirty="0">
                <a:latin typeface="Times New Roman" pitchFamily="18" charset="0"/>
              </a:rPr>
              <a:t>Cessna 172S CG-Moment Envelope</a:t>
            </a:r>
          </a:p>
        </p:txBody>
      </p:sp>
      <p:sp>
        <p:nvSpPr>
          <p:cNvPr id="44037" name="Rectangle 1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8" name="Rectangle 1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9" name="Rectangle 4"/>
          <p:cNvSpPr>
            <a:spLocks noChangeArrowheads="1"/>
          </p:cNvSpPr>
          <p:nvPr/>
        </p:nvSpPr>
        <p:spPr bwMode="auto">
          <a:xfrm>
            <a:off x="347663" y="3381375"/>
            <a:ext cx="41370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Scenario #1 is within weight and CG limits</a:t>
            </a:r>
          </a:p>
          <a:p>
            <a:pPr eaLnBrk="1" hangingPunct="1">
              <a:buFontTx/>
              <a:buNone/>
            </a:pPr>
            <a:r>
              <a:rPr lang="en-US" altLang="en-US" b="1">
                <a:latin typeface="Times New Roman" panose="02020603050405020304" pitchFamily="18" charset="0"/>
                <a:cs typeface="Times New Roman" panose="02020603050405020304" pitchFamily="18" charset="0"/>
              </a:rPr>
              <a:t>Scenario #2 exceeds weight and CG limits</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4404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0"/>
            <a:ext cx="4325937"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8404" name="Rectangle 4"/>
          <p:cNvSpPr>
            <a:spLocks noGrp="1" noChangeArrowheads="1"/>
          </p:cNvSpPr>
          <p:nvPr>
            <p:ph type="title"/>
          </p:nvPr>
        </p:nvSpPr>
        <p:spPr>
          <a:xfrm>
            <a:off x="0" y="0"/>
            <a:ext cx="4673600" cy="1843088"/>
          </a:xfrm>
        </p:spPr>
        <p:txBody>
          <a:bodyPr/>
          <a:lstStyle/>
          <a:p>
            <a:pPr algn="ctr">
              <a:defRPr/>
            </a:pPr>
            <a:r>
              <a:rPr lang="en-US" sz="2800" kern="1200" dirty="0">
                <a:latin typeface="Times New Roman" pitchFamily="18" charset="0"/>
              </a:rPr>
              <a:t>Cessna 172S CG-Moment Envelope – Dangers and Limitations</a:t>
            </a:r>
          </a:p>
        </p:txBody>
      </p:sp>
      <p:sp>
        <p:nvSpPr>
          <p:cNvPr id="45061" name="Rectangle 1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62" name="Rectangle 1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63" name="Rectangle 4"/>
          <p:cNvSpPr>
            <a:spLocks noChangeArrowheads="1"/>
          </p:cNvSpPr>
          <p:nvPr/>
        </p:nvSpPr>
        <p:spPr bwMode="auto">
          <a:xfrm>
            <a:off x="0" y="1582738"/>
            <a:ext cx="515302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pPr>
            <a:r>
              <a:rPr lang="en-US" altLang="en-US" b="1" dirty="0">
                <a:latin typeface="Times New Roman" panose="02020603050405020304" pitchFamily="18" charset="0"/>
                <a:cs typeface="Times New Roman" panose="02020603050405020304" pitchFamily="18" charset="0"/>
              </a:rPr>
              <a:t> Coffin Corner – </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Above gross weight limit</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Aft of Aft CG limit</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Stall-Spin accident in making</a:t>
            </a:r>
          </a:p>
          <a:p>
            <a:pP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  </a:t>
            </a:r>
          </a:p>
          <a:p>
            <a:pPr eaLnBrk="1" hangingPunct="1">
              <a:spcBef>
                <a:spcPct val="0"/>
              </a:spcBef>
            </a:pPr>
            <a:r>
              <a:rPr lang="en-US" altLang="en-US" b="1" dirty="0">
                <a:latin typeface="Times New Roman" panose="02020603050405020304" pitchFamily="18" charset="0"/>
                <a:cs typeface="Times New Roman" panose="02020603050405020304" pitchFamily="18" charset="0"/>
              </a:rPr>
              <a:t>Normal Category – See POH</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No spins</a:t>
            </a:r>
          </a:p>
          <a:p>
            <a:pPr eaLnBrk="1" hangingPunct="1">
              <a:spcBef>
                <a:spcPct val="0"/>
              </a:spcBef>
              <a:buFontTx/>
              <a:buNone/>
            </a:pPr>
            <a:endParaRPr lang="en-US" altLang="en-US" b="1" dirty="0">
              <a:latin typeface="Times New Roman" panose="02020603050405020304" pitchFamily="18" charset="0"/>
              <a:cs typeface="Times New Roman" panose="02020603050405020304" pitchFamily="18" charset="0"/>
            </a:endParaRPr>
          </a:p>
          <a:p>
            <a:pPr eaLnBrk="1" hangingPunct="1">
              <a:spcBef>
                <a:spcPct val="0"/>
              </a:spcBef>
            </a:pPr>
            <a:r>
              <a:rPr lang="en-US" altLang="en-US" b="1" dirty="0">
                <a:latin typeface="Times New Roman" panose="02020603050405020304" pitchFamily="18" charset="0"/>
                <a:cs typeface="Times New Roman" panose="02020603050405020304" pitchFamily="18" charset="0"/>
              </a:rPr>
              <a:t> Utility Category – See POH</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Spins may be okay</a:t>
            </a:r>
          </a:p>
          <a:p>
            <a:pPr eaLnBrk="1" hangingPunct="1">
              <a:buFontTx/>
              <a:buNone/>
            </a:pPr>
            <a:endParaRPr lang="en-US" altLang="en-US" b="1" dirty="0">
              <a:solidFill>
                <a:srgbClr val="FF0000"/>
              </a:solidFill>
              <a:latin typeface="Times New Roman" panose="02020603050405020304" pitchFamily="18" charset="0"/>
              <a:cs typeface="Times New Roman" panose="02020603050405020304" pitchFamily="18" charset="0"/>
            </a:endParaRPr>
          </a:p>
        </p:txBody>
      </p:sp>
      <p:pic>
        <p:nvPicPr>
          <p:cNvPr id="45064" name="Picture 10" descr="CG_Moment_Envelope_C172S.gif"/>
          <p:cNvPicPr>
            <a:picLocks noChangeAspect="1"/>
          </p:cNvPicPr>
          <p:nvPr/>
        </p:nvPicPr>
        <p:blipFill>
          <a:blip r:embed="rId2">
            <a:extLst>
              <a:ext uri="{28A0092B-C50C-407E-A947-70E740481C1C}">
                <a14:useLocalDpi xmlns:a14="http://schemas.microsoft.com/office/drawing/2010/main" val="0"/>
              </a:ext>
            </a:extLst>
          </a:blip>
          <a:srcRect t="8151"/>
          <a:stretch>
            <a:fillRect/>
          </a:stretch>
        </p:blipFill>
        <p:spPr bwMode="auto">
          <a:xfrm>
            <a:off x="4667250" y="0"/>
            <a:ext cx="447675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 calcmode="lin" valueType="num">
                                      <p:cBhvr additive="base">
                                        <p:cTn id="7" dur="500" fill="hold"/>
                                        <p:tgtEl>
                                          <p:spTgt spid="450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6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5063">
                                            <p:txEl>
                                              <p:pRg st="1" end="1"/>
                                            </p:txEl>
                                          </p:spTgt>
                                        </p:tgtEl>
                                        <p:attrNameLst>
                                          <p:attrName>style.visibility</p:attrName>
                                        </p:attrNameLst>
                                      </p:cBhvr>
                                      <p:to>
                                        <p:strVal val="visible"/>
                                      </p:to>
                                    </p:set>
                                    <p:anim calcmode="lin" valueType="num">
                                      <p:cBhvr additive="base">
                                        <p:cTn id="12" dur="500" fill="hold"/>
                                        <p:tgtEl>
                                          <p:spTgt spid="4506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506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5063">
                                            <p:txEl>
                                              <p:pRg st="2" end="2"/>
                                            </p:txEl>
                                          </p:spTgt>
                                        </p:tgtEl>
                                        <p:attrNameLst>
                                          <p:attrName>style.visibility</p:attrName>
                                        </p:attrNameLst>
                                      </p:cBhvr>
                                      <p:to>
                                        <p:strVal val="visible"/>
                                      </p:to>
                                    </p:set>
                                    <p:anim calcmode="lin" valueType="num">
                                      <p:cBhvr additive="base">
                                        <p:cTn id="17" dur="500" fill="hold"/>
                                        <p:tgtEl>
                                          <p:spTgt spid="450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06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5063">
                                            <p:txEl>
                                              <p:pRg st="3" end="3"/>
                                            </p:txEl>
                                          </p:spTgt>
                                        </p:tgtEl>
                                        <p:attrNameLst>
                                          <p:attrName>style.visibility</p:attrName>
                                        </p:attrNameLst>
                                      </p:cBhvr>
                                      <p:to>
                                        <p:strVal val="visible"/>
                                      </p:to>
                                    </p:set>
                                    <p:anim calcmode="lin" valueType="num">
                                      <p:cBhvr additive="base">
                                        <p:cTn id="22" dur="500" fill="hold"/>
                                        <p:tgtEl>
                                          <p:spTgt spid="4506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506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5063">
                                            <p:txEl>
                                              <p:pRg st="4" end="4"/>
                                            </p:txEl>
                                          </p:spTgt>
                                        </p:tgtEl>
                                        <p:attrNameLst>
                                          <p:attrName>style.visibility</p:attrName>
                                        </p:attrNameLst>
                                      </p:cBhvr>
                                      <p:to>
                                        <p:strVal val="visible"/>
                                      </p:to>
                                    </p:set>
                                    <p:anim calcmode="lin" valueType="num">
                                      <p:cBhvr additive="base">
                                        <p:cTn id="26" dur="500" fill="hold"/>
                                        <p:tgtEl>
                                          <p:spTgt spid="4506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50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5063">
                                            <p:txEl>
                                              <p:pRg st="5" end="5"/>
                                            </p:txEl>
                                          </p:spTgt>
                                        </p:tgtEl>
                                        <p:attrNameLst>
                                          <p:attrName>style.visibility</p:attrName>
                                        </p:attrNameLst>
                                      </p:cBhvr>
                                      <p:to>
                                        <p:strVal val="visible"/>
                                      </p:to>
                                    </p:set>
                                    <p:anim calcmode="lin" valueType="num">
                                      <p:cBhvr additive="base">
                                        <p:cTn id="32" dur="500" fill="hold"/>
                                        <p:tgtEl>
                                          <p:spTgt spid="4506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506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5063">
                                            <p:txEl>
                                              <p:pRg st="6" end="6"/>
                                            </p:txEl>
                                          </p:spTgt>
                                        </p:tgtEl>
                                        <p:attrNameLst>
                                          <p:attrName>style.visibility</p:attrName>
                                        </p:attrNameLst>
                                      </p:cBhvr>
                                      <p:to>
                                        <p:strVal val="visible"/>
                                      </p:to>
                                    </p:set>
                                    <p:anim calcmode="lin" valueType="num">
                                      <p:cBhvr additive="base">
                                        <p:cTn id="37" dur="500" fill="hold"/>
                                        <p:tgtEl>
                                          <p:spTgt spid="450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0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5063">
                                            <p:txEl>
                                              <p:pRg st="8" end="8"/>
                                            </p:txEl>
                                          </p:spTgt>
                                        </p:tgtEl>
                                        <p:attrNameLst>
                                          <p:attrName>style.visibility</p:attrName>
                                        </p:attrNameLst>
                                      </p:cBhvr>
                                      <p:to>
                                        <p:strVal val="visible"/>
                                      </p:to>
                                    </p:set>
                                    <p:anim calcmode="lin" valueType="num">
                                      <p:cBhvr additive="base">
                                        <p:cTn id="43" dur="500" fill="hold"/>
                                        <p:tgtEl>
                                          <p:spTgt spid="4506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63">
                                            <p:txEl>
                                              <p:pRg st="8" end="8"/>
                                            </p:txEl>
                                          </p:spTgt>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45063">
                                            <p:txEl>
                                              <p:pRg st="9" end="9"/>
                                            </p:txEl>
                                          </p:spTgt>
                                        </p:tgtEl>
                                        <p:attrNameLst>
                                          <p:attrName>style.visibility</p:attrName>
                                        </p:attrNameLst>
                                      </p:cBhvr>
                                      <p:to>
                                        <p:strVal val="visible"/>
                                      </p:to>
                                    </p:set>
                                    <p:anim calcmode="lin" valueType="num">
                                      <p:cBhvr additive="base">
                                        <p:cTn id="48" dur="500" fill="hold"/>
                                        <p:tgtEl>
                                          <p:spTgt spid="45063">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50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Weight Impact on VSpeeds</a:t>
            </a:r>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71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4308" name="Rectangle 4"/>
          <p:cNvSpPr>
            <a:spLocks noGrp="1" noChangeArrowheads="1"/>
          </p:cNvSpPr>
          <p:nvPr>
            <p:ph type="title"/>
          </p:nvPr>
        </p:nvSpPr>
        <p:spPr>
          <a:xfrm>
            <a:off x="0" y="0"/>
            <a:ext cx="9144000" cy="569913"/>
          </a:xfrm>
        </p:spPr>
        <p:txBody>
          <a:bodyPr/>
          <a:lstStyle/>
          <a:p>
            <a:pPr algn="ctr">
              <a:defRPr/>
            </a:pPr>
            <a:r>
              <a:rPr lang="en-US" sz="2800" kern="1200" dirty="0">
                <a:latin typeface="Times New Roman" pitchFamily="18" charset="0"/>
              </a:rPr>
              <a:t>Weight Impact on VSpeed</a:t>
            </a:r>
          </a:p>
        </p:txBody>
      </p:sp>
      <p:pic>
        <p:nvPicPr>
          <p:cNvPr id="4403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523875"/>
            <a:ext cx="7932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8" name="Rectangle 6"/>
          <p:cNvSpPr>
            <a:spLocks noChangeArrowheads="1"/>
          </p:cNvSpPr>
          <p:nvPr/>
        </p:nvSpPr>
        <p:spPr bwMode="auto">
          <a:xfrm>
            <a:off x="246063" y="1330325"/>
            <a:ext cx="86074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dirty="0">
                <a:latin typeface="Times New Roman" panose="02020603050405020304" pitchFamily="18" charset="0"/>
                <a:cs typeface="Times New Roman" panose="02020603050405020304" pitchFamily="18" charset="0"/>
              </a:rPr>
              <a:t>Excel Formula</a:t>
            </a:r>
          </a:p>
          <a:p>
            <a:pPr eaLnBrk="1" hangingPunct="1">
              <a:buFontTx/>
              <a:buNone/>
            </a:pPr>
            <a:r>
              <a:rPr lang="en-US" altLang="en-US" dirty="0">
                <a:latin typeface="Times New Roman" panose="02020603050405020304" pitchFamily="18" charset="0"/>
                <a:cs typeface="Times New Roman" panose="02020603050405020304" pitchFamily="18" charset="0"/>
              </a:rPr>
              <a:t>=SQRT(Flying Weight Cell/Gross Weight Cell)*</a:t>
            </a:r>
            <a:r>
              <a:rPr lang="en-US" altLang="en-US" dirty="0" err="1">
                <a:latin typeface="Times New Roman" panose="02020603050405020304" pitchFamily="18" charset="0"/>
                <a:cs typeface="Times New Roman" panose="02020603050405020304" pitchFamily="18" charset="0"/>
              </a:rPr>
              <a:t>V</a:t>
            </a:r>
            <a:r>
              <a:rPr lang="en-US" altLang="en-US" baseline="-25000" dirty="0" err="1">
                <a:latin typeface="Times New Roman" panose="02020603050405020304" pitchFamily="18" charset="0"/>
                <a:cs typeface="Times New Roman" panose="02020603050405020304" pitchFamily="18" charset="0"/>
              </a:rPr>
              <a:t>Speed</a:t>
            </a:r>
            <a:r>
              <a:rPr lang="en-US" altLang="en-US" dirty="0">
                <a:latin typeface="Times New Roman" panose="02020603050405020304" pitchFamily="18" charset="0"/>
                <a:cs typeface="Times New Roman" panose="02020603050405020304" pitchFamily="18" charset="0"/>
              </a:rPr>
              <a:t> Cell</a:t>
            </a:r>
          </a:p>
        </p:txBody>
      </p:sp>
      <p:sp>
        <p:nvSpPr>
          <p:cNvPr id="44039" name="Rectangle 10"/>
          <p:cNvSpPr>
            <a:spLocks noChangeArrowheads="1"/>
          </p:cNvSpPr>
          <p:nvPr/>
        </p:nvSpPr>
        <p:spPr bwMode="auto">
          <a:xfrm>
            <a:off x="333375" y="2382838"/>
            <a:ext cx="8607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Excel Examples</a:t>
            </a:r>
          </a:p>
        </p:txBody>
      </p:sp>
      <p:pic>
        <p:nvPicPr>
          <p:cNvPr id="4404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388" y="2886075"/>
            <a:ext cx="44672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613" y="3490913"/>
            <a:ext cx="31527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4119563"/>
            <a:ext cx="38576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225" y="4860925"/>
            <a:ext cx="4105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8"/>
                                        </p:tgtEl>
                                        <p:attrNameLst>
                                          <p:attrName>style.visibility</p:attrName>
                                        </p:attrNameLst>
                                      </p:cBhvr>
                                      <p:to>
                                        <p:strVal val="visible"/>
                                      </p:to>
                                    </p:set>
                                    <p:anim calcmode="lin" valueType="num">
                                      <p:cBhvr additive="base">
                                        <p:cTn id="13" dur="500" fill="hold"/>
                                        <p:tgtEl>
                                          <p:spTgt spid="44038"/>
                                        </p:tgtEl>
                                        <p:attrNameLst>
                                          <p:attrName>ppt_x</p:attrName>
                                        </p:attrNameLst>
                                      </p:cBhvr>
                                      <p:tavLst>
                                        <p:tav tm="0">
                                          <p:val>
                                            <p:strVal val="#ppt_x"/>
                                          </p:val>
                                        </p:tav>
                                        <p:tav tm="100000">
                                          <p:val>
                                            <p:strVal val="#ppt_x"/>
                                          </p:val>
                                        </p:tav>
                                      </p:tavLst>
                                    </p:anim>
                                    <p:anim calcmode="lin" valueType="num">
                                      <p:cBhvr additive="base">
                                        <p:cTn id="14"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9"/>
                                        </p:tgtEl>
                                        <p:attrNameLst>
                                          <p:attrName>style.visibility</p:attrName>
                                        </p:attrNameLst>
                                      </p:cBhvr>
                                      <p:to>
                                        <p:strVal val="visible"/>
                                      </p:to>
                                    </p:set>
                                    <p:anim calcmode="lin" valueType="num">
                                      <p:cBhvr additive="base">
                                        <p:cTn id="19" dur="500" fill="hold"/>
                                        <p:tgtEl>
                                          <p:spTgt spid="44039"/>
                                        </p:tgtEl>
                                        <p:attrNameLst>
                                          <p:attrName>ppt_x</p:attrName>
                                        </p:attrNameLst>
                                      </p:cBhvr>
                                      <p:tavLst>
                                        <p:tav tm="0">
                                          <p:val>
                                            <p:strVal val="#ppt_x"/>
                                          </p:val>
                                        </p:tav>
                                        <p:tav tm="100000">
                                          <p:val>
                                            <p:strVal val="#ppt_x"/>
                                          </p:val>
                                        </p:tav>
                                      </p:tavLst>
                                    </p:anim>
                                    <p:anim calcmode="lin" valueType="num">
                                      <p:cBhvr additive="base">
                                        <p:cTn id="20" dur="500" fill="hold"/>
                                        <p:tgtEl>
                                          <p:spTgt spid="440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additive="base">
                                        <p:cTn id="23" dur="500" fill="hold"/>
                                        <p:tgtEl>
                                          <p:spTgt spid="44040"/>
                                        </p:tgtEl>
                                        <p:attrNameLst>
                                          <p:attrName>ppt_x</p:attrName>
                                        </p:attrNameLst>
                                      </p:cBhvr>
                                      <p:tavLst>
                                        <p:tav tm="0">
                                          <p:val>
                                            <p:strVal val="#ppt_x"/>
                                          </p:val>
                                        </p:tav>
                                        <p:tav tm="100000">
                                          <p:val>
                                            <p:strVal val="#ppt_x"/>
                                          </p:val>
                                        </p:tav>
                                      </p:tavLst>
                                    </p:anim>
                                    <p:anim calcmode="lin" valueType="num">
                                      <p:cBhvr additive="base">
                                        <p:cTn id="24" dur="500" fill="hold"/>
                                        <p:tgtEl>
                                          <p:spTgt spid="440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041"/>
                                        </p:tgtEl>
                                        <p:attrNameLst>
                                          <p:attrName>style.visibility</p:attrName>
                                        </p:attrNameLst>
                                      </p:cBhvr>
                                      <p:to>
                                        <p:strVal val="visible"/>
                                      </p:to>
                                    </p:set>
                                    <p:anim calcmode="lin" valueType="num">
                                      <p:cBhvr additive="base">
                                        <p:cTn id="27" dur="500" fill="hold"/>
                                        <p:tgtEl>
                                          <p:spTgt spid="44041"/>
                                        </p:tgtEl>
                                        <p:attrNameLst>
                                          <p:attrName>ppt_x</p:attrName>
                                        </p:attrNameLst>
                                      </p:cBhvr>
                                      <p:tavLst>
                                        <p:tav tm="0">
                                          <p:val>
                                            <p:strVal val="#ppt_x"/>
                                          </p:val>
                                        </p:tav>
                                        <p:tav tm="100000">
                                          <p:val>
                                            <p:strVal val="#ppt_x"/>
                                          </p:val>
                                        </p:tav>
                                      </p:tavLst>
                                    </p:anim>
                                    <p:anim calcmode="lin" valueType="num">
                                      <p:cBhvr additive="base">
                                        <p:cTn id="28" dur="500" fill="hold"/>
                                        <p:tgtEl>
                                          <p:spTgt spid="440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042"/>
                                        </p:tgtEl>
                                        <p:attrNameLst>
                                          <p:attrName>style.visibility</p:attrName>
                                        </p:attrNameLst>
                                      </p:cBhvr>
                                      <p:to>
                                        <p:strVal val="visible"/>
                                      </p:to>
                                    </p:set>
                                    <p:anim calcmode="lin" valueType="num">
                                      <p:cBhvr additive="base">
                                        <p:cTn id="31" dur="500" fill="hold"/>
                                        <p:tgtEl>
                                          <p:spTgt spid="44042"/>
                                        </p:tgtEl>
                                        <p:attrNameLst>
                                          <p:attrName>ppt_x</p:attrName>
                                        </p:attrNameLst>
                                      </p:cBhvr>
                                      <p:tavLst>
                                        <p:tav tm="0">
                                          <p:val>
                                            <p:strVal val="#ppt_x"/>
                                          </p:val>
                                        </p:tav>
                                        <p:tav tm="100000">
                                          <p:val>
                                            <p:strVal val="#ppt_x"/>
                                          </p:val>
                                        </p:tav>
                                      </p:tavLst>
                                    </p:anim>
                                    <p:anim calcmode="lin" valueType="num">
                                      <p:cBhvr additive="base">
                                        <p:cTn id="32" dur="500" fill="hold"/>
                                        <p:tgtEl>
                                          <p:spTgt spid="440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043"/>
                                        </p:tgtEl>
                                        <p:attrNameLst>
                                          <p:attrName>style.visibility</p:attrName>
                                        </p:attrNameLst>
                                      </p:cBhvr>
                                      <p:to>
                                        <p:strVal val="visible"/>
                                      </p:to>
                                    </p:set>
                                    <p:anim calcmode="lin" valueType="num">
                                      <p:cBhvr additive="base">
                                        <p:cTn id="35" dur="500" fill="hold"/>
                                        <p:tgtEl>
                                          <p:spTgt spid="44043"/>
                                        </p:tgtEl>
                                        <p:attrNameLst>
                                          <p:attrName>ppt_x</p:attrName>
                                        </p:attrNameLst>
                                      </p:cBhvr>
                                      <p:tavLst>
                                        <p:tav tm="0">
                                          <p:val>
                                            <p:strVal val="#ppt_x"/>
                                          </p:val>
                                        </p:tav>
                                        <p:tav tm="100000">
                                          <p:val>
                                            <p:strVal val="#ppt_x"/>
                                          </p:val>
                                        </p:tav>
                                      </p:tavLst>
                                    </p:anim>
                                    <p:anim calcmode="lin" valueType="num">
                                      <p:cBhvr additive="base">
                                        <p:cTn id="36" dur="500" fill="hold"/>
                                        <p:tgtEl>
                                          <p:spTgt spid="44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a:latin typeface="Times New Roman" panose="02020603050405020304" pitchFamily="18" charset="0"/>
              </a:rPr>
              <a:t>Weight &amp; Balance</a:t>
            </a:r>
            <a:br>
              <a:rPr lang="en-US" altLang="en-US" sz="5400">
                <a:latin typeface="Times New Roman" panose="02020603050405020304" pitchFamily="18" charset="0"/>
              </a:rPr>
            </a:br>
            <a:r>
              <a:rPr lang="en-US" altLang="en-US" sz="5400">
                <a:latin typeface="Times New Roman" panose="02020603050405020304" pitchFamily="18" charset="0"/>
              </a:rPr>
              <a:t>Scenarios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91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9156" name="Rectangle 4"/>
          <p:cNvSpPr>
            <a:spLocks noGrp="1" noChangeArrowheads="1"/>
          </p:cNvSpPr>
          <p:nvPr>
            <p:ph type="title"/>
          </p:nvPr>
        </p:nvSpPr>
        <p:spPr>
          <a:xfrm>
            <a:off x="0" y="0"/>
            <a:ext cx="9144000" cy="754063"/>
          </a:xfrm>
        </p:spPr>
        <p:txBody>
          <a:bodyPr/>
          <a:lstStyle/>
          <a:p>
            <a:pPr algn="ctr" eaLnBrk="1" hangingPunct="1"/>
            <a:r>
              <a:rPr lang="en-US" altLang="en-US" sz="3200">
                <a:latin typeface="Times New Roman" panose="02020603050405020304" pitchFamily="18" charset="0"/>
              </a:rPr>
              <a:t>Weight &amp; Balance Scenarios</a:t>
            </a:r>
          </a:p>
        </p:txBody>
      </p:sp>
      <p:sp>
        <p:nvSpPr>
          <p:cNvPr id="49157" name="Rectangle 5"/>
          <p:cNvSpPr>
            <a:spLocks noGrp="1" noChangeArrowheads="1"/>
          </p:cNvSpPr>
          <p:nvPr>
            <p:ph type="body" sz="half" idx="1"/>
          </p:nvPr>
        </p:nvSpPr>
        <p:spPr>
          <a:xfrm>
            <a:off x="0" y="682625"/>
            <a:ext cx="8991600" cy="3830638"/>
          </a:xfrm>
        </p:spPr>
        <p:txBody>
          <a:bodyPr/>
          <a:lstStyle/>
          <a:p>
            <a:r>
              <a:rPr lang="en-US" altLang="en-US" b="0">
                <a:latin typeface="Times New Roman" panose="02020603050405020304" pitchFamily="18" charset="0"/>
                <a:cs typeface="Times New Roman" panose="02020603050405020304" pitchFamily="18" charset="0"/>
              </a:rPr>
              <a:t>Airplanes to be used for a cross country flight from Doylestown (KDYL) to Cape May (KWWD) and back</a:t>
            </a: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r>
              <a:rPr lang="en-US" altLang="en-US" b="0">
                <a:latin typeface="Times New Roman" panose="02020603050405020304" pitchFamily="18" charset="0"/>
                <a:cs typeface="Times New Roman" panose="02020603050405020304" pitchFamily="18" charset="0"/>
              </a:rPr>
              <a:t>Crew weights and positions</a:t>
            </a: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r>
              <a:rPr lang="en-US" altLang="en-US" b="0">
                <a:latin typeface="Times New Roman" panose="02020603050405020304" pitchFamily="18" charset="0"/>
                <a:cs typeface="Times New Roman" panose="02020603050405020304" pitchFamily="18" charset="0"/>
              </a:rPr>
              <a:t>Will each airplane be within weight and CG limits</a:t>
            </a:r>
            <a:r>
              <a:rPr lang="en-US" altLang="en-US" sz="3200" b="0">
                <a:latin typeface="Times New Roman" panose="02020603050405020304" pitchFamily="18" charset="0"/>
                <a:cs typeface="Times New Roman" panose="02020603050405020304" pitchFamily="18" charset="0"/>
              </a:rPr>
              <a:t>?</a:t>
            </a:r>
          </a:p>
        </p:txBody>
      </p:sp>
      <p:pic>
        <p:nvPicPr>
          <p:cNvPr id="4915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1768475"/>
            <a:ext cx="44672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91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38" y="3714750"/>
            <a:ext cx="14001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7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C-172S – Full Fuel</a:t>
            </a:r>
          </a:p>
        </p:txBody>
      </p:sp>
      <p:sp>
        <p:nvSpPr>
          <p:cNvPr id="50181"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82"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83" name="Rectangle 4"/>
          <p:cNvSpPr>
            <a:spLocks noChangeArrowheads="1"/>
          </p:cNvSpPr>
          <p:nvPr/>
        </p:nvSpPr>
        <p:spPr bwMode="auto">
          <a:xfrm>
            <a:off x="0" y="3763963"/>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191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01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42195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018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325" y="576263"/>
            <a:ext cx="476567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186"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http://williamjdoylejr.net/FAAST/W&amp;B/Weight_Balance_Cessna_172S.xls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C-172S – Fuel to Tabs</a:t>
            </a:r>
          </a:p>
        </p:txBody>
      </p:sp>
      <p:sp>
        <p:nvSpPr>
          <p:cNvPr id="51205"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6"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7" name="Rectangle 4"/>
          <p:cNvSpPr>
            <a:spLocks noChangeArrowheads="1"/>
          </p:cNvSpPr>
          <p:nvPr/>
        </p:nvSpPr>
        <p:spPr bwMode="auto">
          <a:xfrm>
            <a:off x="0" y="3648075"/>
            <a:ext cx="47831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83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12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938"/>
            <a:ext cx="42195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484188"/>
            <a:ext cx="4843462"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10"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http://williamjdoylejr.net/FAAST/W&amp;B/Weight_Balance_Cessna_172S.xls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2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C-182T – Full Fuel</a:t>
            </a:r>
          </a:p>
        </p:txBody>
      </p:sp>
      <p:sp>
        <p:nvSpPr>
          <p:cNvPr id="52229"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30"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31" name="Rectangle 4"/>
          <p:cNvSpPr>
            <a:spLocks noChangeArrowheads="1"/>
          </p:cNvSpPr>
          <p:nvPr/>
        </p:nvSpPr>
        <p:spPr bwMode="auto">
          <a:xfrm>
            <a:off x="0" y="3371850"/>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dirty="0">
                <a:latin typeface="Times New Roman" panose="02020603050405020304" pitchFamily="18" charset="0"/>
                <a:cs typeface="Times New Roman" panose="02020603050405020304" pitchFamily="18" charset="0"/>
              </a:rPr>
              <a:t>Airplane 138 pounds overweight</a:t>
            </a:r>
          </a:p>
          <a:p>
            <a:pPr eaLnBrk="1" hangingPunct="1">
              <a:buFontTx/>
              <a:buNone/>
            </a:pPr>
            <a:r>
              <a:rPr lang="en-US" altLang="en-US" b="1" dirty="0">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dirty="0">
                <a:solidFill>
                  <a:srgbClr val="FF0000"/>
                </a:solidFill>
                <a:latin typeface="Times New Roman" panose="02020603050405020304" pitchFamily="18" charset="0"/>
                <a:cs typeface="Times New Roman" panose="02020603050405020304" pitchFamily="18" charset="0"/>
              </a:rPr>
              <a:t>Airplane not legal to fly</a:t>
            </a:r>
          </a:p>
        </p:txBody>
      </p:sp>
      <p:pic>
        <p:nvPicPr>
          <p:cNvPr id="5223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508000"/>
            <a:ext cx="444023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528638"/>
            <a:ext cx="36004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34" name="Rectangle 9"/>
          <p:cNvSpPr>
            <a:spLocks noChangeArrowheads="1"/>
          </p:cNvSpPr>
          <p:nvPr/>
        </p:nvSpPr>
        <p:spPr bwMode="auto">
          <a:xfrm>
            <a:off x="0" y="5037138"/>
            <a:ext cx="4848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http://williamjdoylejr.net/FAAST/W&amp;B/Weight_and_Balance_Cessna_182T.xls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2443655" cy="3641835"/>
          </a:xfrm>
          <a:noFill/>
        </p:spPr>
        <p:txBody>
          <a:bodyPr/>
          <a:lstStyle/>
          <a:p>
            <a:pPr algn="ctr" eaLnBrk="1" hangingPunct="1"/>
            <a:r>
              <a:rPr lang="en-US" altLang="en-US" sz="3200" dirty="0">
                <a:latin typeface="Times New Roman" panose="02020603050405020304" pitchFamily="18" charset="0"/>
              </a:rPr>
              <a:t>NTSB Weight &amp; Balance Accident Trends</a:t>
            </a:r>
            <a:br>
              <a:rPr lang="en-US" altLang="en-US" sz="3200" dirty="0">
                <a:latin typeface="Times New Roman" panose="02020603050405020304" pitchFamily="18" charset="0"/>
              </a:rPr>
            </a:br>
            <a:r>
              <a:rPr lang="en-US" altLang="en-US" sz="3200" dirty="0">
                <a:latin typeface="Times New Roman" panose="02020603050405020304" pitchFamily="18" charset="0"/>
              </a:rPr>
              <a:t>U.S. </a:t>
            </a:r>
            <a:br>
              <a:rPr lang="en-US" altLang="en-US" sz="3200" dirty="0">
                <a:latin typeface="Times New Roman" panose="02020603050405020304" pitchFamily="18" charset="0"/>
              </a:rPr>
            </a:br>
            <a:r>
              <a:rPr lang="en-US" altLang="en-US" sz="3200" dirty="0">
                <a:latin typeface="Times New Roman" panose="02020603050405020304" pitchFamily="18" charset="0"/>
              </a:rPr>
              <a:t>2000 – 2019</a:t>
            </a:r>
          </a:p>
        </p:txBody>
      </p:sp>
      <p:sp>
        <p:nvSpPr>
          <p:cNvPr id="154627" name="Rectangle 3"/>
          <p:cNvSpPr>
            <a:spLocks noGrp="1" noChangeArrowheads="1"/>
          </p:cNvSpPr>
          <p:nvPr>
            <p:ph type="body" sz="half" idx="1"/>
          </p:nvPr>
        </p:nvSpPr>
        <p:spPr>
          <a:xfrm>
            <a:off x="0" y="3594539"/>
            <a:ext cx="2270234" cy="2333298"/>
          </a:xfrm>
        </p:spPr>
        <p:txBody>
          <a:bodyPr/>
          <a:lstStyle/>
          <a:p>
            <a:pPr>
              <a:lnSpc>
                <a:spcPct val="110000"/>
              </a:lnSpc>
              <a:spcBef>
                <a:spcPct val="25000"/>
              </a:spcBef>
              <a:defRPr/>
            </a:pPr>
            <a:r>
              <a:rPr lang="en-US" b="0" kern="1200" dirty="0">
                <a:latin typeface="Times New Roman" pitchFamily="18" charset="0"/>
                <a:cs typeface="Arial" charset="0"/>
              </a:rPr>
              <a:t>70% of these accidents involved fatalities.</a:t>
            </a:r>
          </a:p>
        </p:txBody>
      </p:sp>
      <p:pic>
        <p:nvPicPr>
          <p:cNvPr id="3" name="Picture 2">
            <a:extLst>
              <a:ext uri="{FF2B5EF4-FFF2-40B4-BE49-F238E27FC236}">
                <a16:creationId xmlns:a16="http://schemas.microsoft.com/office/drawing/2014/main" id="{D65CF543-1EBE-4F97-8E7E-78A427C333F9}"/>
              </a:ext>
            </a:extLst>
          </p:cNvPr>
          <p:cNvPicPr>
            <a:picLocks noChangeAspect="1"/>
          </p:cNvPicPr>
          <p:nvPr/>
        </p:nvPicPr>
        <p:blipFill>
          <a:blip r:embed="rId3"/>
          <a:stretch>
            <a:fillRect/>
          </a:stretch>
        </p:blipFill>
        <p:spPr>
          <a:xfrm>
            <a:off x="3033656" y="0"/>
            <a:ext cx="4389120" cy="612080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C-182T – Fuel to Tabs</a:t>
            </a:r>
          </a:p>
        </p:txBody>
      </p:sp>
      <p:sp>
        <p:nvSpPr>
          <p:cNvPr id="53253"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4"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5" name="Rectangle 4"/>
          <p:cNvSpPr>
            <a:spLocks noChangeArrowheads="1"/>
          </p:cNvSpPr>
          <p:nvPr/>
        </p:nvSpPr>
        <p:spPr bwMode="auto">
          <a:xfrm>
            <a:off x="0" y="3386138"/>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limit</a:t>
            </a:r>
          </a:p>
          <a:p>
            <a:pPr eaLnBrk="1" hangingPunct="1">
              <a:buFontTx/>
              <a:buNone/>
            </a:pPr>
            <a:r>
              <a:rPr lang="en-US" altLang="en-US" b="1">
                <a:latin typeface="Times New Roman" panose="02020603050405020304" pitchFamily="18" charset="0"/>
                <a:cs typeface="Times New Roman" panose="02020603050405020304" pitchFamily="18" charset="0"/>
              </a:rPr>
              <a:t>CG within the envelope</a:t>
            </a:r>
          </a:p>
          <a:p>
            <a:pPr eaLnBrk="1" hangingPunct="1">
              <a:buFontTx/>
              <a:buNone/>
            </a:pP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325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592138"/>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508000"/>
            <a:ext cx="4460875"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8" name="Rectangle 9"/>
          <p:cNvSpPr>
            <a:spLocks noChangeArrowheads="1"/>
          </p:cNvSpPr>
          <p:nvPr/>
        </p:nvSpPr>
        <p:spPr bwMode="auto">
          <a:xfrm>
            <a:off x="0" y="5037138"/>
            <a:ext cx="4848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4"/>
              </a:rPr>
              <a:t>http://williamjdoylejr.net/FAAST/W&amp;B/Weight_and_Balance_Cessna_182T.xls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U-206H – Full Fuel</a:t>
            </a:r>
          </a:p>
        </p:txBody>
      </p:sp>
      <p:sp>
        <p:nvSpPr>
          <p:cNvPr id="54277"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8"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9" name="Rectangle 4"/>
          <p:cNvSpPr>
            <a:spLocks noChangeArrowheads="1"/>
          </p:cNvSpPr>
          <p:nvPr/>
        </p:nvSpPr>
        <p:spPr bwMode="auto">
          <a:xfrm>
            <a:off x="0" y="3851275"/>
            <a:ext cx="4783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br>
              <a:rPr lang="en-US" altLang="en-US" b="1">
                <a:latin typeface="Times New Roman" panose="02020603050405020304" pitchFamily="18" charset="0"/>
                <a:cs typeface="Times New Roman" panose="02020603050405020304" pitchFamily="18" charset="0"/>
              </a:rPr>
            </a:b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428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595313"/>
            <a:ext cx="42386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8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95313"/>
            <a:ext cx="4724400"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4282" name="Rectangle 9"/>
          <p:cNvSpPr>
            <a:spLocks noChangeArrowheads="1"/>
          </p:cNvSpPr>
          <p:nvPr/>
        </p:nvSpPr>
        <p:spPr bwMode="auto">
          <a:xfrm>
            <a:off x="0" y="5108575"/>
            <a:ext cx="4848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http://williamjdoylejr.net/FAAST/W&amp;B/Weight_Balance_Cessna_U206H.xls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2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U-206H – Fuel to Tabs</a:t>
            </a:r>
          </a:p>
        </p:txBody>
      </p:sp>
      <p:sp>
        <p:nvSpPr>
          <p:cNvPr id="55301"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302"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303" name="Rectangle 4"/>
          <p:cNvSpPr>
            <a:spLocks noChangeArrowheads="1"/>
          </p:cNvSpPr>
          <p:nvPr/>
        </p:nvSpPr>
        <p:spPr bwMode="auto">
          <a:xfrm>
            <a:off x="0" y="3865563"/>
            <a:ext cx="4783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br>
              <a:rPr lang="en-US" altLang="en-US" b="1">
                <a:latin typeface="Times New Roman" panose="02020603050405020304" pitchFamily="18" charset="0"/>
                <a:cs typeface="Times New Roman" panose="02020603050405020304" pitchFamily="18" charset="0"/>
              </a:rPr>
            </a:b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530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738"/>
            <a:ext cx="42672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30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566738"/>
            <a:ext cx="496728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6" name="Rectangle 9"/>
          <p:cNvSpPr>
            <a:spLocks noChangeArrowheads="1"/>
          </p:cNvSpPr>
          <p:nvPr/>
        </p:nvSpPr>
        <p:spPr bwMode="auto">
          <a:xfrm>
            <a:off x="0" y="5064125"/>
            <a:ext cx="4572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http://williamjdoylejr.net/FAAST/W&amp;B/Weight_Balance_Cessna_U206H.xls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 Full Fuel</a:t>
            </a:r>
          </a:p>
        </p:txBody>
      </p:sp>
      <p:sp>
        <p:nvSpPr>
          <p:cNvPr id="56325"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6"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7" name="Rectangle 4"/>
          <p:cNvSpPr>
            <a:spLocks noChangeArrowheads="1"/>
          </p:cNvSpPr>
          <p:nvPr/>
        </p:nvSpPr>
        <p:spPr bwMode="auto">
          <a:xfrm>
            <a:off x="0" y="3402013"/>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123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63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538163"/>
            <a:ext cx="50482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557213"/>
            <a:ext cx="37909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30"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–Tabs + 7</a:t>
            </a:r>
          </a:p>
        </p:txBody>
      </p:sp>
      <p:sp>
        <p:nvSpPr>
          <p:cNvPr id="57349"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50"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51" name="Rectangle 4"/>
          <p:cNvSpPr>
            <a:spLocks noChangeArrowheads="1"/>
          </p:cNvSpPr>
          <p:nvPr/>
        </p:nvSpPr>
        <p:spPr bwMode="auto">
          <a:xfrm>
            <a:off x="0" y="3444875"/>
            <a:ext cx="47831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27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73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5475"/>
            <a:ext cx="50577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73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620713"/>
            <a:ext cx="38004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7354"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 Fuel to Tabs</a:t>
            </a:r>
          </a:p>
        </p:txBody>
      </p:sp>
      <p:sp>
        <p:nvSpPr>
          <p:cNvPr id="58373"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4"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5" name="Rectangle 4"/>
          <p:cNvSpPr>
            <a:spLocks noChangeArrowheads="1"/>
          </p:cNvSpPr>
          <p:nvPr/>
        </p:nvSpPr>
        <p:spPr bwMode="auto">
          <a:xfrm>
            <a:off x="0" y="3721100"/>
            <a:ext cx="55292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p>
          <a:p>
            <a:pPr eaLnBrk="1" hangingPunct="1">
              <a:buFontTx/>
              <a:buNone/>
            </a:pPr>
            <a:r>
              <a:rPr lang="en-US" altLang="en-US" b="1">
                <a:solidFill>
                  <a:srgbClr val="00B050"/>
                </a:solidFill>
                <a:latin typeface="Times New Roman" panose="02020603050405020304" pitchFamily="18" charset="0"/>
                <a:cs typeface="Times New Roman" panose="02020603050405020304" pitchFamily="18" charset="0"/>
              </a:rPr>
              <a:t>Airplane legal to fly</a:t>
            </a:r>
          </a:p>
        </p:txBody>
      </p:sp>
      <p:pic>
        <p:nvPicPr>
          <p:cNvPr id="583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6125"/>
            <a:ext cx="50387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5" y="717550"/>
            <a:ext cx="3810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8"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103188"/>
            <a:ext cx="9144000" cy="5943600"/>
          </a:xfrm>
        </p:spPr>
        <p:txBody>
          <a:bodyPr/>
          <a:lstStyle/>
          <a:p>
            <a:pPr algn="ctr" eaLnBrk="1" hangingPunct="1">
              <a:defRPr/>
            </a:pPr>
            <a:r>
              <a:rPr lang="en-US" sz="6000" i="1" dirty="0">
                <a:effectLst>
                  <a:outerShdw blurRad="38100" dist="38100" dir="2700000" algn="tl">
                    <a:srgbClr val="C0C0C0"/>
                  </a:outerShdw>
                </a:effectLst>
                <a:latin typeface="Times New Roman" pitchFamily="18" charset="0"/>
              </a:rPr>
              <a:t>Planning</a:t>
            </a:r>
            <a:br>
              <a:rPr lang="en-US" sz="6000" i="1" dirty="0">
                <a:effectLst>
                  <a:outerShdw blurRad="38100" dist="38100" dir="2700000" algn="tl">
                    <a:srgbClr val="C0C0C0"/>
                  </a:outerShdw>
                </a:effectLst>
                <a:latin typeface="Times New Roman" pitchFamily="18" charset="0"/>
              </a:rPr>
            </a:br>
            <a:r>
              <a:rPr lang="en-US" sz="6000" i="1" dirty="0">
                <a:effectLst>
                  <a:outerShdw blurRad="38100" dist="38100" dir="2700000" algn="tl">
                    <a:srgbClr val="C0C0C0"/>
                  </a:outerShdw>
                </a:effectLst>
                <a:latin typeface="Times New Roman" pitchFamily="18" charset="0"/>
              </a:rPr>
              <a:t>a</a:t>
            </a:r>
            <a:br>
              <a:rPr lang="en-US" sz="6000" i="1" dirty="0">
                <a:effectLst>
                  <a:outerShdw blurRad="38100" dist="38100" dir="2700000" algn="tl">
                    <a:srgbClr val="C0C0C0"/>
                  </a:outerShdw>
                </a:effectLst>
                <a:latin typeface="Times New Roman" pitchFamily="18" charset="0"/>
              </a:rPr>
            </a:br>
            <a:r>
              <a:rPr lang="en-US" sz="6000" i="1" dirty="0">
                <a:effectLst>
                  <a:outerShdw blurRad="38100" dist="38100" dir="2700000" algn="tl">
                    <a:srgbClr val="C0C0C0"/>
                  </a:outerShdw>
                </a:effectLst>
                <a:latin typeface="Times New Roman" pitchFamily="18" charset="0"/>
              </a:rPr>
              <a:t>Flight</a:t>
            </a:r>
            <a:br>
              <a:rPr lang="en-US" sz="6000" i="1" dirty="0">
                <a:effectLst>
                  <a:outerShdw blurRad="38100" dist="38100" dir="2700000" algn="tl">
                    <a:srgbClr val="C0C0C0"/>
                  </a:outerShdw>
                </a:effectLst>
                <a:latin typeface="Times New Roman" pitchFamily="18" charset="0"/>
              </a:rPr>
            </a:br>
            <a:br>
              <a:rPr lang="en-US" sz="6000"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Calculating Weight &amp; Balance</a:t>
            </a:r>
            <a:br>
              <a:rPr lang="en-US"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Using ForeFlight Mobile Version 12.6</a:t>
            </a:r>
            <a:br>
              <a:rPr lang="en-US"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Apple iPad Air, iOS 12.4.8</a:t>
            </a:r>
            <a:br>
              <a:rPr lang="en-US" i="1" dirty="0">
                <a:effectLst>
                  <a:outerShdw blurRad="38100" dist="38100" dir="2700000" algn="tl">
                    <a:srgbClr val="C0C0C0"/>
                  </a:outerShdw>
                </a:effectLst>
                <a:latin typeface="Times New Roman" pitchFamily="18" charset="0"/>
              </a:rPr>
            </a:br>
            <a:endParaRPr lang="en-US" sz="4400" i="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70383183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0"/>
            <a:ext cx="9144000" cy="457200"/>
          </a:xfrm>
          <a:noFill/>
        </p:spPr>
        <p:txBody>
          <a:bodyPr/>
          <a:lstStyle/>
          <a:p>
            <a:pPr algn="ctr" eaLnBrk="1" hangingPunct="1"/>
            <a:r>
              <a:rPr lang="en-US" altLang="en-US" sz="3600" i="1">
                <a:latin typeface="Times New Roman" panose="02020603050405020304" pitchFamily="18" charset="0"/>
              </a:rPr>
              <a:t>Planning the Flight – Weight &amp; Balance</a:t>
            </a:r>
            <a:endParaRPr lang="en-US" altLang="en-US" sz="3600">
              <a:latin typeface="Times New Roman" panose="02020603050405020304" pitchFamily="18" charset="0"/>
            </a:endParaRPr>
          </a:p>
        </p:txBody>
      </p:sp>
      <p:sp>
        <p:nvSpPr>
          <p:cNvPr id="37891" name="Rectangle 3"/>
          <p:cNvSpPr>
            <a:spLocks noGrp="1" noChangeArrowheads="1"/>
          </p:cNvSpPr>
          <p:nvPr>
            <p:ph type="body" sz="half" idx="1"/>
          </p:nvPr>
        </p:nvSpPr>
        <p:spPr>
          <a:xfrm>
            <a:off x="0" y="487363"/>
            <a:ext cx="9144000" cy="5356225"/>
          </a:xfrm>
        </p:spPr>
        <p:txBody>
          <a:bodyPr/>
          <a:lstStyle/>
          <a:p>
            <a:pPr>
              <a:lnSpc>
                <a:spcPct val="110000"/>
              </a:lnSpc>
              <a:spcBef>
                <a:spcPts val="600"/>
              </a:spcBef>
            </a:pPr>
            <a:r>
              <a:rPr lang="en-US" altLang="en-US" sz="2400" b="0">
                <a:latin typeface="Times New Roman" panose="02020603050405020304" pitchFamily="18" charset="0"/>
                <a:cs typeface="Arial" panose="020B0604020202020204" pitchFamily="34" charset="0"/>
              </a:rPr>
              <a:t>2005 Cessna 182T Weight Limitations – Is everything good to go?</a:t>
            </a:r>
          </a:p>
          <a:p>
            <a:pPr lvl="1">
              <a:lnSpc>
                <a:spcPct val="110000"/>
              </a:lnSpc>
              <a:spcBef>
                <a:spcPts val="600"/>
              </a:spcBef>
            </a:pPr>
            <a:r>
              <a:rPr lang="en-US" altLang="en-US">
                <a:latin typeface="Times New Roman" panose="02020603050405020304" pitchFamily="18" charset="0"/>
                <a:cs typeface="Arial" panose="020B0604020202020204" pitchFamily="34" charset="0"/>
              </a:rPr>
              <a:t>Gross Takeoff Weight = 3,100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Basic Empty Weight = 2,060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Maximum Useful Load = 1,040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Crew, Fuel, and Flight Kits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Pilot (left front) – 200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Passenger (right front) – 245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Pilot Flight Kit (left rear) – 10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Passenger Flight Kit (right rear) – 10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Baggage (chocks, tie-down ropes, oil, etc.) – 30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Fuel (64 gallons - tabs) – 384 pounds  </a:t>
            </a:r>
          </a:p>
        </p:txBody>
      </p:sp>
    </p:spTree>
    <p:extLst>
      <p:ext uri="{BB962C8B-B14F-4D97-AF65-F5344CB8AC3E}">
        <p14:creationId xmlns:p14="http://schemas.microsoft.com/office/powerpoint/2010/main" val="37801405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 calcmode="lin" valueType="num">
                                      <p:cBhvr additive="base">
                                        <p:cTn id="17"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anim calcmode="lin" valueType="num">
                                      <p:cBhvr additive="base">
                                        <p:cTn id="21"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 calcmode="lin" valueType="num">
                                      <p:cBhvr additive="base">
                                        <p:cTn id="27"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89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891">
                                            <p:txEl>
                                              <p:pRg st="6" end="6"/>
                                            </p:txEl>
                                          </p:spTgt>
                                        </p:tgtEl>
                                        <p:attrNameLst>
                                          <p:attrName>style.visibility</p:attrName>
                                        </p:attrNameLst>
                                      </p:cBhvr>
                                      <p:to>
                                        <p:strVal val="visible"/>
                                      </p:to>
                                    </p:set>
                                    <p:anim calcmode="lin" valueType="num">
                                      <p:cBhvr additive="base">
                                        <p:cTn id="35"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891">
                                            <p:txEl>
                                              <p:pRg st="7" end="7"/>
                                            </p:txEl>
                                          </p:spTgt>
                                        </p:tgtEl>
                                        <p:attrNameLst>
                                          <p:attrName>style.visibility</p:attrName>
                                        </p:attrNameLst>
                                      </p:cBhvr>
                                      <p:to>
                                        <p:strVal val="visible"/>
                                      </p:to>
                                    </p:set>
                                    <p:anim calcmode="lin" valueType="num">
                                      <p:cBhvr additive="base">
                                        <p:cTn id="41" dur="500" fill="hold"/>
                                        <p:tgtEl>
                                          <p:spTgt spid="3789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7891">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891">
                                            <p:txEl>
                                              <p:pRg st="8" end="8"/>
                                            </p:txEl>
                                          </p:spTgt>
                                        </p:tgtEl>
                                        <p:attrNameLst>
                                          <p:attrName>style.visibility</p:attrName>
                                        </p:attrNameLst>
                                      </p:cBhvr>
                                      <p:to>
                                        <p:strVal val="visible"/>
                                      </p:to>
                                    </p:set>
                                    <p:anim calcmode="lin" valueType="num">
                                      <p:cBhvr additive="base">
                                        <p:cTn id="45" dur="5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7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7891">
                                            <p:txEl>
                                              <p:pRg st="9" end="9"/>
                                            </p:txEl>
                                          </p:spTgt>
                                        </p:tgtEl>
                                        <p:attrNameLst>
                                          <p:attrName>style.visibility</p:attrName>
                                        </p:attrNameLst>
                                      </p:cBhvr>
                                      <p:to>
                                        <p:strVal val="visible"/>
                                      </p:to>
                                    </p:set>
                                    <p:anim calcmode="lin" valueType="num">
                                      <p:cBhvr additive="base">
                                        <p:cTn id="51" dur="500" fill="hold"/>
                                        <p:tgtEl>
                                          <p:spTgt spid="3789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7891">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891">
                                            <p:txEl>
                                              <p:pRg st="10" end="10"/>
                                            </p:txEl>
                                          </p:spTgt>
                                        </p:tgtEl>
                                        <p:attrNameLst>
                                          <p:attrName>style.visibility</p:attrName>
                                        </p:attrNameLst>
                                      </p:cBhvr>
                                      <p:to>
                                        <p:strVal val="visible"/>
                                      </p:to>
                                    </p:set>
                                    <p:anim calcmode="lin" valueType="num">
                                      <p:cBhvr additive="base">
                                        <p:cTn id="55" dur="500" fill="hold"/>
                                        <p:tgtEl>
                                          <p:spTgt spid="37891">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7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0"/>
            <a:ext cx="9144000" cy="457200"/>
          </a:xfrm>
          <a:noFill/>
        </p:spPr>
        <p:txBody>
          <a:bodyPr/>
          <a:lstStyle/>
          <a:p>
            <a:pPr algn="ctr" eaLnBrk="1" hangingPunct="1"/>
            <a:r>
              <a:rPr lang="en-US" altLang="en-US" sz="3600" i="1">
                <a:latin typeface="Times New Roman" panose="02020603050405020304" pitchFamily="18" charset="0"/>
              </a:rPr>
              <a:t>Planning the Flight – Weight &amp; Balance</a:t>
            </a:r>
            <a:endParaRPr lang="en-US" altLang="en-US" sz="3600">
              <a:latin typeface="Times New Roman" panose="02020603050405020304" pitchFamily="18" charset="0"/>
            </a:endParaRPr>
          </a:p>
        </p:txBody>
      </p:sp>
      <p:sp>
        <p:nvSpPr>
          <p:cNvPr id="37891" name="Rectangle 3"/>
          <p:cNvSpPr>
            <a:spLocks noGrp="1" noChangeArrowheads="1"/>
          </p:cNvSpPr>
          <p:nvPr>
            <p:ph type="body" sz="half" idx="1"/>
          </p:nvPr>
        </p:nvSpPr>
        <p:spPr>
          <a:xfrm>
            <a:off x="0" y="781050"/>
            <a:ext cx="9144000" cy="4167468"/>
          </a:xfrm>
        </p:spPr>
        <p:txBody>
          <a:bodyPr/>
          <a:lstStyle/>
          <a:p>
            <a:pPr>
              <a:defRPr/>
            </a:pPr>
            <a:r>
              <a:rPr lang="en-US" altLang="en-US" sz="2400" b="0" dirty="0">
                <a:latin typeface="Times New Roman" panose="02020603050405020304" pitchFamily="18" charset="0"/>
                <a:cs typeface="Arial" panose="020B0604020202020204" pitchFamily="34" charset="0"/>
              </a:rPr>
              <a:t>See </a:t>
            </a:r>
            <a:r>
              <a:rPr lang="en-US" sz="2400" b="0" dirty="0">
                <a:latin typeface="Times New Roman" panose="02020603050405020304" pitchFamily="18" charset="0"/>
                <a:cs typeface="Arial" panose="020B0604020202020204" pitchFamily="34" charset="0"/>
              </a:rPr>
              <a:t>Pilot’s Guide to ForeFlight Mobile </a:t>
            </a:r>
            <a:r>
              <a:rPr lang="en-US" altLang="en-US" sz="2400" b="0" dirty="0">
                <a:latin typeface="Times New Roman" panose="02020603050405020304" pitchFamily="18" charset="0"/>
                <a:cs typeface="Arial" panose="020B0604020202020204" pitchFamily="34" charset="0"/>
              </a:rPr>
              <a:t>Version 13.3.2</a:t>
            </a:r>
          </a:p>
          <a:p>
            <a:pPr lvl="1">
              <a:lnSpc>
                <a:spcPct val="110000"/>
              </a:lnSpc>
              <a:spcBef>
                <a:spcPct val="25000"/>
              </a:spcBef>
              <a:defRPr/>
            </a:pPr>
            <a:r>
              <a:rPr lang="en-US" altLang="en-US" b="1" i="1" dirty="0">
                <a:solidFill>
                  <a:schemeClr val="accent2"/>
                </a:solidFill>
                <a:latin typeface="Times New Roman" panose="02020603050405020304" pitchFamily="18" charset="0"/>
                <a:cs typeface="Arial" panose="020B0604020202020204" pitchFamily="34" charset="0"/>
                <a:hlinkClick r:id="rId3"/>
              </a:rPr>
              <a:t>http://www.foreflight.com/ipad/guide/pdf</a:t>
            </a:r>
            <a:endParaRPr lang="en-US" altLang="en-US" b="1" i="1" dirty="0">
              <a:solidFill>
                <a:schemeClr val="accent2"/>
              </a:solidFill>
              <a:latin typeface="Times New Roman" panose="02020603050405020304" pitchFamily="18" charset="0"/>
              <a:cs typeface="Arial" panose="020B0604020202020204" pitchFamily="34" charset="0"/>
            </a:endParaRPr>
          </a:p>
          <a:p>
            <a:pPr lvl="1">
              <a:lnSpc>
                <a:spcPct val="110000"/>
              </a:lnSpc>
              <a:spcBef>
                <a:spcPct val="25000"/>
              </a:spcBef>
              <a:defRPr/>
            </a:pPr>
            <a:r>
              <a:rPr lang="en-US" altLang="en-US" dirty="0">
                <a:latin typeface="Times New Roman" panose="02020603050405020304" pitchFamily="18" charset="0"/>
                <a:ea typeface="+mn-ea"/>
                <a:cs typeface="Arial" panose="020B0604020202020204" pitchFamily="34" charset="0"/>
              </a:rPr>
              <a:t>Aircraft</a:t>
            </a:r>
          </a:p>
          <a:p>
            <a:pPr lvl="2">
              <a:lnSpc>
                <a:spcPct val="110000"/>
              </a:lnSpc>
              <a:spcBef>
                <a:spcPct val="25000"/>
              </a:spcBef>
              <a:defRPr/>
            </a:pPr>
            <a:r>
              <a:rPr lang="en-US" altLang="en-US" sz="2400" dirty="0">
                <a:latin typeface="Times New Roman" panose="02020603050405020304" pitchFamily="18" charset="0"/>
                <a:ea typeface="+mn-ea"/>
                <a:cs typeface="Arial" panose="020B0604020202020204" pitchFamily="34" charset="0"/>
              </a:rPr>
              <a:t>creating an aircraft: Pilot’s Guide pages 321-322</a:t>
            </a:r>
          </a:p>
          <a:p>
            <a:pPr lvl="2">
              <a:lnSpc>
                <a:spcPct val="110000"/>
              </a:lnSpc>
              <a:spcBef>
                <a:spcPct val="25000"/>
              </a:spcBef>
              <a:defRPr/>
            </a:pPr>
            <a:r>
              <a:rPr lang="en-US" altLang="en-US" sz="2400" dirty="0">
                <a:latin typeface="Times New Roman" panose="02020603050405020304" pitchFamily="18" charset="0"/>
                <a:cs typeface="Arial" panose="020B0604020202020204" pitchFamily="34" charset="0"/>
              </a:rPr>
              <a:t>deleting an aircraft: Pilot’s Guide page 325</a:t>
            </a:r>
            <a:endParaRPr lang="en-US" altLang="en-US" dirty="0">
              <a:latin typeface="Times New Roman" panose="02020603050405020304" pitchFamily="18" charset="0"/>
              <a:ea typeface="+mn-ea"/>
              <a:cs typeface="Arial" panose="020B0604020202020204" pitchFamily="34" charset="0"/>
            </a:endParaRPr>
          </a:p>
          <a:p>
            <a:pPr lvl="1">
              <a:lnSpc>
                <a:spcPct val="110000"/>
              </a:lnSpc>
              <a:spcBef>
                <a:spcPct val="25000"/>
              </a:spcBef>
              <a:defRPr/>
            </a:pPr>
            <a:r>
              <a:rPr lang="en-US" altLang="en-US" sz="2400" dirty="0">
                <a:latin typeface="Times New Roman" panose="02020603050405020304" pitchFamily="18" charset="0"/>
                <a:ea typeface="+mn-ea"/>
                <a:cs typeface="Arial" panose="020B0604020202020204" pitchFamily="34" charset="0"/>
              </a:rPr>
              <a:t>Weight &amp; Balance: Pilot’s Guide </a:t>
            </a:r>
            <a:r>
              <a:rPr lang="en-US" altLang="en-US" sz="2400">
                <a:latin typeface="Times New Roman" panose="02020603050405020304" pitchFamily="18" charset="0"/>
                <a:ea typeface="+mn-ea"/>
                <a:cs typeface="Arial" panose="020B0604020202020204" pitchFamily="34" charset="0"/>
              </a:rPr>
              <a:t>page 320</a:t>
            </a:r>
            <a:endParaRPr lang="en-US" altLang="en-US" sz="2400" dirty="0">
              <a:latin typeface="Times New Roman" panose="02020603050405020304" pitchFamily="18" charset="0"/>
              <a:ea typeface="+mn-ea"/>
              <a:cs typeface="Arial" panose="020B0604020202020204" pitchFamily="34" charset="0"/>
            </a:endParaRPr>
          </a:p>
          <a:p>
            <a:pPr>
              <a:lnSpc>
                <a:spcPct val="110000"/>
              </a:lnSpc>
              <a:spcBef>
                <a:spcPts val="600"/>
              </a:spcBef>
              <a:defRPr/>
            </a:pPr>
            <a:r>
              <a:rPr lang="en-US" altLang="en-US" sz="2400" b="0" dirty="0">
                <a:latin typeface="Times New Roman" panose="02020603050405020304" pitchFamily="18" charset="0"/>
                <a:cs typeface="Arial" panose="020B0604020202020204" pitchFamily="34" charset="0"/>
              </a:rPr>
              <a:t>See ForeFlight Mobile computation of weight &amp; balance on following slides</a:t>
            </a:r>
          </a:p>
          <a:p>
            <a:pPr>
              <a:lnSpc>
                <a:spcPct val="110000"/>
              </a:lnSpc>
              <a:spcBef>
                <a:spcPts val="600"/>
              </a:spcBef>
              <a:defRPr/>
            </a:pPr>
            <a:endParaRPr lang="en-US" altLang="en-US" sz="2200" b="0"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4589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anim calcmode="lin" valueType="num">
                                      <p:cBhvr additive="base">
                                        <p:cTn id="11"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 calcmode="lin" valueType="num">
                                      <p:cBhvr additive="base">
                                        <p:cTn id="17"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anim calcmode="lin" valueType="num">
                                      <p:cBhvr additive="base">
                                        <p:cTn id="21"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891">
                                            <p:txEl>
                                              <p:pRg st="4" end="4"/>
                                            </p:txEl>
                                          </p:spTgt>
                                        </p:tgtEl>
                                        <p:attrNameLst>
                                          <p:attrName>style.visibility</p:attrName>
                                        </p:attrNameLst>
                                      </p:cBhvr>
                                      <p:to>
                                        <p:strVal val="visible"/>
                                      </p:to>
                                    </p:set>
                                    <p:anim calcmode="lin" valueType="num">
                                      <p:cBhvr additive="base">
                                        <p:cTn id="25"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 calcmode="lin" valueType="num">
                                      <p:cBhvr additive="base">
                                        <p:cTn id="37"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0"/>
            <a:ext cx="9144000" cy="471488"/>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sp>
        <p:nvSpPr>
          <p:cNvPr id="3" name="Rectangle 3"/>
          <p:cNvSpPr>
            <a:spLocks noGrp="1" noChangeArrowheads="1"/>
          </p:cNvSpPr>
          <p:nvPr>
            <p:ph type="body" sz="half" idx="1"/>
          </p:nvPr>
        </p:nvSpPr>
        <p:spPr>
          <a:xfrm>
            <a:off x="-1" y="677863"/>
            <a:ext cx="9143999" cy="2419350"/>
          </a:xfrm>
        </p:spPr>
        <p:txBody>
          <a:bodyPr/>
          <a:lstStyle/>
          <a:p>
            <a:pPr>
              <a:lnSpc>
                <a:spcPct val="110000"/>
              </a:lnSpc>
              <a:spcBef>
                <a:spcPct val="25000"/>
              </a:spcBef>
            </a:pPr>
            <a:r>
              <a:rPr lang="en-US" altLang="en-US" sz="2400" dirty="0">
                <a:latin typeface="Times New Roman" panose="02020603050405020304" pitchFamily="18" charset="0"/>
                <a:cs typeface="Arial" panose="020B0604020202020204" pitchFamily="34" charset="0"/>
              </a:rPr>
              <a:t>You can use these steps to start Weight &amp; Balance calculation</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Launch ForeFlight Mobile </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See Menu Bar at bottom of ForeFlight display</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Tap the “More” button on Menu Bar to see menu</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Tap “Weight &amp; Balance” in right pane of next slide</a:t>
            </a:r>
          </a:p>
        </p:txBody>
      </p:sp>
      <p:pic>
        <p:nvPicPr>
          <p:cNvPr id="10138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4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8023225" y="3792538"/>
            <a:ext cx="1120775" cy="590550"/>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solidFill>
                <a:srgbClr val="FF0000"/>
              </a:solidFill>
            </a:endParaRPr>
          </a:p>
        </p:txBody>
      </p:sp>
      <p:sp>
        <p:nvSpPr>
          <p:cNvPr id="10" name="Rectangular Callout 9"/>
          <p:cNvSpPr>
            <a:spLocks noChangeArrowheads="1"/>
          </p:cNvSpPr>
          <p:nvPr/>
        </p:nvSpPr>
        <p:spPr bwMode="auto">
          <a:xfrm>
            <a:off x="5959475" y="5014913"/>
            <a:ext cx="1770063" cy="811212"/>
          </a:xfrm>
          <a:prstGeom prst="wedgeRectCallout">
            <a:avLst>
              <a:gd name="adj1" fmla="val 72213"/>
              <a:gd name="adj2" fmla="val -175907"/>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1" name="TextBox 10"/>
          <p:cNvSpPr txBox="1">
            <a:spLocks noChangeArrowheads="1"/>
          </p:cNvSpPr>
          <p:nvPr/>
        </p:nvSpPr>
        <p:spPr bwMode="auto">
          <a:xfrm>
            <a:off x="6151563" y="5097463"/>
            <a:ext cx="1577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cs typeface="Times New Roman" panose="02020603050405020304" pitchFamily="18" charset="0"/>
              </a:rPr>
              <a:t>Tap “More” to See Menu</a:t>
            </a:r>
          </a:p>
        </p:txBody>
      </p:sp>
    </p:spTree>
    <p:extLst>
      <p:ext uri="{BB962C8B-B14F-4D97-AF65-F5344CB8AC3E}">
        <p14:creationId xmlns:p14="http://schemas.microsoft.com/office/powerpoint/2010/main" val="34482563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1380"/>
                                        </p:tgtEl>
                                        <p:attrNameLst>
                                          <p:attrName>style.visibility</p:attrName>
                                        </p:attrNameLst>
                                      </p:cBhvr>
                                      <p:to>
                                        <p:strVal val="visible"/>
                                      </p:to>
                                    </p:set>
                                    <p:anim calcmode="lin" valueType="num">
                                      <p:cBhvr additive="base">
                                        <p:cTn id="35" dur="500" fill="hold"/>
                                        <p:tgtEl>
                                          <p:spTgt spid="101380"/>
                                        </p:tgtEl>
                                        <p:attrNameLst>
                                          <p:attrName>ppt_x</p:attrName>
                                        </p:attrNameLst>
                                      </p:cBhvr>
                                      <p:tavLst>
                                        <p:tav tm="0">
                                          <p:val>
                                            <p:strVal val="#ppt_x"/>
                                          </p:val>
                                        </p:tav>
                                        <p:tav tm="100000">
                                          <p:val>
                                            <p:strVal val="#ppt_x"/>
                                          </p:val>
                                        </p:tav>
                                      </p:tavLst>
                                    </p:anim>
                                    <p:anim calcmode="lin" valueType="num">
                                      <p:cBhvr additive="base">
                                        <p:cTn id="36" dur="500" fill="hold"/>
                                        <p:tgtEl>
                                          <p:spTgt spid="10138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4000" cy="785307"/>
          </a:xfrm>
          <a:noFill/>
        </p:spPr>
        <p:txBody>
          <a:bodyPr/>
          <a:lstStyle/>
          <a:p>
            <a:pPr algn="ctr" eaLnBrk="1" hangingPunct="1"/>
            <a:r>
              <a:rPr lang="en-US" altLang="en-US" sz="2800" dirty="0">
                <a:latin typeface="Times New Roman" panose="02020603050405020304" pitchFamily="18" charset="0"/>
              </a:rPr>
              <a:t>NTSB Weight &amp; Balance Accident Trends</a:t>
            </a:r>
            <a:br>
              <a:rPr lang="en-US" altLang="en-US" sz="2800" dirty="0">
                <a:latin typeface="Times New Roman" panose="02020603050405020304" pitchFamily="18" charset="0"/>
              </a:rPr>
            </a:br>
            <a:r>
              <a:rPr lang="en-US" altLang="en-US" sz="2800" dirty="0">
                <a:latin typeface="Times New Roman" panose="02020603050405020304" pitchFamily="18" charset="0"/>
              </a:rPr>
              <a:t>U.S. 2000 – 2019</a:t>
            </a:r>
          </a:p>
        </p:txBody>
      </p:sp>
      <p:pic>
        <p:nvPicPr>
          <p:cNvPr id="2" name="Picture 1">
            <a:extLst>
              <a:ext uri="{FF2B5EF4-FFF2-40B4-BE49-F238E27FC236}">
                <a16:creationId xmlns:a16="http://schemas.microsoft.com/office/drawing/2014/main" id="{C6F27294-6C59-4D95-9363-7A17D4E1F651}"/>
              </a:ext>
            </a:extLst>
          </p:cNvPr>
          <p:cNvPicPr>
            <a:picLocks noChangeAspect="1"/>
          </p:cNvPicPr>
          <p:nvPr/>
        </p:nvPicPr>
        <p:blipFill>
          <a:blip r:embed="rId3"/>
          <a:stretch>
            <a:fillRect/>
          </a:stretch>
        </p:blipFill>
        <p:spPr>
          <a:xfrm>
            <a:off x="4447" y="786270"/>
            <a:ext cx="9145635" cy="5506953"/>
          </a:xfrm>
          <a:prstGeom prst="rect">
            <a:avLst/>
          </a:prstGeom>
        </p:spPr>
      </p:pic>
    </p:spTree>
    <p:extLst>
      <p:ext uri="{BB962C8B-B14F-4D97-AF65-F5344CB8AC3E}">
        <p14:creationId xmlns:p14="http://schemas.microsoft.com/office/powerpoint/2010/main" val="3103520691"/>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3398744" cy="1555078"/>
          </a:xfrm>
          <a:noFill/>
        </p:spPr>
        <p:txBody>
          <a:bodyPr/>
          <a:lstStyle/>
          <a:p>
            <a:pPr algn="ctr" eaLnBrk="1" hangingPunct="1"/>
            <a:r>
              <a:rPr lang="en-US" altLang="en-US" sz="2800" i="1" dirty="0">
                <a:latin typeface="Times New Roman" panose="02020603050405020304" pitchFamily="18" charset="0"/>
              </a:rPr>
              <a:t>ForeFlight Mobile Weight &amp; Balance</a:t>
            </a:r>
            <a:endParaRPr lang="en-US" altLang="en-US" sz="2800" dirty="0">
              <a:latin typeface="Times New Roman" panose="02020603050405020304" pitchFamily="18" charset="0"/>
            </a:endParaRPr>
          </a:p>
        </p:txBody>
      </p:sp>
      <p:pic>
        <p:nvPicPr>
          <p:cNvPr id="2" name="Picture 1">
            <a:extLst>
              <a:ext uri="{FF2B5EF4-FFF2-40B4-BE49-F238E27FC236}">
                <a16:creationId xmlns:a16="http://schemas.microsoft.com/office/drawing/2014/main" id="{DBBF85EB-7BD5-4986-BC1F-9444C5F19009}"/>
              </a:ext>
            </a:extLst>
          </p:cNvPr>
          <p:cNvPicPr>
            <a:picLocks noChangeAspect="1"/>
          </p:cNvPicPr>
          <p:nvPr/>
        </p:nvPicPr>
        <p:blipFill>
          <a:blip r:embed="rId3"/>
          <a:stretch>
            <a:fillRect/>
          </a:stretch>
        </p:blipFill>
        <p:spPr>
          <a:xfrm>
            <a:off x="3398744" y="0"/>
            <a:ext cx="5114176" cy="6858000"/>
          </a:xfrm>
          <a:prstGeom prst="rect">
            <a:avLst/>
          </a:prstGeom>
        </p:spPr>
      </p:pic>
    </p:spTree>
    <p:extLst>
      <p:ext uri="{BB962C8B-B14F-4D97-AF65-F5344CB8AC3E}">
        <p14:creationId xmlns:p14="http://schemas.microsoft.com/office/powerpoint/2010/main" val="598779231"/>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9144000" cy="508000"/>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pic>
        <p:nvPicPr>
          <p:cNvPr id="4098" name="Picture 2" descr="C:\Users\doylewj\AppData\Local\Temp\SNAGHTML2922fe24.PNG">
            <a:extLst>
              <a:ext uri="{FF2B5EF4-FFF2-40B4-BE49-F238E27FC236}">
                <a16:creationId xmlns:a16="http://schemas.microsoft.com/office/drawing/2014/main" id="{3532AB0B-13B9-4255-A9C7-3C5C30C5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17" y="1036232"/>
            <a:ext cx="8236721" cy="206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62234"/>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9144000" cy="508000"/>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pic>
        <p:nvPicPr>
          <p:cNvPr id="3" name="Picture 2">
            <a:extLst>
              <a:ext uri="{FF2B5EF4-FFF2-40B4-BE49-F238E27FC236}">
                <a16:creationId xmlns:a16="http://schemas.microsoft.com/office/drawing/2014/main" id="{C3BD3D35-DEB7-4BCC-AB13-3F0939734FAE}"/>
              </a:ext>
            </a:extLst>
          </p:cNvPr>
          <p:cNvPicPr>
            <a:picLocks noChangeAspect="1"/>
          </p:cNvPicPr>
          <p:nvPr/>
        </p:nvPicPr>
        <p:blipFill>
          <a:blip r:embed="rId3"/>
          <a:stretch>
            <a:fillRect/>
          </a:stretch>
        </p:blipFill>
        <p:spPr>
          <a:xfrm>
            <a:off x="333486" y="609600"/>
            <a:ext cx="8480915" cy="4156038"/>
          </a:xfrm>
          <a:prstGeom prst="rect">
            <a:avLst/>
          </a:prstGeom>
        </p:spPr>
      </p:pic>
    </p:spTree>
    <p:extLst>
      <p:ext uri="{BB962C8B-B14F-4D97-AF65-F5344CB8AC3E}">
        <p14:creationId xmlns:p14="http://schemas.microsoft.com/office/powerpoint/2010/main" val="3695995146"/>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8607" y="365760"/>
            <a:ext cx="2528047" cy="1473798"/>
          </a:xfrm>
          <a:noFill/>
        </p:spPr>
        <p:txBody>
          <a:bodyPr/>
          <a:lstStyle/>
          <a:p>
            <a:pPr algn="ctr" eaLnBrk="1" hangingPunct="1"/>
            <a:r>
              <a:rPr lang="en-US" altLang="en-US" sz="2400" i="1" dirty="0">
                <a:latin typeface="Times New Roman" panose="02020603050405020304" pitchFamily="18" charset="0"/>
              </a:rPr>
              <a:t>ForeFlight Mobile Weight &amp; Balance – Setting Up An Airplane</a:t>
            </a:r>
            <a:endParaRPr lang="en-US" altLang="en-US" sz="2400" dirty="0">
              <a:latin typeface="Times New Roman" panose="02020603050405020304" pitchFamily="18" charset="0"/>
            </a:endParaRPr>
          </a:p>
        </p:txBody>
      </p:sp>
      <p:sp>
        <p:nvSpPr>
          <p:cNvPr id="2" name="Rectangle 1"/>
          <p:cNvSpPr>
            <a:spLocks noChangeArrowheads="1"/>
          </p:cNvSpPr>
          <p:nvPr/>
        </p:nvSpPr>
        <p:spPr bwMode="auto">
          <a:xfrm>
            <a:off x="343460" y="1972031"/>
            <a:ext cx="21240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This data is available from the weight &amp; balance document in your airplane’s POH </a:t>
            </a:r>
          </a:p>
        </p:txBody>
      </p:sp>
      <p:pic>
        <p:nvPicPr>
          <p:cNvPr id="3" name="Picture 2">
            <a:extLst>
              <a:ext uri="{FF2B5EF4-FFF2-40B4-BE49-F238E27FC236}">
                <a16:creationId xmlns:a16="http://schemas.microsoft.com/office/drawing/2014/main" id="{3B8E6182-7058-4EC6-B369-43E092E6FEB8}"/>
              </a:ext>
            </a:extLst>
          </p:cNvPr>
          <p:cNvPicPr>
            <a:picLocks noChangeAspect="1"/>
          </p:cNvPicPr>
          <p:nvPr/>
        </p:nvPicPr>
        <p:blipFill>
          <a:blip r:embed="rId3"/>
          <a:stretch>
            <a:fillRect/>
          </a:stretch>
        </p:blipFill>
        <p:spPr>
          <a:xfrm>
            <a:off x="3164092" y="-1"/>
            <a:ext cx="5076265" cy="6768353"/>
          </a:xfrm>
          <a:prstGeom prst="rect">
            <a:avLst/>
          </a:prstGeom>
        </p:spPr>
      </p:pic>
    </p:spTree>
    <p:extLst>
      <p:ext uri="{BB962C8B-B14F-4D97-AF65-F5344CB8AC3E}">
        <p14:creationId xmlns:p14="http://schemas.microsoft.com/office/powerpoint/2010/main" val="2917982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8607" y="365760"/>
            <a:ext cx="2528047" cy="1473798"/>
          </a:xfrm>
          <a:noFill/>
        </p:spPr>
        <p:txBody>
          <a:bodyPr/>
          <a:lstStyle/>
          <a:p>
            <a:pPr algn="ctr" eaLnBrk="1" hangingPunct="1"/>
            <a:r>
              <a:rPr lang="en-US" altLang="en-US" sz="2400" i="1" dirty="0">
                <a:latin typeface="Times New Roman" panose="02020603050405020304" pitchFamily="18" charset="0"/>
              </a:rPr>
              <a:t>ForeFlight Mobile Weight &amp; Balance – Setting Up An Airplane</a:t>
            </a:r>
            <a:endParaRPr lang="en-US" altLang="en-US" sz="2400" dirty="0">
              <a:latin typeface="Times New Roman" panose="02020603050405020304" pitchFamily="18" charset="0"/>
            </a:endParaRPr>
          </a:p>
        </p:txBody>
      </p:sp>
      <p:sp>
        <p:nvSpPr>
          <p:cNvPr id="2" name="Rectangle 1"/>
          <p:cNvSpPr>
            <a:spLocks noChangeArrowheads="1"/>
          </p:cNvSpPr>
          <p:nvPr/>
        </p:nvSpPr>
        <p:spPr bwMode="auto">
          <a:xfrm>
            <a:off x="343460" y="1972031"/>
            <a:ext cx="21240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This data is available from the weight &amp; balance document in your airplane’s POH </a:t>
            </a:r>
          </a:p>
        </p:txBody>
      </p:sp>
      <p:pic>
        <p:nvPicPr>
          <p:cNvPr id="4" name="Picture 3">
            <a:extLst>
              <a:ext uri="{FF2B5EF4-FFF2-40B4-BE49-F238E27FC236}">
                <a16:creationId xmlns:a16="http://schemas.microsoft.com/office/drawing/2014/main" id="{4C965975-3D92-4E32-AA7F-DA1A4148432C}"/>
              </a:ext>
            </a:extLst>
          </p:cNvPr>
          <p:cNvPicPr>
            <a:picLocks noChangeAspect="1"/>
          </p:cNvPicPr>
          <p:nvPr/>
        </p:nvPicPr>
        <p:blipFill>
          <a:blip r:embed="rId3"/>
          <a:stretch>
            <a:fillRect/>
          </a:stretch>
        </p:blipFill>
        <p:spPr>
          <a:xfrm>
            <a:off x="3206451" y="94129"/>
            <a:ext cx="5002306" cy="6669741"/>
          </a:xfrm>
          <a:prstGeom prst="rect">
            <a:avLst/>
          </a:prstGeom>
        </p:spPr>
      </p:pic>
    </p:spTree>
    <p:extLst>
      <p:ext uri="{BB962C8B-B14F-4D97-AF65-F5344CB8AC3E}">
        <p14:creationId xmlns:p14="http://schemas.microsoft.com/office/powerpoint/2010/main" val="1752857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0"/>
            <a:ext cx="3324113" cy="1425967"/>
          </a:xfrm>
          <a:noFill/>
        </p:spPr>
        <p:txBody>
          <a:bodyPr/>
          <a:lstStyle/>
          <a:p>
            <a:pPr algn="ctr" eaLnBrk="1" hangingPunct="1"/>
            <a:r>
              <a:rPr lang="en-US" altLang="en-US" sz="2800" i="1" dirty="0">
                <a:latin typeface="Times New Roman" panose="02020603050405020304" pitchFamily="18" charset="0"/>
              </a:rPr>
              <a:t>ForeFlight Mobile Weight &amp; Balance – For A Given Flight</a:t>
            </a:r>
            <a:endParaRPr lang="en-US" altLang="en-US" sz="2800" dirty="0">
              <a:latin typeface="Times New Roman" panose="02020603050405020304" pitchFamily="18" charset="0"/>
            </a:endParaRPr>
          </a:p>
        </p:txBody>
      </p:sp>
      <p:pic>
        <p:nvPicPr>
          <p:cNvPr id="82948" name="Picture 5"/>
          <p:cNvPicPr>
            <a:picLocks noChangeAspect="1"/>
          </p:cNvPicPr>
          <p:nvPr/>
        </p:nvPicPr>
        <p:blipFill>
          <a:blip r:embed="rId3">
            <a:extLst>
              <a:ext uri="{28A0092B-C50C-407E-A947-70E740481C1C}">
                <a14:useLocalDpi xmlns:a14="http://schemas.microsoft.com/office/drawing/2010/main" val="0"/>
              </a:ext>
            </a:extLst>
          </a:blip>
          <a:srcRect t="94662"/>
          <a:stretch>
            <a:fillRect/>
          </a:stretch>
        </p:blipFill>
        <p:spPr bwMode="auto">
          <a:xfrm>
            <a:off x="0" y="2266419"/>
            <a:ext cx="38592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53355"/>
            <a:ext cx="38592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32557" y="2951741"/>
            <a:ext cx="39330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200" dirty="0">
                <a:solidFill>
                  <a:srgbClr val="FF0000"/>
                </a:solidFill>
                <a:latin typeface="Times New Roman" panose="02020603050405020304" pitchFamily="18" charset="0"/>
                <a:cs typeface="Times New Roman" panose="02020603050405020304" pitchFamily="18" charset="0"/>
              </a:rPr>
              <a:t>This data is unique to a given flight. </a:t>
            </a:r>
          </a:p>
        </p:txBody>
      </p:sp>
      <p:sp>
        <p:nvSpPr>
          <p:cNvPr id="7" name="Rectangle 6"/>
          <p:cNvSpPr>
            <a:spLocks noChangeArrowheads="1"/>
          </p:cNvSpPr>
          <p:nvPr/>
        </p:nvSpPr>
        <p:spPr bwMode="auto">
          <a:xfrm>
            <a:off x="111043" y="3958795"/>
            <a:ext cx="395454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200" dirty="0">
                <a:solidFill>
                  <a:srgbClr val="FF0000"/>
                </a:solidFill>
                <a:latin typeface="Times New Roman" panose="02020603050405020304" pitchFamily="18" charset="0"/>
                <a:cs typeface="Times New Roman" panose="02020603050405020304" pitchFamily="18" charset="0"/>
              </a:rPr>
              <a:t>Crew weights, baggage weights, and fuel on board can vary.</a:t>
            </a:r>
          </a:p>
        </p:txBody>
      </p:sp>
      <p:pic>
        <p:nvPicPr>
          <p:cNvPr id="2" name="Picture 1">
            <a:extLst>
              <a:ext uri="{FF2B5EF4-FFF2-40B4-BE49-F238E27FC236}">
                <a16:creationId xmlns:a16="http://schemas.microsoft.com/office/drawing/2014/main" id="{FCEE9656-8004-47A5-A23C-5F7812D38003}"/>
              </a:ext>
            </a:extLst>
          </p:cNvPr>
          <p:cNvPicPr>
            <a:picLocks noChangeAspect="1"/>
          </p:cNvPicPr>
          <p:nvPr/>
        </p:nvPicPr>
        <p:blipFill>
          <a:blip r:embed="rId5"/>
          <a:stretch>
            <a:fillRect/>
          </a:stretch>
        </p:blipFill>
        <p:spPr>
          <a:xfrm>
            <a:off x="4108132" y="23442"/>
            <a:ext cx="5035868" cy="6714490"/>
          </a:xfrm>
          <a:prstGeom prst="rect">
            <a:avLst/>
          </a:prstGeom>
        </p:spPr>
      </p:pic>
    </p:spTree>
    <p:extLst>
      <p:ext uri="{BB962C8B-B14F-4D97-AF65-F5344CB8AC3E}">
        <p14:creationId xmlns:p14="http://schemas.microsoft.com/office/powerpoint/2010/main" val="185357745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additive="base">
                                        <p:cTn id="7" dur="500" fill="hold"/>
                                        <p:tgtEl>
                                          <p:spTgt spid="82948"/>
                                        </p:tgtEl>
                                        <p:attrNameLst>
                                          <p:attrName>ppt_x</p:attrName>
                                        </p:attrNameLst>
                                      </p:cBhvr>
                                      <p:tavLst>
                                        <p:tav tm="0">
                                          <p:val>
                                            <p:strVal val="#ppt_x"/>
                                          </p:val>
                                        </p:tav>
                                        <p:tav tm="100000">
                                          <p:val>
                                            <p:strVal val="#ppt_x"/>
                                          </p:val>
                                        </p:tav>
                                      </p:tavLst>
                                    </p:anim>
                                    <p:anim calcmode="lin" valueType="num">
                                      <p:cBhvr additive="base">
                                        <p:cTn id="8" dur="500" fill="hold"/>
                                        <p:tgtEl>
                                          <p:spTgt spid="82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2949"/>
                                        </p:tgtEl>
                                        <p:attrNameLst>
                                          <p:attrName>style.visibility</p:attrName>
                                        </p:attrNameLst>
                                      </p:cBhvr>
                                      <p:to>
                                        <p:strVal val="visible"/>
                                      </p:to>
                                    </p:set>
                                    <p:anim calcmode="lin" valueType="num">
                                      <p:cBhvr additive="base">
                                        <p:cTn id="13" dur="500" fill="hold"/>
                                        <p:tgtEl>
                                          <p:spTgt spid="82949"/>
                                        </p:tgtEl>
                                        <p:attrNameLst>
                                          <p:attrName>ppt_x</p:attrName>
                                        </p:attrNameLst>
                                      </p:cBhvr>
                                      <p:tavLst>
                                        <p:tav tm="0">
                                          <p:val>
                                            <p:strVal val="#ppt_x"/>
                                          </p:val>
                                        </p:tav>
                                        <p:tav tm="100000">
                                          <p:val>
                                            <p:strVal val="#ppt_x"/>
                                          </p:val>
                                        </p:tav>
                                      </p:tavLst>
                                    </p:anim>
                                    <p:anim calcmode="lin" valueType="num">
                                      <p:cBhvr additive="base">
                                        <p:cTn id="14"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0"/>
            <a:ext cx="9144000" cy="503238"/>
          </a:xfrm>
          <a:noFill/>
        </p:spPr>
        <p:txBody>
          <a:bodyPr/>
          <a:lstStyle/>
          <a:p>
            <a:pPr algn="ctr" eaLnBrk="1" hangingPunct="1"/>
            <a:r>
              <a:rPr lang="en-US" altLang="en-US" sz="2800" i="1">
                <a:latin typeface="Times New Roman" panose="02020603050405020304" pitchFamily="18" charset="0"/>
              </a:rPr>
              <a:t>ForeFlight Mobile Weight &amp; Balance – For A Given Flight</a:t>
            </a:r>
            <a:endParaRPr lang="en-US" altLang="en-US" sz="2800">
              <a:latin typeface="Times New Roman" panose="02020603050405020304" pitchFamily="18" charset="0"/>
            </a:endParaRPr>
          </a:p>
        </p:txBody>
      </p:sp>
      <p:pic>
        <p:nvPicPr>
          <p:cNvPr id="80900" name="Picture 4"/>
          <p:cNvPicPr>
            <a:picLocks noChangeAspect="1"/>
          </p:cNvPicPr>
          <p:nvPr/>
        </p:nvPicPr>
        <p:blipFill>
          <a:blip r:embed="rId3">
            <a:extLst>
              <a:ext uri="{28A0092B-C50C-407E-A947-70E740481C1C}">
                <a14:useLocalDpi xmlns:a14="http://schemas.microsoft.com/office/drawing/2010/main" val="0"/>
              </a:ext>
            </a:extLst>
          </a:blip>
          <a:srcRect t="95013"/>
          <a:stretch>
            <a:fillRect/>
          </a:stretch>
        </p:blipFill>
        <p:spPr bwMode="auto">
          <a:xfrm>
            <a:off x="4730750" y="4881563"/>
            <a:ext cx="43100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503238"/>
            <a:ext cx="44354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503238"/>
            <a:ext cx="436086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42875" y="4262438"/>
            <a:ext cx="4371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This data is unique to a given flight. </a:t>
            </a:r>
          </a:p>
        </p:txBody>
      </p:sp>
      <p:sp>
        <p:nvSpPr>
          <p:cNvPr id="4" name="Rectangle 3"/>
          <p:cNvSpPr>
            <a:spLocks noChangeArrowheads="1"/>
          </p:cNvSpPr>
          <p:nvPr/>
        </p:nvSpPr>
        <p:spPr bwMode="auto">
          <a:xfrm>
            <a:off x="174625" y="944563"/>
            <a:ext cx="3895725" cy="914400"/>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8" name="Rectangle 7"/>
          <p:cNvSpPr>
            <a:spLocks noChangeArrowheads="1"/>
          </p:cNvSpPr>
          <p:nvPr/>
        </p:nvSpPr>
        <p:spPr bwMode="auto">
          <a:xfrm>
            <a:off x="200025" y="5092700"/>
            <a:ext cx="437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Crew weights, baggage weights, and fuel on board can vary.</a:t>
            </a:r>
          </a:p>
        </p:txBody>
      </p:sp>
    </p:spTree>
    <p:extLst>
      <p:ext uri="{BB962C8B-B14F-4D97-AF65-F5344CB8AC3E}">
        <p14:creationId xmlns:p14="http://schemas.microsoft.com/office/powerpoint/2010/main" val="30810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0900"/>
                                        </p:tgtEl>
                                        <p:attrNameLst>
                                          <p:attrName>style.visibility</p:attrName>
                                        </p:attrNameLst>
                                      </p:cBhvr>
                                      <p:to>
                                        <p:strVal val="visible"/>
                                      </p:to>
                                    </p:set>
                                    <p:anim calcmode="lin" valueType="num">
                                      <p:cBhvr additive="base">
                                        <p:cTn id="23" dur="500" fill="hold"/>
                                        <p:tgtEl>
                                          <p:spTgt spid="80900"/>
                                        </p:tgtEl>
                                        <p:attrNameLst>
                                          <p:attrName>ppt_x</p:attrName>
                                        </p:attrNameLst>
                                      </p:cBhvr>
                                      <p:tavLst>
                                        <p:tav tm="0">
                                          <p:val>
                                            <p:strVal val="#ppt_x"/>
                                          </p:val>
                                        </p:tav>
                                        <p:tav tm="100000">
                                          <p:val>
                                            <p:strVal val="#ppt_x"/>
                                          </p:val>
                                        </p:tav>
                                      </p:tavLst>
                                    </p:anim>
                                    <p:anim calcmode="lin" valueType="num">
                                      <p:cBhvr additive="base">
                                        <p:cTn id="24" dur="500" fill="hold"/>
                                        <p:tgtEl>
                                          <p:spTgt spid="8090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503238"/>
          </a:xfrm>
          <a:noFill/>
        </p:spPr>
        <p:txBody>
          <a:bodyPr/>
          <a:lstStyle/>
          <a:p>
            <a:pPr algn="ctr" eaLnBrk="1" hangingPunct="1"/>
            <a:r>
              <a:rPr lang="en-US" altLang="en-US" sz="2800" i="1">
                <a:latin typeface="Times New Roman" panose="02020603050405020304" pitchFamily="18" charset="0"/>
              </a:rPr>
              <a:t>ForeFlight Mobile Weight &amp; Balance – For A Given Flight</a:t>
            </a:r>
            <a:endParaRPr lang="en-US" altLang="en-US" sz="2800">
              <a:latin typeface="Times New Roman" panose="02020603050405020304" pitchFamily="18" charset="0"/>
            </a:endParaRPr>
          </a:p>
        </p:txBody>
      </p:sp>
      <p:pic>
        <p:nvPicPr>
          <p:cNvPr id="8499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4788" y="503238"/>
            <a:ext cx="38592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8" y="503238"/>
            <a:ext cx="47371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029200" y="1711325"/>
            <a:ext cx="3922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Compare this graph to the CG envelope in the Weight &amp; Balance section of your airplane’s POH</a:t>
            </a:r>
          </a:p>
        </p:txBody>
      </p:sp>
    </p:spTree>
    <p:extLst>
      <p:ext uri="{BB962C8B-B14F-4D97-AF65-F5344CB8AC3E}">
        <p14:creationId xmlns:p14="http://schemas.microsoft.com/office/powerpoint/2010/main" val="2468123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4995"/>
                                        </p:tgtEl>
                                        <p:attrNameLst>
                                          <p:attrName>style.visibility</p:attrName>
                                        </p:attrNameLst>
                                      </p:cBhvr>
                                      <p:to>
                                        <p:strVal val="visible"/>
                                      </p:to>
                                    </p:set>
                                    <p:anim calcmode="lin" valueType="num">
                                      <p:cBhvr additive="base">
                                        <p:cTn id="13" dur="500" fill="hold"/>
                                        <p:tgtEl>
                                          <p:spTgt spid="84995"/>
                                        </p:tgtEl>
                                        <p:attrNameLst>
                                          <p:attrName>ppt_x</p:attrName>
                                        </p:attrNameLst>
                                      </p:cBhvr>
                                      <p:tavLst>
                                        <p:tav tm="0">
                                          <p:val>
                                            <p:strVal val="#ppt_x"/>
                                          </p:val>
                                        </p:tav>
                                        <p:tav tm="100000">
                                          <p:val>
                                            <p:strVal val="#ppt_x"/>
                                          </p:val>
                                        </p:tav>
                                      </p:tavLst>
                                    </p:anim>
                                    <p:anim calcmode="lin" valueType="num">
                                      <p:cBhvr additive="base">
                                        <p:cTn id="14"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“After Class” Exercise</a:t>
            </a:r>
            <a:endParaRPr lang="en-US" altLang="en-US" sz="3200" dirty="0">
              <a:latin typeface="Times New Roman" panose="02020603050405020304" pitchFamily="18" charset="0"/>
            </a:endParaRPr>
          </a:p>
        </p:txBody>
      </p:sp>
      <p:sp>
        <p:nvSpPr>
          <p:cNvPr id="9" name="Rectangle 3"/>
          <p:cNvSpPr>
            <a:spLocks noGrp="1" noChangeArrowheads="1"/>
          </p:cNvSpPr>
          <p:nvPr>
            <p:ph type="body" sz="half" idx="1"/>
          </p:nvPr>
        </p:nvSpPr>
        <p:spPr>
          <a:xfrm>
            <a:off x="0" y="352462"/>
            <a:ext cx="9144000" cy="562879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If you are a ForeFlight user, use ForeFlight Mobile</a:t>
            </a:r>
            <a:r>
              <a:rPr lang="en-US" altLang="en-US" sz="2400" i="1" dirty="0">
                <a:latin typeface="Times New Roman" panose="02020603050405020304" pitchFamily="18" charset="0"/>
              </a:rPr>
              <a:t> </a:t>
            </a:r>
            <a:r>
              <a:rPr lang="en-US" altLang="en-US" sz="2400" b="0" dirty="0">
                <a:latin typeface="Times New Roman" panose="02020603050405020304" pitchFamily="18" charset="0"/>
                <a:cs typeface="Arial" panose="020B0604020202020204" pitchFamily="34" charset="0"/>
              </a:rPr>
              <a:t>to do a weight &amp; balance computation:</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Setup your airplane </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Enter the following weights:</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Pilot &amp; passenger</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Baggage</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Fuel in US gallons</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Determine the following:</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Is the airplane legal to fly based on its gross weight?</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Is the airplane legal to fly based on its CG envelope?</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Feel free to use a different flight planning app as well as  a different tablet or SmartPhone </a:t>
            </a:r>
          </a:p>
        </p:txBody>
      </p:sp>
    </p:spTree>
    <p:extLst>
      <p:ext uri="{BB962C8B-B14F-4D97-AF65-F5344CB8AC3E}">
        <p14:creationId xmlns:p14="http://schemas.microsoft.com/office/powerpoint/2010/main" val="658381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a:latin typeface="Times New Roman" panose="02020603050405020304" pitchFamily="18" charset="0"/>
              </a:rPr>
              <a:t>How to Query</a:t>
            </a:r>
            <a:br>
              <a:rPr lang="en-US" altLang="en-US" sz="5400">
                <a:latin typeface="Times New Roman" panose="02020603050405020304" pitchFamily="18" charset="0"/>
              </a:rPr>
            </a:br>
            <a:r>
              <a:rPr lang="en-US" altLang="en-US" sz="5400">
                <a:latin typeface="Times New Roman" panose="02020603050405020304" pitchFamily="18" charset="0"/>
              </a:rPr>
              <a:t>the</a:t>
            </a:r>
            <a:br>
              <a:rPr lang="en-US" altLang="en-US" sz="5400">
                <a:latin typeface="Times New Roman" panose="02020603050405020304" pitchFamily="18" charset="0"/>
              </a:rPr>
            </a:br>
            <a:r>
              <a:rPr lang="en-US" altLang="en-US" sz="5400">
                <a:latin typeface="Times New Roman" panose="02020603050405020304" pitchFamily="18" charset="0"/>
              </a:rPr>
              <a:t>NTSB Database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0"/>
            <a:ext cx="9144000" cy="1001713"/>
          </a:xfrm>
          <a:noFill/>
        </p:spPr>
        <p:txBody>
          <a:bodyPr/>
          <a:lstStyle/>
          <a:p>
            <a:pPr algn="ctr" eaLnBrk="1" hangingPunct="1"/>
            <a:r>
              <a:rPr lang="en-US" altLang="en-US" sz="3200" dirty="0">
                <a:latin typeface="Times New Roman" panose="02020603050405020304" pitchFamily="18" charset="0"/>
              </a:rPr>
              <a:t>NTSB Weight &amp; Balance Accident Trends</a:t>
            </a:r>
            <a:br>
              <a:rPr lang="en-US" altLang="en-US" sz="3200" dirty="0">
                <a:latin typeface="Times New Roman" panose="02020603050405020304" pitchFamily="18" charset="0"/>
              </a:rPr>
            </a:br>
            <a:r>
              <a:rPr lang="en-US" altLang="en-US" sz="3200" dirty="0">
                <a:latin typeface="Times New Roman" panose="02020603050405020304" pitchFamily="18" charset="0"/>
              </a:rPr>
              <a:t>U.S. – 2000 – 2019</a:t>
            </a:r>
          </a:p>
        </p:txBody>
      </p:sp>
      <p:sp>
        <p:nvSpPr>
          <p:cNvPr id="154627" name="Rectangle 3"/>
          <p:cNvSpPr>
            <a:spLocks noGrp="1" noChangeArrowheads="1"/>
          </p:cNvSpPr>
          <p:nvPr>
            <p:ph type="body" sz="half" idx="1"/>
          </p:nvPr>
        </p:nvSpPr>
        <p:spPr>
          <a:xfrm>
            <a:off x="0" y="1044575"/>
            <a:ext cx="9144000" cy="3301514"/>
          </a:xfrm>
        </p:spPr>
        <p:txBody>
          <a:bodyPr/>
          <a:lstStyle/>
          <a:p>
            <a:pPr>
              <a:lnSpc>
                <a:spcPct val="110000"/>
              </a:lnSpc>
              <a:spcBef>
                <a:spcPct val="25000"/>
              </a:spcBef>
              <a:defRPr/>
            </a:pPr>
            <a:r>
              <a:rPr lang="en-US" b="0" kern="1200" dirty="0">
                <a:latin typeface="Times New Roman" pitchFamily="18" charset="0"/>
                <a:cs typeface="Arial" charset="0"/>
              </a:rPr>
              <a:t>TOW = </a:t>
            </a:r>
            <a:r>
              <a:rPr lang="en-US" b="0" u="sng" kern="1200" dirty="0">
                <a:latin typeface="Times New Roman" pitchFamily="18" charset="0"/>
                <a:cs typeface="Arial" charset="0"/>
              </a:rPr>
              <a:t>T</a:t>
            </a:r>
            <a:r>
              <a:rPr lang="en-US" b="0" kern="1200" dirty="0">
                <a:latin typeface="Times New Roman" pitchFamily="18" charset="0"/>
                <a:cs typeface="Arial" charset="0"/>
              </a:rPr>
              <a:t>ake-</a:t>
            </a:r>
            <a:r>
              <a:rPr lang="en-US" b="0" u="sng" kern="1200" dirty="0">
                <a:latin typeface="Times New Roman" pitchFamily="18" charset="0"/>
                <a:cs typeface="Arial" charset="0"/>
              </a:rPr>
              <a:t>O</a:t>
            </a:r>
            <a:r>
              <a:rPr lang="en-US" b="0" kern="1200" dirty="0">
                <a:latin typeface="Times New Roman" pitchFamily="18" charset="0"/>
                <a:cs typeface="Arial" charset="0"/>
              </a:rPr>
              <a:t>ff </a:t>
            </a:r>
            <a:r>
              <a:rPr lang="en-US" b="0" u="sng" kern="1200" dirty="0">
                <a:latin typeface="Times New Roman" pitchFamily="18" charset="0"/>
                <a:cs typeface="Arial" charset="0"/>
              </a:rPr>
              <a:t>W</a:t>
            </a:r>
            <a:r>
              <a:rPr lang="en-US" b="0" kern="1200" dirty="0">
                <a:latin typeface="Times New Roman" pitchFamily="18" charset="0"/>
                <a:cs typeface="Arial" charset="0"/>
              </a:rPr>
              <a:t>eight</a:t>
            </a:r>
          </a:p>
          <a:p>
            <a:pPr>
              <a:lnSpc>
                <a:spcPct val="110000"/>
              </a:lnSpc>
              <a:spcBef>
                <a:spcPct val="25000"/>
              </a:spcBef>
              <a:defRPr/>
            </a:pPr>
            <a:r>
              <a:rPr lang="en-US" b="0" kern="1200" dirty="0">
                <a:latin typeface="Times New Roman" pitchFamily="18" charset="0"/>
                <a:cs typeface="Arial" charset="0"/>
              </a:rPr>
              <a:t>Many of these accidents had an AFT CG that was AFT of the CG limit</a:t>
            </a:r>
          </a:p>
          <a:p>
            <a:pPr>
              <a:lnSpc>
                <a:spcPct val="110000"/>
              </a:lnSpc>
              <a:spcBef>
                <a:spcPct val="25000"/>
              </a:spcBef>
              <a:defRPr/>
            </a:pPr>
            <a:r>
              <a:rPr lang="en-US" b="0" kern="1200" dirty="0">
                <a:latin typeface="Times New Roman" pitchFamily="18" charset="0"/>
                <a:cs typeface="Arial" charset="0"/>
              </a:rPr>
              <a:t>N4955A – 5 people (3 children ages 11, 12, 13)</a:t>
            </a:r>
          </a:p>
          <a:p>
            <a:pPr>
              <a:lnSpc>
                <a:spcPct val="110000"/>
              </a:lnSpc>
              <a:spcBef>
                <a:spcPct val="25000"/>
              </a:spcBef>
              <a:defRPr/>
            </a:pPr>
            <a:r>
              <a:rPr lang="en-US" b="0" kern="1200" dirty="0">
                <a:latin typeface="Times New Roman" pitchFamily="18" charset="0"/>
                <a:cs typeface="Arial" charset="0"/>
              </a:rPr>
              <a:t>N59532 – boy (age 4) not belted in, died of head trauma</a:t>
            </a:r>
          </a:p>
          <a:p>
            <a:pPr>
              <a:lnSpc>
                <a:spcPct val="110000"/>
              </a:lnSpc>
              <a:spcBef>
                <a:spcPct val="25000"/>
              </a:spcBef>
              <a:defRPr/>
            </a:pPr>
            <a:r>
              <a:rPr lang="en-US" b="0" kern="1200" dirty="0">
                <a:latin typeface="Times New Roman" pitchFamily="18" charset="0"/>
                <a:cs typeface="Arial" charset="0"/>
              </a:rPr>
              <a:t>N9456P – 6 people (all adults)</a:t>
            </a:r>
          </a:p>
          <a:p>
            <a:pPr>
              <a:lnSpc>
                <a:spcPct val="110000"/>
              </a:lnSpc>
              <a:spcBef>
                <a:spcPct val="25000"/>
              </a:spcBef>
              <a:buFontTx/>
              <a:buNone/>
              <a:defRPr/>
            </a:pPr>
            <a:endParaRPr lang="en-US" b="0" kern="1200" dirty="0">
              <a:latin typeface="Times New Roman" pitchFamily="18" charset="0"/>
              <a:cs typeface="Arial" charset="0"/>
            </a:endParaRPr>
          </a:p>
        </p:txBody>
      </p:sp>
      <p:pic>
        <p:nvPicPr>
          <p:cNvPr id="2" name="Picture 1">
            <a:extLst>
              <a:ext uri="{FF2B5EF4-FFF2-40B4-BE49-F238E27FC236}">
                <a16:creationId xmlns:a16="http://schemas.microsoft.com/office/drawing/2014/main" id="{4E46F6CA-4086-4441-8055-6C9AC3B7344F}"/>
              </a:ext>
            </a:extLst>
          </p:cNvPr>
          <p:cNvPicPr>
            <a:picLocks noChangeAspect="1"/>
          </p:cNvPicPr>
          <p:nvPr/>
        </p:nvPicPr>
        <p:blipFill>
          <a:blip r:embed="rId3"/>
          <a:stretch>
            <a:fillRect/>
          </a:stretch>
        </p:blipFill>
        <p:spPr>
          <a:xfrm>
            <a:off x="0" y="4451219"/>
            <a:ext cx="9144000" cy="152023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4627">
                                            <p:txEl>
                                              <p:pRg st="4" end="4"/>
                                            </p:txEl>
                                          </p:spTgt>
                                        </p:tgtEl>
                                        <p:attrNameLst>
                                          <p:attrName>style.visibility</p:attrName>
                                        </p:attrNameLst>
                                      </p:cBhvr>
                                      <p:to>
                                        <p:strVal val="visible"/>
                                      </p:to>
                                    </p:set>
                                    <p:anim calcmode="lin" valueType="num">
                                      <p:cBhvr additive="base">
                                        <p:cTn id="31" dur="500" fill="hold"/>
                                        <p:tgtEl>
                                          <p:spTgt spid="154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4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2AEB4C8B-45CA-4FAE-8E69-B59658586250}"/>
              </a:ext>
            </a:extLst>
          </p:cNvPr>
          <p:cNvSpPr>
            <a:spLocks noGrp="1" noChangeArrowheads="1"/>
          </p:cNvSpPr>
          <p:nvPr>
            <p:ph type="title" idx="4294967295"/>
          </p:nvPr>
        </p:nvSpPr>
        <p:spPr>
          <a:xfrm>
            <a:off x="0" y="0"/>
            <a:ext cx="9144000" cy="685800"/>
          </a:xfrm>
        </p:spPr>
        <p:txBody>
          <a:bodyPr/>
          <a:lstStyle/>
          <a:p>
            <a:pPr eaLnBrk="1" hangingPunct="1"/>
            <a:r>
              <a:rPr lang="en-US" altLang="en-US" i="1">
                <a:latin typeface="Times New Roman" panose="02020603050405020304" pitchFamily="18" charset="0"/>
              </a:rPr>
              <a:t>Accessing the NTSB Database</a:t>
            </a:r>
          </a:p>
        </p:txBody>
      </p:sp>
      <p:sp>
        <p:nvSpPr>
          <p:cNvPr id="149507" name="Rectangle 3">
            <a:extLst>
              <a:ext uri="{FF2B5EF4-FFF2-40B4-BE49-F238E27FC236}">
                <a16:creationId xmlns:a16="http://schemas.microsoft.com/office/drawing/2014/main" id="{1C921497-272A-498F-889D-B31942064C13}"/>
              </a:ext>
            </a:extLst>
          </p:cNvPr>
          <p:cNvSpPr>
            <a:spLocks noGrp="1" noChangeArrowheads="1"/>
          </p:cNvSpPr>
          <p:nvPr>
            <p:ph type="body" sz="half" idx="4294967295"/>
          </p:nvPr>
        </p:nvSpPr>
        <p:spPr>
          <a:xfrm>
            <a:off x="0" y="685800"/>
            <a:ext cx="9144000" cy="762000"/>
          </a:xfrm>
        </p:spPr>
        <p:txBody>
          <a:bodyPr/>
          <a:lstStyle/>
          <a:p>
            <a:pPr eaLnBrk="1" hangingPunct="1">
              <a:spcBef>
                <a:spcPct val="0"/>
              </a:spcBef>
            </a:pPr>
            <a:r>
              <a:rPr lang="en-US" altLang="en-US" sz="2400" b="0" dirty="0">
                <a:latin typeface="Times New Roman" panose="02020603050405020304" pitchFamily="18" charset="0"/>
                <a:cs typeface="Arial" panose="020B0604020202020204" pitchFamily="34" charset="0"/>
              </a:rPr>
              <a:t>Use your web browser to access the NTSB Database</a:t>
            </a:r>
          </a:p>
          <a:p>
            <a:pPr lvl="1" eaLnBrk="1" hangingPunct="1">
              <a:spcBef>
                <a:spcPct val="0"/>
              </a:spcBef>
            </a:pPr>
            <a:r>
              <a:rPr lang="en-US" altLang="en-US" sz="2000" dirty="0">
                <a:latin typeface="Times New Roman" panose="02020603050405020304" pitchFamily="18" charset="0"/>
                <a:cs typeface="Arial" panose="020B0604020202020204" pitchFamily="34" charset="0"/>
                <a:hlinkClick r:id="rId3"/>
              </a:rPr>
              <a:t>http://www.ntsb.gov/_layouts/ntsb.aviation/index.aspx</a:t>
            </a:r>
            <a:endParaRPr lang="en-US" altLang="en-US" sz="2000" dirty="0">
              <a:latin typeface="Times New Roman" panose="02020603050405020304" pitchFamily="18" charset="0"/>
              <a:cs typeface="Arial" panose="020B0604020202020204" pitchFamily="34" charset="0"/>
            </a:endParaRPr>
          </a:p>
        </p:txBody>
      </p:sp>
      <p:pic>
        <p:nvPicPr>
          <p:cNvPr id="149508" name="Picture 1">
            <a:extLst>
              <a:ext uri="{FF2B5EF4-FFF2-40B4-BE49-F238E27FC236}">
                <a16:creationId xmlns:a16="http://schemas.microsoft.com/office/drawing/2014/main" id="{9B2C0BB8-3C05-46F8-83BB-47C822B7E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1638"/>
            <a:ext cx="90614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0"/>
            <a:ext cx="9144000" cy="419548"/>
          </a:xfrm>
        </p:spPr>
        <p:txBody>
          <a:bodyPr/>
          <a:lstStyle/>
          <a:p>
            <a:pPr algn="ctr" eaLnBrk="1" hangingPunct="1"/>
            <a:r>
              <a:rPr lang="en-US" altLang="en-US" sz="2800" i="1" dirty="0">
                <a:latin typeface="Times New Roman" panose="02020603050405020304" pitchFamily="18" charset="0"/>
              </a:rPr>
              <a:t>Accessing the NTSB Database</a:t>
            </a:r>
          </a:p>
        </p:txBody>
      </p:sp>
      <p:pic>
        <p:nvPicPr>
          <p:cNvPr id="2" name="Picture 1">
            <a:extLst>
              <a:ext uri="{FF2B5EF4-FFF2-40B4-BE49-F238E27FC236}">
                <a16:creationId xmlns:a16="http://schemas.microsoft.com/office/drawing/2014/main" id="{F117D1FC-0777-4254-9AC7-65806F7628D3}"/>
              </a:ext>
            </a:extLst>
          </p:cNvPr>
          <p:cNvPicPr>
            <a:picLocks noChangeAspect="1"/>
          </p:cNvPicPr>
          <p:nvPr/>
        </p:nvPicPr>
        <p:blipFill>
          <a:blip r:embed="rId3"/>
          <a:stretch>
            <a:fillRect/>
          </a:stretch>
        </p:blipFill>
        <p:spPr>
          <a:xfrm>
            <a:off x="1580891" y="456645"/>
            <a:ext cx="5982218" cy="6401355"/>
          </a:xfrm>
          <a:prstGeom prst="rect">
            <a:avLst/>
          </a:prstGeom>
        </p:spPr>
      </p:pic>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eaLnBrk="1" hangingPunct="1"/>
            <a:r>
              <a:rPr lang="en-US" altLang="en-US" sz="3200" i="1" dirty="0">
                <a:latin typeface="Times New Roman" panose="02020603050405020304" pitchFamily="18" charset="0"/>
              </a:rPr>
              <a:t>Creating an NTSB Database Query</a:t>
            </a:r>
          </a:p>
        </p:txBody>
      </p:sp>
      <p:pic>
        <p:nvPicPr>
          <p:cNvPr id="2" name="Picture 1">
            <a:extLst>
              <a:ext uri="{FF2B5EF4-FFF2-40B4-BE49-F238E27FC236}">
                <a16:creationId xmlns:a16="http://schemas.microsoft.com/office/drawing/2014/main" id="{A15CA00C-91F5-4E1D-AF28-DD60B5488E83}"/>
              </a:ext>
            </a:extLst>
          </p:cNvPr>
          <p:cNvPicPr>
            <a:picLocks noChangeAspect="1"/>
          </p:cNvPicPr>
          <p:nvPr/>
        </p:nvPicPr>
        <p:blipFill>
          <a:blip r:embed="rId3"/>
          <a:stretch>
            <a:fillRect/>
          </a:stretch>
        </p:blipFill>
        <p:spPr>
          <a:xfrm>
            <a:off x="173885" y="533400"/>
            <a:ext cx="8263670" cy="6190129"/>
          </a:xfrm>
          <a:prstGeom prst="rect">
            <a:avLst/>
          </a:prstGeom>
        </p:spPr>
      </p:pic>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1452282" cy="2065468"/>
          </a:xfrm>
        </p:spPr>
        <p:txBody>
          <a:bodyPr/>
          <a:lstStyle/>
          <a:p>
            <a:pPr algn="ctr" eaLnBrk="1" hangingPunct="1"/>
            <a:r>
              <a:rPr lang="en-US" altLang="en-US" sz="2400" i="1" dirty="0">
                <a:latin typeface="Times New Roman" panose="02020603050405020304" pitchFamily="18" charset="0"/>
              </a:rPr>
              <a:t>Creating an NTSB Database Query</a:t>
            </a:r>
          </a:p>
        </p:txBody>
      </p:sp>
      <p:pic>
        <p:nvPicPr>
          <p:cNvPr id="2" name="Picture 1">
            <a:extLst>
              <a:ext uri="{FF2B5EF4-FFF2-40B4-BE49-F238E27FC236}">
                <a16:creationId xmlns:a16="http://schemas.microsoft.com/office/drawing/2014/main" id="{38854C7A-C2E3-4863-87C4-907A973831F8}"/>
              </a:ext>
            </a:extLst>
          </p:cNvPr>
          <p:cNvPicPr>
            <a:picLocks noChangeAspect="1"/>
          </p:cNvPicPr>
          <p:nvPr/>
        </p:nvPicPr>
        <p:blipFill rotWithShape="1">
          <a:blip r:embed="rId3"/>
          <a:srcRect r="1351"/>
          <a:stretch/>
        </p:blipFill>
        <p:spPr>
          <a:xfrm>
            <a:off x="1287987" y="133064"/>
            <a:ext cx="7856013" cy="6591871"/>
          </a:xfrm>
          <a:prstGeom prst="rect">
            <a:avLst/>
          </a:prstGeom>
        </p:spPr>
      </p:pic>
    </p:spTree>
    <p:extLst>
      <p:ext uri="{BB962C8B-B14F-4D97-AF65-F5344CB8AC3E}">
        <p14:creationId xmlns:p14="http://schemas.microsoft.com/office/powerpoint/2010/main" val="2929078769"/>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1452282" cy="2065468"/>
          </a:xfrm>
        </p:spPr>
        <p:txBody>
          <a:bodyPr/>
          <a:lstStyle/>
          <a:p>
            <a:pPr algn="ctr" eaLnBrk="1" hangingPunct="1"/>
            <a:r>
              <a:rPr lang="en-US" altLang="en-US" sz="2400" i="1" dirty="0">
                <a:latin typeface="Times New Roman" panose="02020603050405020304" pitchFamily="18" charset="0"/>
              </a:rPr>
              <a:t>Creating an NTSB Database Query</a:t>
            </a:r>
          </a:p>
        </p:txBody>
      </p:sp>
      <p:pic>
        <p:nvPicPr>
          <p:cNvPr id="3" name="Picture 2">
            <a:extLst>
              <a:ext uri="{FF2B5EF4-FFF2-40B4-BE49-F238E27FC236}">
                <a16:creationId xmlns:a16="http://schemas.microsoft.com/office/drawing/2014/main" id="{CEEECC82-547D-4A19-89FF-686D4B69AFCD}"/>
              </a:ext>
            </a:extLst>
          </p:cNvPr>
          <p:cNvPicPr>
            <a:picLocks noChangeAspect="1"/>
          </p:cNvPicPr>
          <p:nvPr/>
        </p:nvPicPr>
        <p:blipFill>
          <a:blip r:embed="rId3"/>
          <a:stretch>
            <a:fillRect/>
          </a:stretch>
        </p:blipFill>
        <p:spPr>
          <a:xfrm>
            <a:off x="1527586" y="42945"/>
            <a:ext cx="7031533" cy="6815055"/>
          </a:xfrm>
          <a:prstGeom prst="rect">
            <a:avLst/>
          </a:prstGeom>
        </p:spPr>
      </p:pic>
    </p:spTree>
    <p:extLst>
      <p:ext uri="{BB962C8B-B14F-4D97-AF65-F5344CB8AC3E}">
        <p14:creationId xmlns:p14="http://schemas.microsoft.com/office/powerpoint/2010/main" val="2422348959"/>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0"/>
            <a:ext cx="1957892" cy="2667896"/>
          </a:xfrm>
        </p:spPr>
        <p:txBody>
          <a:bodyPr/>
          <a:lstStyle/>
          <a:p>
            <a:pPr eaLnBrk="1" hangingPunct="1"/>
            <a:r>
              <a:rPr lang="en-US" altLang="en-US" sz="2600" i="1" dirty="0">
                <a:latin typeface="Times New Roman" panose="02020603050405020304" pitchFamily="18" charset="0"/>
              </a:rPr>
              <a:t>How Many </a:t>
            </a:r>
            <a:r>
              <a:rPr lang="en-US" altLang="en-US" sz="2600" i="1" u="sng" dirty="0">
                <a:latin typeface="Times New Roman" panose="02020603050405020304" pitchFamily="18" charset="0"/>
              </a:rPr>
              <a:t>Weight &amp; Balance</a:t>
            </a:r>
            <a:r>
              <a:rPr lang="en-US" altLang="en-US" sz="2600" i="1" dirty="0">
                <a:latin typeface="Times New Roman" panose="02020603050405020304" pitchFamily="18" charset="0"/>
              </a:rPr>
              <a:t> Accidents in </a:t>
            </a:r>
            <a:r>
              <a:rPr lang="en-US" altLang="en-US" sz="2600" i="1" dirty="0">
                <a:highlight>
                  <a:srgbClr val="FFFF00"/>
                </a:highlight>
                <a:latin typeface="Times New Roman" panose="02020603050405020304" pitchFamily="18" charset="0"/>
              </a:rPr>
              <a:t>PA</a:t>
            </a:r>
            <a:r>
              <a:rPr lang="en-US" altLang="en-US" sz="2600" i="1"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EE633C9A-C37D-4B3E-AC23-A2737C92EAFF}"/>
              </a:ext>
            </a:extLst>
          </p:cNvPr>
          <p:cNvPicPr>
            <a:picLocks noChangeAspect="1"/>
          </p:cNvPicPr>
          <p:nvPr/>
        </p:nvPicPr>
        <p:blipFill>
          <a:blip r:embed="rId3"/>
          <a:stretch>
            <a:fillRect/>
          </a:stretch>
        </p:blipFill>
        <p:spPr>
          <a:xfrm>
            <a:off x="1828799" y="0"/>
            <a:ext cx="6379285" cy="6917796"/>
          </a:xfrm>
          <a:prstGeom prst="rect">
            <a:avLst/>
          </a:prstGeom>
        </p:spPr>
      </p:pic>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0E87D1F-2565-4AA8-81C1-FE23E4F86061}"/>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DEB6EE04-5430-4A77-BA70-80662C0BB940}"/>
              </a:ext>
            </a:extLst>
          </p:cNvPr>
          <p:cNvPicPr>
            <a:picLocks noChangeAspect="1"/>
          </p:cNvPicPr>
          <p:nvPr/>
        </p:nvPicPr>
        <p:blipFill>
          <a:blip r:embed="rId3"/>
          <a:stretch>
            <a:fillRect/>
          </a:stretch>
        </p:blipFill>
        <p:spPr>
          <a:xfrm>
            <a:off x="1764254" y="91439"/>
            <a:ext cx="7103354" cy="5152913"/>
          </a:xfrm>
          <a:prstGeom prst="rect">
            <a:avLst/>
          </a:prstGeom>
        </p:spPr>
      </p:pic>
    </p:spTree>
    <p:extLst>
      <p:ext uri="{BB962C8B-B14F-4D97-AF65-F5344CB8AC3E}">
        <p14:creationId xmlns:p14="http://schemas.microsoft.com/office/powerpoint/2010/main" val="1243578049"/>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42E4B3B-14DE-48BB-A8A0-C4831F65DFD4}"/>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p:txBody>
      </p:sp>
      <p:pic>
        <p:nvPicPr>
          <p:cNvPr id="3" name="Picture 2">
            <a:extLst>
              <a:ext uri="{FF2B5EF4-FFF2-40B4-BE49-F238E27FC236}">
                <a16:creationId xmlns:a16="http://schemas.microsoft.com/office/drawing/2014/main" id="{5783F5C2-F826-4AA0-A055-4DD137DB529C}"/>
              </a:ext>
            </a:extLst>
          </p:cNvPr>
          <p:cNvPicPr>
            <a:picLocks noChangeAspect="1"/>
          </p:cNvPicPr>
          <p:nvPr/>
        </p:nvPicPr>
        <p:blipFill>
          <a:blip r:embed="rId3"/>
          <a:stretch>
            <a:fillRect/>
          </a:stretch>
        </p:blipFill>
        <p:spPr>
          <a:xfrm>
            <a:off x="1832768" y="171167"/>
            <a:ext cx="6683319" cy="6515665"/>
          </a:xfrm>
          <a:prstGeom prst="rect">
            <a:avLst/>
          </a:prstGeom>
        </p:spPr>
      </p:pic>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84A42C-3081-4D4C-9751-9186A61994BE}"/>
              </a:ext>
            </a:extLst>
          </p:cNvPr>
          <p:cNvPicPr>
            <a:picLocks noChangeAspect="1"/>
          </p:cNvPicPr>
          <p:nvPr/>
        </p:nvPicPr>
        <p:blipFill>
          <a:blip r:embed="rId3"/>
          <a:stretch>
            <a:fillRect/>
          </a:stretch>
        </p:blipFill>
        <p:spPr>
          <a:xfrm>
            <a:off x="1786989" y="0"/>
            <a:ext cx="7341035" cy="6185648"/>
          </a:xfrm>
          <a:prstGeom prst="rect">
            <a:avLst/>
          </a:prstGeom>
        </p:spPr>
      </p:pic>
      <p:sp>
        <p:nvSpPr>
          <p:cNvPr id="5" name="Rectangle 2">
            <a:extLst>
              <a:ext uri="{FF2B5EF4-FFF2-40B4-BE49-F238E27FC236}">
                <a16:creationId xmlns:a16="http://schemas.microsoft.com/office/drawing/2014/main" id="{ABD56E48-9C81-4FCC-AC2C-ECB436EBA3B9}"/>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p:txBody>
      </p:sp>
    </p:spTree>
    <p:extLst>
      <p:ext uri="{BB962C8B-B14F-4D97-AF65-F5344CB8AC3E}">
        <p14:creationId xmlns:p14="http://schemas.microsoft.com/office/powerpoint/2010/main" val="1831326943"/>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BD56E48-9C81-4FCC-AC2C-ECB436EBA3B9}"/>
              </a:ext>
            </a:extLst>
          </p:cNvPr>
          <p:cNvSpPr txBox="1">
            <a:spLocks noChangeArrowheads="1"/>
          </p:cNvSpPr>
          <p:nvPr/>
        </p:nvSpPr>
        <p:spPr bwMode="auto">
          <a:xfrm>
            <a:off x="0" y="-1"/>
            <a:ext cx="1957892"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a:p>
            <a:pPr eaLnBrk="1" hangingPunct="1">
              <a:buNone/>
            </a:pPr>
            <a:r>
              <a:rPr lang="en-US" altLang="en-US" sz="2600" i="1" kern="0" dirty="0">
                <a:latin typeface="Times New Roman" panose="02020603050405020304" pitchFamily="18" charset="0"/>
              </a:rPr>
              <a:t>56% had fatalities</a:t>
            </a:r>
          </a:p>
        </p:txBody>
      </p:sp>
      <p:pic>
        <p:nvPicPr>
          <p:cNvPr id="3" name="Picture 2">
            <a:extLst>
              <a:ext uri="{FF2B5EF4-FFF2-40B4-BE49-F238E27FC236}">
                <a16:creationId xmlns:a16="http://schemas.microsoft.com/office/drawing/2014/main" id="{51EBCC39-DE70-4FCC-8935-C1CD25FCE73A}"/>
              </a:ext>
            </a:extLst>
          </p:cNvPr>
          <p:cNvPicPr>
            <a:picLocks noChangeAspect="1"/>
          </p:cNvPicPr>
          <p:nvPr/>
        </p:nvPicPr>
        <p:blipFill>
          <a:blip r:embed="rId3"/>
          <a:stretch>
            <a:fillRect/>
          </a:stretch>
        </p:blipFill>
        <p:spPr>
          <a:xfrm>
            <a:off x="3036436" y="47789"/>
            <a:ext cx="4311037" cy="5969128"/>
          </a:xfrm>
          <a:prstGeom prst="rect">
            <a:avLst/>
          </a:prstGeom>
        </p:spPr>
      </p:pic>
    </p:spTree>
    <p:extLst>
      <p:ext uri="{BB962C8B-B14F-4D97-AF65-F5344CB8AC3E}">
        <p14:creationId xmlns:p14="http://schemas.microsoft.com/office/powerpoint/2010/main" val="1700070104"/>
      </p:ext>
    </p:extLst>
  </p:cSld>
  <p:clrMapOvr>
    <a:masterClrMapping/>
  </p:clrMapOvr>
  <p:transition>
    <p:random/>
  </p:transition>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5YDFD77UPU3F-311-1751</_dlc_DocId>
    <_dlc_DocIdUrl xmlns="04289566-cf42-4ce7-aa7c-2469c3d4502e">
      <Url>https://avssp.faa.gov/avs/afsfaast/_layouts/15/DocIdRedir.aspx?ID=5YDFD77UPU3F-311-1751</Url>
      <Description>5YDFD77UPU3F-311-1751</Description>
    </_dlc_DocIdUrl>
    <IconOverlay xmlns="http://schemas.microsoft.com/sharepoint/v4" xsi:nil="true"/>
  </documentManagement>
</p:properties>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F811D801-A96F-4D00-93AE-7F3C916ED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0B80675E-01F7-49AA-B61E-EE85CFCAD03B}">
  <ds:schemaRefs>
    <ds:schemaRef ds:uri="http://purl.org/dc/elements/1.1/"/>
    <ds:schemaRef ds:uri="http://purl.org/dc/terms/"/>
    <ds:schemaRef ds:uri="http://purl.org/dc/dcmitype/"/>
    <ds:schemaRef ds:uri="http://schemas.microsoft.com/sharepoint/v4"/>
    <ds:schemaRef ds:uri="http://www.w3.org/XML/1998/namespace"/>
    <ds:schemaRef ds:uri="http://schemas.openxmlformats.org/package/2006/metadata/core-properties"/>
    <ds:schemaRef ds:uri="http://schemas.microsoft.com/office/2006/documentManagement/types"/>
    <ds:schemaRef ds:uri="04289566-cf42-4ce7-aa7c-2469c3d4502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3434</TotalTime>
  <Words>8196</Words>
  <Application>Microsoft Office PowerPoint</Application>
  <PresentationFormat>On-screen Show (4:3)</PresentationFormat>
  <Paragraphs>975</Paragraphs>
  <Slides>137</Slides>
  <Notes>120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137</vt:i4>
      </vt:variant>
    </vt:vector>
  </HeadingPairs>
  <TitlesOfParts>
    <vt:vector size="147" baseType="lpstr">
      <vt:lpstr>ＭＳ Ｐゴシック</vt:lpstr>
      <vt:lpstr>Arial</vt:lpstr>
      <vt:lpstr>Courier New</vt:lpstr>
      <vt:lpstr>Helvetica Neue Medium</vt:lpstr>
      <vt:lpstr>Symbol</vt:lpstr>
      <vt:lpstr>Times New Roman</vt:lpstr>
      <vt:lpstr>Wingdings</vt:lpstr>
      <vt:lpstr>1_Custom Design</vt:lpstr>
      <vt:lpstr>2_Custom Design</vt:lpstr>
      <vt:lpstr>Equation</vt:lpstr>
      <vt:lpstr>The National FAA Safety Team Presents</vt:lpstr>
      <vt:lpstr>Welcome</vt:lpstr>
      <vt:lpstr>Airplane Weight and Balance</vt:lpstr>
      <vt:lpstr>How to Download this Presentation  </vt:lpstr>
      <vt:lpstr>Presentation Agenda  </vt:lpstr>
      <vt:lpstr>NTSB Statistics on  Weight &amp; Balance Accidents in the United States from 2000 to 2019 </vt:lpstr>
      <vt:lpstr>NTSB Weight &amp; Balance Accident Trends U.S.  2000 – 2019</vt:lpstr>
      <vt:lpstr>NTSB Weight &amp; Balance Accident Trends U.S. 2000 – 2019</vt:lpstr>
      <vt:lpstr>NTSB Weight &amp; Balance Accident Trends U.S. – 2000 – 2019</vt:lpstr>
      <vt:lpstr>NTSB Report ANC11FA037 on  Cessna 180 N4955A Accident</vt:lpstr>
      <vt:lpstr>Cessna 180 N4955A – NTSB Report ANC11FA037</vt:lpstr>
      <vt:lpstr>Cessna 180 N4955A – NTSB Report ANC11FA037</vt:lpstr>
      <vt:lpstr>Cessna 180 N4955A – NTSB Report ANC11FA037</vt:lpstr>
      <vt:lpstr>Cessna 180 N4955A – NTSB Report ANC11FA037</vt:lpstr>
      <vt:lpstr>NTSB Report WPR18FA119 on  Piper PA24 N9456P 4/9/2018 Accident</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Are There Any FARs That Cover Weight &amp; Balance?</vt:lpstr>
      <vt:lpstr>14 CFR 91.103 – Preflight Action</vt:lpstr>
      <vt:lpstr>Weight &amp; Balance Concepts from an  Elementary School and Middle School Perspective</vt:lpstr>
      <vt:lpstr>How Much Can an Airplane Weigh?</vt:lpstr>
      <vt:lpstr>What Does Balance Mean?</vt:lpstr>
      <vt:lpstr>Weight &amp; Balance Terms That All Pilots Should Know</vt:lpstr>
      <vt:lpstr>Weight &amp; Balance Terms</vt:lpstr>
      <vt:lpstr>Weight &amp; Balance Terms</vt:lpstr>
      <vt:lpstr>Weight &amp; Balance Terms</vt:lpstr>
      <vt:lpstr>Weight &amp; Balance Terms</vt:lpstr>
      <vt:lpstr>Equipment List for Weight &amp; Balance</vt:lpstr>
      <vt:lpstr>Weight &amp; Balance Equipment List</vt:lpstr>
      <vt:lpstr>Weight &amp; Balance Equipment List</vt:lpstr>
      <vt:lpstr>Weight &amp; Balance Equipment List</vt:lpstr>
      <vt:lpstr>Weight &amp; Balance Equipment List</vt:lpstr>
      <vt:lpstr>How to Calculate Weight &amp; Balance</vt:lpstr>
      <vt:lpstr>Weight &amp; Balance Computations Center of Gravity (CG)</vt:lpstr>
      <vt:lpstr>Weight &amp; Balance Computation Concepts</vt:lpstr>
      <vt:lpstr>Weight &amp; Balance Computation Concepts</vt:lpstr>
      <vt:lpstr>Weight &amp; Balance Computation Concepts</vt:lpstr>
      <vt:lpstr>Weight &amp; Balance Computation Concepts</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 for Cessna 182T NAV III</vt:lpstr>
      <vt:lpstr>Weight &amp; Balance Calculation – Graph Method for Cessna 182T NAV III</vt:lpstr>
      <vt:lpstr>Weight &amp; Balance Calculation – Graph Method for Cessna 182T NAV III</vt:lpstr>
      <vt:lpstr>Weight &amp; Balance Computations</vt:lpstr>
      <vt:lpstr>CG Calculation - Computational Method Excel Spreadsheet – Cessna 172S</vt:lpstr>
      <vt:lpstr>CG Calculation - Computational Method – Scenario #1</vt:lpstr>
      <vt:lpstr>CG Calculation - Computational Method – Scenario #1</vt:lpstr>
      <vt:lpstr>CG Calculation - Computational Method  – Scenario #2</vt:lpstr>
      <vt:lpstr>Cessna 172S Center of Gravity Limits</vt:lpstr>
      <vt:lpstr>Cessna 172S CG-Moment Envelope</vt:lpstr>
      <vt:lpstr>Cessna 172S CG-Moment Envelope – Dangers and Limitations</vt:lpstr>
      <vt:lpstr>Weight Impact on VSpeeds</vt:lpstr>
      <vt:lpstr>Weight Impact on VSpeed</vt:lpstr>
      <vt:lpstr>Weight &amp; Balance Scenarios</vt:lpstr>
      <vt:lpstr>Weight &amp; Balance Scenarios</vt:lpstr>
      <vt:lpstr>Weight &amp; Balance Scenario – C-172S – Full Fuel</vt:lpstr>
      <vt:lpstr>Weight &amp; Balance Scenario – C-172S – Fuel to Tabs</vt:lpstr>
      <vt:lpstr>Weight &amp; Balance Scenario – C-182T – Full Fuel</vt:lpstr>
      <vt:lpstr>Weight &amp; Balance Scenario – C-182T – Fuel to Tabs</vt:lpstr>
      <vt:lpstr>Weight &amp; Balance Scenario – U-206H – Full Fuel</vt:lpstr>
      <vt:lpstr>Weight &amp; Balance Scenario – U-206H – Fuel to Tabs</vt:lpstr>
      <vt:lpstr>Weight &amp; Balance Scenario – Cirrus SR20 – Full Fuel</vt:lpstr>
      <vt:lpstr>Weight &amp; Balance Scenario – Cirrus SR20 –Tabs + 7</vt:lpstr>
      <vt:lpstr>Weight &amp; Balance Scenario – Cirrus SR20 – Fuel to Tabs</vt:lpstr>
      <vt:lpstr>Planning a Flight  Calculating Weight &amp; Balance Using ForeFlight Mobile Version 12.6 Apple iPad Air, iOS 12.4.8 </vt:lpstr>
      <vt:lpstr>Planning the Flight – Weight &amp; Balance</vt:lpstr>
      <vt:lpstr>Planning the Flight – Weight &amp; Balance</vt:lpstr>
      <vt:lpstr>ForeFlight Mobile Weight &amp; Balance</vt:lpstr>
      <vt:lpstr>ForeFlight Mobile Weight &amp; Balance</vt:lpstr>
      <vt:lpstr>ForeFlight Mobile Weight &amp; Balance</vt:lpstr>
      <vt:lpstr>ForeFlight Mobile Weight &amp; Balance</vt:lpstr>
      <vt:lpstr>ForeFlight Mobile Weight &amp; Balance – Setting Up An Airplane</vt:lpstr>
      <vt:lpstr>ForeFlight Mobile Weight &amp; Balance – Setting Up An Airplane</vt:lpstr>
      <vt:lpstr>ForeFlight Mobile Weight &amp; Balance – For A Given Flight</vt:lpstr>
      <vt:lpstr>ForeFlight Mobile Weight &amp; Balance – For A Given Flight</vt:lpstr>
      <vt:lpstr>ForeFlight Mobile Weight &amp; Balance – For A Given Flight</vt:lpstr>
      <vt:lpstr>“After Class” Exercise</vt:lpstr>
      <vt:lpstr>How to Query the NTSB Database</vt:lpstr>
      <vt:lpstr>Accessing the NTSB Database</vt:lpstr>
      <vt:lpstr>Accessing the NTSB Database</vt:lpstr>
      <vt:lpstr>Creating an NTSB Database Query</vt:lpstr>
      <vt:lpstr>Creating an NTSB Database Query</vt:lpstr>
      <vt:lpstr>Creating an NTSB Database Query</vt:lpstr>
      <vt:lpstr>How Many Weight &amp; Balance Accidents in PA in Last 20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AOPA to Query the NTSB Database</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Parting Thoughts</vt:lpstr>
      <vt:lpstr>Weight &amp; Balance Suggestions for Non-Owners</vt:lpstr>
      <vt:lpstr>Weight &amp; Balance Pre-flight Planning</vt:lpstr>
      <vt:lpstr>The Three Most Useless Things to a Pilot</vt:lpstr>
      <vt:lpstr>PowerPoint Presentation</vt:lpstr>
      <vt:lpstr>Credits and Information</vt:lpstr>
      <vt:lpstr>References and Information</vt:lpstr>
      <vt:lpstr>FAA Handbooks (1 of 2)</vt:lpstr>
      <vt:lpstr>FAA Handbooks (2 of 2)</vt:lpstr>
      <vt:lpstr>References and Information</vt:lpstr>
      <vt:lpstr>PowerPoint Presentation</vt:lpstr>
      <vt:lpstr>Appendix Weight &amp; CG Change Formulas</vt:lpstr>
      <vt:lpstr>Weight Change Formula</vt:lpstr>
      <vt:lpstr>Weight Change Formula</vt:lpstr>
      <vt:lpstr>Weight Change Formula</vt:lpstr>
      <vt:lpstr>PowerPoint Presentation</vt:lpstr>
      <vt:lpstr>Weight Shift Formula - Weight Shifted to Move CG Two Inches</vt:lpstr>
      <vt:lpstr>PowerPoint Presentation</vt:lpstr>
      <vt:lpstr>Weight Shift Formula - How Far to Move Weight to Shift CG</vt:lpstr>
      <vt:lpstr>PowerPoint Presentation</vt:lpstr>
      <vt:lpstr>Questions?</vt:lpstr>
      <vt:lpstr>Proficiency and Peace of Mind</vt:lpstr>
      <vt:lpstr>Thank you for attending </vt:lpstr>
      <vt:lpstr>Title </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DoyleWJ</cp:lastModifiedBy>
  <cp:revision>241</cp:revision>
  <dcterms:created xsi:type="dcterms:W3CDTF">2005-01-28T20:32:53Z</dcterms:created>
  <dcterms:modified xsi:type="dcterms:W3CDTF">2021-05-21T15:05:03Z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8b3dfcba-cca9-426a-8839-f469dc3d475f</vt:lpwstr>
  </property>
</Properties>
</file>