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01"/>
  </p:notesMasterIdLst>
  <p:handoutMasterIdLst>
    <p:handoutMasterId r:id="rId102"/>
  </p:handoutMasterIdLst>
  <p:sldIdLst>
    <p:sldId id="273" r:id="rId2"/>
    <p:sldId id="475" r:id="rId3"/>
    <p:sldId id="476" r:id="rId4"/>
    <p:sldId id="356" r:id="rId5"/>
    <p:sldId id="406" r:id="rId6"/>
    <p:sldId id="410" r:id="rId7"/>
    <p:sldId id="407" r:id="rId8"/>
    <p:sldId id="408" r:id="rId9"/>
    <p:sldId id="409" r:id="rId10"/>
    <p:sldId id="466" r:id="rId11"/>
    <p:sldId id="468" r:id="rId12"/>
    <p:sldId id="469" r:id="rId13"/>
    <p:sldId id="467" r:id="rId14"/>
    <p:sldId id="415" r:id="rId15"/>
    <p:sldId id="474" r:id="rId16"/>
    <p:sldId id="411" r:id="rId17"/>
    <p:sldId id="357" r:id="rId18"/>
    <p:sldId id="358" r:id="rId19"/>
    <p:sldId id="412" r:id="rId20"/>
    <p:sldId id="359" r:id="rId21"/>
    <p:sldId id="399" r:id="rId22"/>
    <p:sldId id="360" r:id="rId23"/>
    <p:sldId id="361" r:id="rId24"/>
    <p:sldId id="413" r:id="rId25"/>
    <p:sldId id="362" r:id="rId26"/>
    <p:sldId id="363" r:id="rId27"/>
    <p:sldId id="364" r:id="rId28"/>
    <p:sldId id="365" r:id="rId29"/>
    <p:sldId id="366" r:id="rId30"/>
    <p:sldId id="367" r:id="rId31"/>
    <p:sldId id="368" r:id="rId32"/>
    <p:sldId id="369" r:id="rId33"/>
    <p:sldId id="380" r:id="rId34"/>
    <p:sldId id="381" r:id="rId35"/>
    <p:sldId id="383" r:id="rId36"/>
    <p:sldId id="428" r:id="rId37"/>
    <p:sldId id="431" r:id="rId38"/>
    <p:sldId id="389" r:id="rId39"/>
    <p:sldId id="390" r:id="rId40"/>
    <p:sldId id="449" r:id="rId41"/>
    <p:sldId id="447" r:id="rId42"/>
    <p:sldId id="448" r:id="rId43"/>
    <p:sldId id="333" r:id="rId44"/>
    <p:sldId id="421" r:id="rId45"/>
    <p:sldId id="422" r:id="rId46"/>
    <p:sldId id="423" r:id="rId47"/>
    <p:sldId id="424" r:id="rId48"/>
    <p:sldId id="425" r:id="rId49"/>
    <p:sldId id="426" r:id="rId50"/>
    <p:sldId id="427" r:id="rId51"/>
    <p:sldId id="433" r:id="rId52"/>
    <p:sldId id="434" r:id="rId53"/>
    <p:sldId id="435" r:id="rId54"/>
    <p:sldId id="452" r:id="rId55"/>
    <p:sldId id="453" r:id="rId56"/>
    <p:sldId id="454" r:id="rId57"/>
    <p:sldId id="455" r:id="rId58"/>
    <p:sldId id="456" r:id="rId59"/>
    <p:sldId id="457" r:id="rId60"/>
    <p:sldId id="458" r:id="rId61"/>
    <p:sldId id="459" r:id="rId62"/>
    <p:sldId id="460" r:id="rId63"/>
    <p:sldId id="461" r:id="rId64"/>
    <p:sldId id="462" r:id="rId65"/>
    <p:sldId id="420" r:id="rId66"/>
    <p:sldId id="451" r:id="rId67"/>
    <p:sldId id="335" r:id="rId68"/>
    <p:sldId id="336" r:id="rId69"/>
    <p:sldId id="463" r:id="rId70"/>
    <p:sldId id="337" r:id="rId71"/>
    <p:sldId id="464" r:id="rId72"/>
    <p:sldId id="419" r:id="rId73"/>
    <p:sldId id="416" r:id="rId74"/>
    <p:sldId id="417" r:id="rId75"/>
    <p:sldId id="465" r:id="rId76"/>
    <p:sldId id="418" r:id="rId77"/>
    <p:sldId id="339" r:id="rId78"/>
    <p:sldId id="436" r:id="rId79"/>
    <p:sldId id="432" r:id="rId80"/>
    <p:sldId id="340" r:id="rId81"/>
    <p:sldId id="470" r:id="rId82"/>
    <p:sldId id="471" r:id="rId83"/>
    <p:sldId id="472" r:id="rId84"/>
    <p:sldId id="473" r:id="rId85"/>
    <p:sldId id="341" r:id="rId86"/>
    <p:sldId id="342" r:id="rId87"/>
    <p:sldId id="396" r:id="rId88"/>
    <p:sldId id="354" r:id="rId89"/>
    <p:sldId id="343" r:id="rId90"/>
    <p:sldId id="346" r:id="rId91"/>
    <p:sldId id="439" r:id="rId92"/>
    <p:sldId id="440" r:id="rId93"/>
    <p:sldId id="441" r:id="rId94"/>
    <p:sldId id="442" r:id="rId95"/>
    <p:sldId id="443" r:id="rId96"/>
    <p:sldId id="444" r:id="rId97"/>
    <p:sldId id="445" r:id="rId98"/>
    <p:sldId id="446" r:id="rId99"/>
    <p:sldId id="348" r:id="rId100"/>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1pPr>
    <a:lvl2pPr marL="457200"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2pPr>
    <a:lvl3pPr marL="914400"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3pPr>
    <a:lvl4pPr marL="1371600"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4pPr>
    <a:lvl5pPr marL="1828800" algn="l" rtl="0" fontAlgn="base">
      <a:spcBef>
        <a:spcPct val="50000"/>
      </a:spcBef>
      <a:spcAft>
        <a:spcPct val="0"/>
      </a:spcAft>
      <a:buChar char="•"/>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2" autoAdjust="0"/>
    <p:restoredTop sz="82609" autoAdjust="0"/>
  </p:normalViewPr>
  <p:slideViewPr>
    <p:cSldViewPr snapToGrid="0">
      <p:cViewPr varScale="1">
        <p:scale>
          <a:sx n="74" d="100"/>
          <a:sy n="74" d="100"/>
        </p:scale>
        <p:origin x="1848" y="72"/>
      </p:cViewPr>
      <p:guideLst>
        <p:guide orient="horz" pos="536"/>
        <p:guide pos="339"/>
      </p:guideLst>
    </p:cSldViewPr>
  </p:slideViewPr>
  <p:outlineViewPr>
    <p:cViewPr>
      <p:scale>
        <a:sx n="33" d="100"/>
        <a:sy n="33" d="100"/>
      </p:scale>
      <p:origin x="0" y="343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145" cy="465743"/>
          </a:xfrm>
          <a:prstGeom prst="rect">
            <a:avLst/>
          </a:prstGeom>
          <a:noFill/>
          <a:ln>
            <a:noFill/>
          </a:ln>
          <a:effectLst/>
          <a:extLst/>
        </p:spPr>
        <p:txBody>
          <a:bodyPr vert="horz" wrap="square" lIns="91007" tIns="45504" rIns="91007" bIns="45504" numCol="1" anchor="t" anchorCtr="0" compatLnSpc="1">
            <a:prstTxWarp prst="textNoShape">
              <a:avLst/>
            </a:prstTxWarp>
          </a:bodyPr>
          <a:lstStyle>
            <a:lvl1pPr defTabSz="910464">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972257" y="0"/>
            <a:ext cx="3038144" cy="465743"/>
          </a:xfrm>
          <a:prstGeom prst="rect">
            <a:avLst/>
          </a:prstGeom>
          <a:noFill/>
          <a:ln>
            <a:noFill/>
          </a:ln>
          <a:effectLst/>
          <a:extLst/>
        </p:spPr>
        <p:txBody>
          <a:bodyPr vert="horz" wrap="square" lIns="91007" tIns="45504" rIns="91007" bIns="45504" numCol="1" anchor="t" anchorCtr="0" compatLnSpc="1">
            <a:prstTxWarp prst="textNoShape">
              <a:avLst/>
            </a:prstTxWarp>
          </a:bodyPr>
          <a:lstStyle>
            <a:lvl1pPr algn="r" defTabSz="910464">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30658"/>
            <a:ext cx="3038145" cy="465742"/>
          </a:xfrm>
          <a:prstGeom prst="rect">
            <a:avLst/>
          </a:prstGeom>
          <a:noFill/>
          <a:ln>
            <a:noFill/>
          </a:ln>
          <a:effectLst/>
          <a:extLst/>
        </p:spPr>
        <p:txBody>
          <a:bodyPr vert="horz" wrap="square" lIns="91007" tIns="45504" rIns="91007" bIns="45504" numCol="1" anchor="b" anchorCtr="0" compatLnSpc="1">
            <a:prstTxWarp prst="textNoShape">
              <a:avLst/>
            </a:prstTxWarp>
          </a:bodyPr>
          <a:lstStyle>
            <a:lvl1pPr defTabSz="910464">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972257" y="8830658"/>
            <a:ext cx="3038144" cy="465742"/>
          </a:xfrm>
          <a:prstGeom prst="rect">
            <a:avLst/>
          </a:prstGeom>
          <a:noFill/>
          <a:ln>
            <a:noFill/>
          </a:ln>
          <a:effectLst/>
          <a:extLst/>
        </p:spPr>
        <p:txBody>
          <a:bodyPr vert="horz" wrap="square" lIns="91007" tIns="45504" rIns="91007" bIns="45504" numCol="1" anchor="b" anchorCtr="0" compatLnSpc="1">
            <a:prstTxWarp prst="textNoShape">
              <a:avLst/>
            </a:prstTxWarp>
          </a:bodyPr>
          <a:lstStyle>
            <a:lvl1pPr algn="r" defTabSz="910464">
              <a:spcBef>
                <a:spcPct val="0"/>
              </a:spcBef>
              <a:buFontTx/>
              <a:buNone/>
              <a:defRPr sz="1200">
                <a:latin typeface="Times New Roman" panose="02020603050405020304" pitchFamily="18" charset="0"/>
              </a:defRPr>
            </a:lvl1pPr>
          </a:lstStyle>
          <a:p>
            <a:fld id="{5965D871-8487-47C5-8843-BD4E10660C89}" type="slidenum">
              <a:rPr lang="en-US" altLang="en-US"/>
              <a:pPr/>
              <a:t>‹#›</a:t>
            </a:fld>
            <a:endParaRPr lang="en-US" altLang="en-US"/>
          </a:p>
        </p:txBody>
      </p:sp>
    </p:spTree>
    <p:extLst>
      <p:ext uri="{BB962C8B-B14F-4D97-AF65-F5344CB8AC3E}">
        <p14:creationId xmlns:p14="http://schemas.microsoft.com/office/powerpoint/2010/main" val="317841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145" cy="465743"/>
          </a:xfrm>
          <a:prstGeom prst="rect">
            <a:avLst/>
          </a:prstGeom>
          <a:noFill/>
          <a:ln>
            <a:noFill/>
          </a:ln>
          <a:effectLst/>
          <a:extLst/>
        </p:spPr>
        <p:txBody>
          <a:bodyPr vert="horz" wrap="square" lIns="91007" tIns="45504" rIns="91007" bIns="45504" numCol="1" anchor="t" anchorCtr="0" compatLnSpc="1">
            <a:prstTxWarp prst="textNoShape">
              <a:avLst/>
            </a:prstTxWarp>
          </a:bodyPr>
          <a:lstStyle>
            <a:lvl1pPr defTabSz="910464">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72257" y="0"/>
            <a:ext cx="3038144" cy="465743"/>
          </a:xfrm>
          <a:prstGeom prst="rect">
            <a:avLst/>
          </a:prstGeom>
          <a:noFill/>
          <a:ln>
            <a:noFill/>
          </a:ln>
          <a:effectLst/>
          <a:extLst/>
        </p:spPr>
        <p:txBody>
          <a:bodyPr vert="horz" wrap="square" lIns="91007" tIns="45504" rIns="91007" bIns="45504" numCol="1" anchor="t" anchorCtr="0" compatLnSpc="1">
            <a:prstTxWarp prst="textNoShape">
              <a:avLst/>
            </a:prstTxWarp>
          </a:bodyPr>
          <a:lstStyle>
            <a:lvl1pPr algn="r" defTabSz="910464">
              <a:spcBef>
                <a:spcPct val="0"/>
              </a:spcBef>
              <a:buFontTx/>
              <a:buNone/>
              <a:defRPr sz="1200">
                <a:latin typeface="Times New Roman" pitchFamily="18"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5634" y="4416098"/>
            <a:ext cx="5139134" cy="4183995"/>
          </a:xfrm>
          <a:prstGeom prst="rect">
            <a:avLst/>
          </a:prstGeom>
          <a:noFill/>
          <a:ln>
            <a:noFill/>
          </a:ln>
          <a:effectLst/>
          <a:extLst/>
        </p:spPr>
        <p:txBody>
          <a:bodyPr vert="horz" wrap="square" lIns="91007" tIns="45504" rIns="91007" bIns="45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0658"/>
            <a:ext cx="3038145" cy="465742"/>
          </a:xfrm>
          <a:prstGeom prst="rect">
            <a:avLst/>
          </a:prstGeom>
          <a:noFill/>
          <a:ln>
            <a:noFill/>
          </a:ln>
          <a:effectLst/>
          <a:extLst/>
        </p:spPr>
        <p:txBody>
          <a:bodyPr vert="horz" wrap="square" lIns="91007" tIns="45504" rIns="91007" bIns="45504" numCol="1" anchor="b" anchorCtr="0" compatLnSpc="1">
            <a:prstTxWarp prst="textNoShape">
              <a:avLst/>
            </a:prstTxWarp>
          </a:bodyPr>
          <a:lstStyle>
            <a:lvl1pPr defTabSz="910464">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972257" y="8830658"/>
            <a:ext cx="3038144" cy="465742"/>
          </a:xfrm>
          <a:prstGeom prst="rect">
            <a:avLst/>
          </a:prstGeom>
          <a:noFill/>
          <a:ln>
            <a:noFill/>
          </a:ln>
          <a:effectLst/>
          <a:extLst/>
        </p:spPr>
        <p:txBody>
          <a:bodyPr vert="horz" wrap="square" lIns="91007" tIns="45504" rIns="91007" bIns="45504" numCol="1" anchor="b" anchorCtr="0" compatLnSpc="1">
            <a:prstTxWarp prst="textNoShape">
              <a:avLst/>
            </a:prstTxWarp>
          </a:bodyPr>
          <a:lstStyle>
            <a:lvl1pPr algn="r" defTabSz="910464">
              <a:spcBef>
                <a:spcPct val="0"/>
              </a:spcBef>
              <a:buFontTx/>
              <a:buNone/>
              <a:defRPr sz="1200">
                <a:latin typeface="Times New Roman" panose="02020603050405020304" pitchFamily="18" charset="0"/>
              </a:defRPr>
            </a:lvl1pPr>
          </a:lstStyle>
          <a:p>
            <a:fld id="{BFA523EC-CE90-44B7-8CC1-9C2282C60DAF}" type="slidenum">
              <a:rPr lang="en-US" altLang="en-US"/>
              <a:pPr/>
              <a:t>‹#›</a:t>
            </a:fld>
            <a:endParaRPr lang="en-US" altLang="en-US"/>
          </a:p>
        </p:txBody>
      </p:sp>
    </p:spTree>
    <p:extLst>
      <p:ext uri="{BB962C8B-B14F-4D97-AF65-F5344CB8AC3E}">
        <p14:creationId xmlns:p14="http://schemas.microsoft.com/office/powerpoint/2010/main" val="315369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2FCD5D00-1852-48E6-808F-77CE8FE45CD1}" type="slidenum">
              <a:rPr lang="en-US" altLang="en-US" sz="1200">
                <a:latin typeface="Times New Roman" panose="02020603050405020304" pitchFamily="18" charset="0"/>
              </a:rPr>
              <a:pPr eaLnBrk="1" hangingPunct="1"/>
              <a:t>1</a:t>
            </a:fld>
            <a:endParaRPr lang="en-US" altLang="en-US" sz="120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presentation is an overview of weight &amp; balance procedures and demonstration of several appropriate techniques for calculating weight &amp; balance. The seminar will consider NTSB Accident Data and an eleven year trend as it relates to weight &amp; balance as the accident causal factor. </a:t>
            </a:r>
          </a:p>
          <a:p>
            <a:pPr eaLnBrk="1" hangingPunct="1"/>
            <a:r>
              <a:rPr lang="en-US" altLang="en-US" dirty="0" smtClean="0"/>
              <a:t>What can we learn from others mistakes?</a:t>
            </a:r>
          </a:p>
          <a:p>
            <a:pPr eaLnBrk="1" hangingPunct="1"/>
            <a:r>
              <a:rPr lang="en-US" altLang="en-US" dirty="0" smtClean="0"/>
              <a:t>What does the FAA say about flight planning?</a:t>
            </a:r>
          </a:p>
          <a:p>
            <a:pPr eaLnBrk="1" hangingPunct="1"/>
            <a:r>
              <a:rPr lang="en-US" altLang="en-US" dirty="0" smtClean="0"/>
              <a:t>What should we consider when planning our flights?</a:t>
            </a:r>
          </a:p>
          <a:p>
            <a:pPr eaLnBrk="1" hangingPunct="1"/>
            <a:r>
              <a:rPr lang="en-US" altLang="en-US" dirty="0" smtClean="0"/>
              <a:t>Join us in looking at some flights that will address these and other important questions and considerations. </a:t>
            </a:r>
          </a:p>
          <a:p>
            <a:pPr eaLnBrk="1" hangingPunct="1"/>
            <a:r>
              <a:rPr lang="en-US" altLang="en-US" dirty="0" smtClean="0"/>
              <a:t>This presentation was built by FAASTeam Rep William J Doyle, Jr.  doylewj@ix.netcom.com</a:t>
            </a:r>
          </a:p>
        </p:txBody>
      </p:sp>
    </p:spTree>
    <p:extLst>
      <p:ext uri="{BB962C8B-B14F-4D97-AF65-F5344CB8AC3E}">
        <p14:creationId xmlns:p14="http://schemas.microsoft.com/office/powerpoint/2010/main" val="379608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CD487605-F5F3-4409-94BB-467F36D666A2}" type="slidenum">
              <a:rPr lang="en-US" altLang="en-US" sz="1200">
                <a:latin typeface="Times New Roman" panose="02020603050405020304" pitchFamily="18" charset="0"/>
              </a:rPr>
              <a:pPr eaLnBrk="1" hangingPunct="1"/>
              <a:t>10</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1181100" y="698500"/>
            <a:ext cx="4648200" cy="3486150"/>
          </a:xfrm>
          <a:ln/>
        </p:spPr>
      </p:sp>
      <p:sp>
        <p:nvSpPr>
          <p:cNvPr id="96260"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619158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CD487605-F5F3-4409-94BB-467F36D666A2}" type="slidenum">
              <a:rPr lang="en-US" altLang="en-US" sz="1200">
                <a:latin typeface="Times New Roman" panose="02020603050405020304" pitchFamily="18" charset="0"/>
              </a:rPr>
              <a:pPr eaLnBrk="1" hangingPunct="1"/>
              <a:t>11</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1181100" y="698500"/>
            <a:ext cx="4648200" cy="3486150"/>
          </a:xfrm>
          <a:ln/>
        </p:spPr>
      </p:sp>
      <p:sp>
        <p:nvSpPr>
          <p:cNvPr id="96260"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92267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CD487605-F5F3-4409-94BB-467F36D666A2}" type="slidenum">
              <a:rPr lang="en-US" altLang="en-US" sz="1200">
                <a:latin typeface="Times New Roman" panose="02020603050405020304" pitchFamily="18" charset="0"/>
              </a:rPr>
              <a:pPr eaLnBrk="1" hangingPunct="1"/>
              <a:t>12</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1181100" y="698500"/>
            <a:ext cx="4648200" cy="3486150"/>
          </a:xfrm>
          <a:ln/>
        </p:spPr>
      </p:sp>
      <p:sp>
        <p:nvSpPr>
          <p:cNvPr id="96260"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528343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CD487605-F5F3-4409-94BB-467F36D666A2}" type="slidenum">
              <a:rPr lang="en-US" altLang="en-US" sz="1200">
                <a:latin typeface="Times New Roman" panose="02020603050405020304" pitchFamily="18" charset="0"/>
              </a:rPr>
              <a:pPr eaLnBrk="1" hangingPunct="1"/>
              <a:t>13</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1181100" y="698500"/>
            <a:ext cx="4648200" cy="3486150"/>
          </a:xfrm>
          <a:ln/>
        </p:spPr>
      </p:sp>
      <p:sp>
        <p:nvSpPr>
          <p:cNvPr id="96260"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63022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FAR 91.103 – Preflight Action</a:t>
            </a:r>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99E2C7D4-1DF1-4188-BFFB-649FA438A567}" type="slidenum">
              <a:rPr lang="en-US" altLang="en-US" sz="1200">
                <a:latin typeface="Times New Roman" panose="02020603050405020304" pitchFamily="18" charset="0"/>
              </a:rPr>
              <a:pPr eaLnBrk="1" hangingPunct="1"/>
              <a:t>14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59819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81100" y="698500"/>
            <a:ext cx="4648200" cy="3486150"/>
          </a:xfrm>
          <a:ln/>
        </p:spPr>
      </p:sp>
      <p:sp>
        <p:nvSpPr>
          <p:cNvPr id="22531"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1897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A8341B36-BDA2-40FB-A98B-84E87EA27D6F}" type="slidenum">
              <a:rPr lang="en-US" altLang="en-US" sz="1200">
                <a:latin typeface="Times New Roman" panose="02020603050405020304" pitchFamily="18" charset="0"/>
              </a:rPr>
              <a:pPr eaLnBrk="1" hangingPunct="1"/>
              <a:t>16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885139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83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7DC0011F-DA66-46B5-88B9-90A13B20F49B}" type="slidenum">
              <a:rPr lang="en-US" altLang="en-US" sz="1200">
                <a:latin typeface="Times New Roman" panose="02020603050405020304" pitchFamily="18" charset="0"/>
              </a:rPr>
              <a:pPr eaLnBrk="1" hangingPunct="1"/>
              <a:t>19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19471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Emphasize Payload importance</a:t>
            </a:r>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78415099-B979-4DF1-940F-A2F9BE7D135C}" type="slidenum">
              <a:rPr lang="en-US" altLang="en-US" sz="1200">
                <a:latin typeface="Times New Roman" panose="02020603050405020304" pitchFamily="18" charset="0"/>
              </a:rPr>
              <a:pPr eaLnBrk="1" hangingPunct="1"/>
              <a:t>23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074815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35304C26-51EF-4F8C-86B9-BA371E6E0C87}" type="slidenum">
              <a:rPr lang="en-US" altLang="en-US" sz="1200">
                <a:latin typeface="Times New Roman" panose="02020603050405020304" pitchFamily="18" charset="0"/>
              </a:rPr>
              <a:pPr eaLnBrk="1" hangingPunct="1"/>
              <a:t>24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2248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257300" y="720725"/>
            <a:ext cx="4800600" cy="3600450"/>
          </a:xfrm>
          <a:ln/>
        </p:spPr>
      </p:sp>
      <p:sp>
        <p:nvSpPr>
          <p:cNvPr id="15363" name="Rectangle 3"/>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3098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Moment = Weight x Arm</a:t>
            </a: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745CB35B-79A6-4A13-8DF8-D37E1B65CBE2}" type="slidenum">
              <a:rPr lang="en-US" altLang="en-US" sz="1200">
                <a:latin typeface="Times New Roman" panose="02020603050405020304" pitchFamily="18" charset="0"/>
              </a:rPr>
              <a:pPr eaLnBrk="1" hangingPunct="1"/>
              <a:t>26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829955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How to figure the Arm necessary to balance a weight</a:t>
            </a:r>
          </a:p>
        </p:txBody>
      </p:sp>
      <p:sp>
        <p:nvSpPr>
          <p:cNvPr id="1024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EF88461C-52F4-40CF-82B2-90732C16C618}" type="slidenum">
              <a:rPr lang="en-US" altLang="en-US" sz="1200">
                <a:latin typeface="Times New Roman" panose="02020603050405020304" pitchFamily="18" charset="0"/>
              </a:rPr>
              <a:pPr eaLnBrk="1" hangingPunct="1"/>
              <a:t>27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25271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CG = Total Moment / Total Weight</a:t>
            </a:r>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0174119C-9732-4F5F-9B38-83D08205E9F0}" type="slidenum">
              <a:rPr lang="en-US" altLang="en-US" sz="1200">
                <a:latin typeface="Times New Roman" panose="02020603050405020304" pitchFamily="18" charset="0"/>
              </a:rPr>
              <a:pPr eaLnBrk="1" hangingPunct="1"/>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67398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Steps for the Graph Method</a:t>
            </a:r>
          </a:p>
        </p:txBody>
      </p:sp>
      <p:sp>
        <p:nvSpPr>
          <p:cNvPr id="1044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0E93D0C9-14E1-48D4-BA3C-4B168CC5C078}" type="slidenum">
              <a:rPr lang="en-US" altLang="en-US" sz="1200">
                <a:latin typeface="Times New Roman" panose="02020603050405020304" pitchFamily="18" charset="0"/>
              </a:rPr>
              <a:pPr eaLnBrk="1" hangingPunct="1"/>
              <a:t>29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893539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348" indent="-220348">
              <a:buFontTx/>
              <a:buAutoNum type="arabicPeriod"/>
            </a:pPr>
            <a:r>
              <a:rPr lang="en-US" altLang="en-US" smtClean="0"/>
              <a:t>List the weight for each item</a:t>
            </a:r>
          </a:p>
          <a:p>
            <a:pPr marL="220348" indent="-220348">
              <a:buFontTx/>
              <a:buAutoNum type="arabicPeriod"/>
            </a:pPr>
            <a:r>
              <a:rPr lang="en-US" altLang="en-US" smtClean="0"/>
              <a:t>Look up the Moment for each item in slide #25</a:t>
            </a:r>
          </a:p>
          <a:p>
            <a:pPr marL="220348" indent="-220348">
              <a:buFontTx/>
              <a:buAutoNum type="arabicPeriod"/>
            </a:pPr>
            <a:r>
              <a:rPr lang="en-US" altLang="en-US" smtClean="0"/>
              <a:t>Plot the Total Weight and Total Moment as indicated on slide #26</a:t>
            </a:r>
          </a:p>
        </p:txBody>
      </p:sp>
      <p:sp>
        <p:nvSpPr>
          <p:cNvPr id="1054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849C3575-1004-44DE-8C14-BBB16DCE9C98}" type="slidenum">
              <a:rPr lang="en-US" altLang="en-US" sz="1200">
                <a:latin typeface="Times New Roman" panose="02020603050405020304" pitchFamily="18" charset="0"/>
              </a:rPr>
              <a:pPr eaLnBrk="1" hangingPunct="1"/>
              <a:t>30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7379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notes on slide #24</a:t>
            </a:r>
          </a:p>
        </p:txBody>
      </p:sp>
      <p:sp>
        <p:nvSpPr>
          <p:cNvPr id="1065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7DA7198B-7976-4BDD-82AE-E2085D633E00}" type="slidenum">
              <a:rPr lang="en-US" altLang="en-US" sz="1200">
                <a:latin typeface="Times New Roman" panose="02020603050405020304" pitchFamily="18" charset="0"/>
              </a:rPr>
              <a:pPr eaLnBrk="1" hangingPunct="1"/>
              <a:t>31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46568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notes on slide #24</a:t>
            </a:r>
          </a:p>
          <a:p>
            <a:endParaRPr lang="en-US" altLang="en-US" smtClean="0"/>
          </a:p>
        </p:txBody>
      </p:sp>
      <p:sp>
        <p:nvSpPr>
          <p:cNvPr id="1075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AA03BA4D-DEA4-4BE7-87C3-2461BE616434}" type="slidenum">
              <a:rPr lang="en-US" altLang="en-US" sz="1200">
                <a:latin typeface="Times New Roman" panose="02020603050405020304" pitchFamily="18" charset="0"/>
              </a:rPr>
              <a:pPr eaLnBrk="1" hangingPunct="1"/>
              <a:t>32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355534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Data for slides 28 to 33</a:t>
            </a:r>
          </a:p>
        </p:txBody>
      </p:sp>
      <p:sp>
        <p:nvSpPr>
          <p:cNvPr id="1085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C2BAB1CA-290B-4BB5-802D-07DCACA1ED9A}" type="slidenum">
              <a:rPr lang="en-US" altLang="en-US" sz="1200">
                <a:latin typeface="Times New Roman" panose="02020603050405020304" pitchFamily="18" charset="0"/>
              </a:rPr>
              <a:pPr eaLnBrk="1" hangingPunct="1"/>
              <a:t>33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88925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the airplane flies and burns fuel, the airplane gets lighter</a:t>
            </a:r>
          </a:p>
          <a:p>
            <a:r>
              <a:rPr lang="en-US" altLang="en-US" smtClean="0"/>
              <a:t>As the airplane gets lighter, certain Vspeeds decrease </a:t>
            </a:r>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02E5ED7F-8C51-45B0-90A0-C1E1A2072840}" type="slidenum">
              <a:rPr lang="en-US" altLang="en-US" sz="1200">
                <a:latin typeface="Times New Roman" panose="02020603050405020304" pitchFamily="18" charset="0"/>
              </a:rPr>
              <a:pPr eaLnBrk="1" hangingPunct="1"/>
              <a:t>41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972179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the airplane flies and burns fuel, the airplane gets lighter</a:t>
            </a:r>
          </a:p>
          <a:p>
            <a:r>
              <a:rPr lang="en-US" altLang="en-US" smtClean="0"/>
              <a:t>As the airplane gets lighter, certain Vspeeds decrease</a:t>
            </a:r>
          </a:p>
          <a:p>
            <a:r>
              <a:rPr lang="en-US" altLang="en-US" smtClean="0"/>
              <a:t>Vspeeds in the POH are typically shown at gross weight</a:t>
            </a:r>
          </a:p>
        </p:txBody>
      </p:sp>
      <p:sp>
        <p:nvSpPr>
          <p:cNvPr id="1105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D54733D3-1ECC-4D38-83EF-1803FAB263E6}" type="slidenum">
              <a:rPr lang="en-US" altLang="en-US" sz="1200">
                <a:latin typeface="Times New Roman" panose="02020603050405020304" pitchFamily="18" charset="0"/>
              </a:rPr>
              <a:pPr eaLnBrk="1" hangingPunct="1"/>
              <a:t>42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38337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257300" y="720725"/>
            <a:ext cx="4800600" cy="3600450"/>
          </a:xfrm>
          <a:ln/>
        </p:spPr>
      </p:sp>
      <p:sp>
        <p:nvSpPr>
          <p:cNvPr id="15363" name="Rectangle 3"/>
          <p:cNvSpPr>
            <a:spLocks noGrp="1" noChangeArrowheads="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71906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CEAB181F-4305-4932-93BD-02808E28D9C6}" type="slidenum">
              <a:rPr lang="en-US" altLang="en-US" sz="1200">
                <a:latin typeface="Times New Roman" panose="02020603050405020304" pitchFamily="18" charset="0"/>
              </a:rPr>
              <a:pPr eaLnBrk="1" hangingPunct="1"/>
              <a:t>43</a:t>
            </a:fld>
            <a:endParaRPr lang="en-US" altLang="en-US" sz="1200">
              <a:latin typeface="Times New Roman" panose="02020603050405020304" pitchFamily="18" charset="0"/>
            </a:endParaRPr>
          </a:p>
        </p:txBody>
      </p:sp>
      <p:sp>
        <p:nvSpPr>
          <p:cNvPr id="111619" name="Slide Image Placeholder 1"/>
          <p:cNvSpPr>
            <a:spLocks noGrp="1" noRot="1" noChangeAspect="1" noTextEdit="1"/>
          </p:cNvSpPr>
          <p:nvPr>
            <p:ph type="sldImg"/>
          </p:nvPr>
        </p:nvSpPr>
        <p:spPr>
          <a:xfrm>
            <a:off x="1181100" y="698500"/>
            <a:ext cx="4648200" cy="3486150"/>
          </a:xfrm>
          <a:ln/>
        </p:spPr>
      </p:sp>
      <p:sp>
        <p:nvSpPr>
          <p:cNvPr id="111620" name="Notes Placeholder 2"/>
          <p:cNvSpPr>
            <a:spLocks noGrp="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lstStyle/>
          <a:p>
            <a:pPr eaLnBrk="1" hangingPunct="1"/>
            <a:r>
              <a:rPr lang="en-US" altLang="en-US" smtClean="0"/>
              <a:t>This section uses the data from slide #27 and slide #37</a:t>
            </a:r>
          </a:p>
        </p:txBody>
      </p:sp>
      <p:sp>
        <p:nvSpPr>
          <p:cNvPr id="4" name="Slide Number Placeholder 3"/>
          <p:cNvSpPr txBox="1">
            <a:spLocks noGrp="1"/>
          </p:cNvSpPr>
          <p:nvPr/>
        </p:nvSpPr>
        <p:spPr bwMode="auto">
          <a:xfrm>
            <a:off x="3972257" y="8832195"/>
            <a:ext cx="3038144" cy="464205"/>
          </a:xfrm>
          <a:prstGeom prst="rect">
            <a:avLst/>
          </a:prstGeom>
          <a:noFill/>
          <a:ln>
            <a:noFill/>
          </a:ln>
          <a:extLst/>
        </p:spPr>
        <p:txBody>
          <a:bodyPr lIns="93158" tIns="46580" rIns="93158" bIns="46580" anchor="b"/>
          <a:lstStyle>
            <a:lvl1pPr defTabSz="947738" eaLnBrk="0" hangingPunct="0">
              <a:defRPr sz="2400">
                <a:solidFill>
                  <a:schemeClr val="tx1"/>
                </a:solidFill>
                <a:latin typeface="Arial" panose="020B0604020202020204" pitchFamily="34" charset="0"/>
              </a:defRPr>
            </a:lvl1pPr>
            <a:lvl2pPr marL="742950" indent="-285750" defTabSz="947738" eaLnBrk="0" hangingPunct="0">
              <a:defRPr sz="2400">
                <a:solidFill>
                  <a:schemeClr val="tx1"/>
                </a:solidFill>
                <a:latin typeface="Arial" panose="020B0604020202020204" pitchFamily="34" charset="0"/>
              </a:defRPr>
            </a:lvl2pPr>
            <a:lvl3pPr marL="1143000" indent="-228600" defTabSz="947738" eaLnBrk="0" hangingPunct="0">
              <a:defRPr sz="2400">
                <a:solidFill>
                  <a:schemeClr val="tx1"/>
                </a:solidFill>
                <a:latin typeface="Arial" panose="020B0604020202020204" pitchFamily="34" charset="0"/>
              </a:defRPr>
            </a:lvl3pPr>
            <a:lvl4pPr marL="1600200" indent="-228600" defTabSz="947738" eaLnBrk="0" hangingPunct="0">
              <a:defRPr sz="2400">
                <a:solidFill>
                  <a:schemeClr val="tx1"/>
                </a:solidFill>
                <a:latin typeface="Arial" panose="020B0604020202020204" pitchFamily="34" charset="0"/>
              </a:defRPr>
            </a:lvl4pPr>
            <a:lvl5pPr marL="2057400" indent="-228600" defTabSz="947738" eaLnBrk="0" hangingPunct="0">
              <a:defRPr sz="2400">
                <a:solidFill>
                  <a:schemeClr val="tx1"/>
                </a:solidFill>
                <a:latin typeface="Arial" panose="020B0604020202020204" pitchFamily="34" charset="0"/>
              </a:defRPr>
            </a:lvl5pPr>
            <a:lvl6pPr marL="25146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9pPr>
          </a:lstStyle>
          <a:p>
            <a:pPr algn="r">
              <a:spcBef>
                <a:spcPct val="0"/>
              </a:spcBef>
              <a:buFontTx/>
              <a:buNone/>
            </a:pPr>
            <a:fld id="{974181B6-8777-44AE-899D-0B136E21DB81}" type="slidenum">
              <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rPr>
              <a:pPr algn="r">
                <a:spcBef>
                  <a:spcPct val="0"/>
                </a:spcBef>
                <a:buFontTx/>
                <a:buNone/>
              </a:pPr>
              <a:t>43</a:t>
            </a:fld>
            <a:endPar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5995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23A59917-6BB9-4B16-8876-F42BEF86E83A}" type="slidenum">
              <a:rPr lang="en-US" altLang="en-US" sz="1200">
                <a:latin typeface="Times New Roman" panose="02020603050405020304" pitchFamily="18" charset="0"/>
              </a:rPr>
              <a:pPr eaLnBrk="1" hangingPunct="1"/>
              <a:t>44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243177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Airplane is over gross and out of CG limit</a:t>
            </a:r>
          </a:p>
        </p:txBody>
      </p:sp>
      <p:sp>
        <p:nvSpPr>
          <p:cNvPr id="1136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BDD53E75-28CD-43CD-BD2F-500418A81BA0}" type="slidenum">
              <a:rPr lang="en-US" altLang="en-US" sz="1200">
                <a:latin typeface="Times New Roman" panose="02020603050405020304" pitchFamily="18" charset="0"/>
              </a:rPr>
              <a:pPr eaLnBrk="1" hangingPunct="1"/>
              <a:t>45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63194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fuel could be reduced by 14 gallons to get within the weight limits, but that leaves only 21 gallons of fuel.</a:t>
            </a:r>
          </a:p>
          <a:p>
            <a:r>
              <a:rPr lang="en-US" altLang="en-US" smtClean="0"/>
              <a:t>A flight from Doylestown Airport (KDYL) to Cape May County Airport (KWWD) would take approximately an hour and burn 9 to 10 gallons with only 11 or 12 gallons remaining.</a:t>
            </a:r>
          </a:p>
          <a:p>
            <a:pPr>
              <a:lnSpc>
                <a:spcPct val="110000"/>
              </a:lnSpc>
            </a:pPr>
            <a:r>
              <a:rPr lang="en-US" altLang="en-US" sz="3100"/>
              <a:t>FAR 91.151  - </a:t>
            </a:r>
            <a:r>
              <a:rPr lang="en-US" altLang="en-US" sz="2700">
                <a:cs typeface="Times New Roman" panose="02020603050405020304" pitchFamily="18" charset="0"/>
              </a:rPr>
              <a:t>Fuel Requirements for Flight in VFR Conditions – 30 minute reserve for daytime flight</a:t>
            </a:r>
          </a:p>
          <a:p>
            <a:pPr>
              <a:lnSpc>
                <a:spcPct val="110000"/>
              </a:lnSpc>
            </a:pPr>
            <a:r>
              <a:rPr lang="en-US" altLang="en-US" sz="2700">
                <a:cs typeface="Times New Roman" panose="02020603050405020304" pitchFamily="18" charset="0"/>
              </a:rPr>
              <a:t>Return flight to KDYL not legal unless the airplane was refueled at KWWD</a:t>
            </a:r>
          </a:p>
          <a:p>
            <a:endParaRPr lang="en-US" altLang="en-US" smtClean="0"/>
          </a:p>
        </p:txBody>
      </p:sp>
      <p:sp>
        <p:nvSpPr>
          <p:cNvPr id="1146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A14196C9-E9CC-45DB-B4D9-D5283566EC94}" type="slidenum">
              <a:rPr lang="en-US" altLang="en-US" sz="1200">
                <a:latin typeface="Times New Roman" panose="02020603050405020304" pitchFamily="18" charset="0"/>
              </a:rPr>
              <a:pPr eaLnBrk="1" hangingPunct="1"/>
              <a:t>46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595523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slide #41 – fuel to tabs</a:t>
            </a:r>
          </a:p>
        </p:txBody>
      </p:sp>
      <p:sp>
        <p:nvSpPr>
          <p:cNvPr id="115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68884A17-FE1A-4C23-92B0-78D7ABA4953B}" type="slidenum">
              <a:rPr lang="en-US" altLang="en-US" sz="1200">
                <a:latin typeface="Times New Roman" panose="02020603050405020304" pitchFamily="18" charset="0"/>
              </a:rPr>
              <a:pPr eaLnBrk="1" hangingPunct="1"/>
              <a:t>47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785632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With fuel to tabs, the airplane is within the weight and CG limits</a:t>
            </a:r>
          </a:p>
        </p:txBody>
      </p:sp>
      <p:sp>
        <p:nvSpPr>
          <p:cNvPr id="1167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1EAA3DEF-D5BD-4877-B319-26EBFCEAB417}" type="slidenum">
              <a:rPr lang="en-US" altLang="en-US" sz="1200">
                <a:latin typeface="Times New Roman" panose="02020603050405020304" pitchFamily="18" charset="0"/>
              </a:rPr>
              <a:pPr eaLnBrk="1" hangingPunct="1"/>
              <a:t>49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044983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Airplane is within the weight and CG limits</a:t>
            </a:r>
          </a:p>
        </p:txBody>
      </p:sp>
      <p:sp>
        <p:nvSpPr>
          <p:cNvPr id="1177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01B7B0D3-1773-434F-9DA9-9DE13ED68A9C}" type="slidenum">
              <a:rPr lang="en-US" altLang="en-US" sz="1200">
                <a:latin typeface="Times New Roman" panose="02020603050405020304" pitchFamily="18" charset="0"/>
              </a:rPr>
              <a:pPr eaLnBrk="1" hangingPunct="1"/>
              <a:t>50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8534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Airplane is over gross and out of CG limit</a:t>
            </a:r>
          </a:p>
        </p:txBody>
      </p:sp>
      <p:sp>
        <p:nvSpPr>
          <p:cNvPr id="1187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506ED0DD-064D-4140-9E97-F3FD29D02B92}" type="slidenum">
              <a:rPr lang="en-US" altLang="en-US" sz="1200">
                <a:latin typeface="Times New Roman" panose="02020603050405020304" pitchFamily="18" charset="0"/>
              </a:rPr>
              <a:pPr eaLnBrk="1" hangingPunct="1"/>
              <a:t>51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669904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Airplane is over gross and out of CG limit</a:t>
            </a:r>
          </a:p>
        </p:txBody>
      </p:sp>
      <p:sp>
        <p:nvSpPr>
          <p:cNvPr id="119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603EC8AF-0A4A-4C1A-8E1B-716FBA1A6106}" type="slidenum">
              <a:rPr lang="en-US" altLang="en-US" sz="1200">
                <a:latin typeface="Times New Roman" panose="02020603050405020304" pitchFamily="18" charset="0"/>
              </a:rPr>
              <a:pPr eaLnBrk="1" hangingPunct="1"/>
              <a:t>52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882274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flight from Doylestown Airport (KDYL) to Cape May County Airport (KWWD) would take approximately an hour and burn about 12 gallons with only 14 gallons remaining.</a:t>
            </a:r>
          </a:p>
          <a:p>
            <a:pPr>
              <a:lnSpc>
                <a:spcPct val="110000"/>
              </a:lnSpc>
            </a:pPr>
            <a:r>
              <a:rPr lang="en-US" altLang="en-US" sz="3100"/>
              <a:t>FAR 91.151  - </a:t>
            </a:r>
            <a:r>
              <a:rPr lang="en-US" altLang="en-US" sz="2700">
                <a:cs typeface="Times New Roman" panose="02020603050405020304" pitchFamily="18" charset="0"/>
              </a:rPr>
              <a:t>Fuel Requirements for Flight in VFR Conditions – 30 minute reserve for daytime flight</a:t>
            </a:r>
          </a:p>
          <a:p>
            <a:pPr>
              <a:lnSpc>
                <a:spcPct val="110000"/>
              </a:lnSpc>
            </a:pPr>
            <a:r>
              <a:rPr lang="en-US" altLang="en-US" sz="2700">
                <a:cs typeface="Times New Roman" panose="02020603050405020304" pitchFamily="18" charset="0"/>
              </a:rPr>
              <a:t>Return flight to KDYL not legal unless the airplane was refueled at KWWD</a:t>
            </a:r>
          </a:p>
          <a:p>
            <a:endParaRPr lang="en-US" altLang="en-US" smtClean="0"/>
          </a:p>
        </p:txBody>
      </p:sp>
      <p:sp>
        <p:nvSpPr>
          <p:cNvPr id="1208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3777827B-4D20-460E-BF8E-9ADA1E0C9570}" type="slidenum">
              <a:rPr lang="en-US" altLang="en-US" sz="1200">
                <a:latin typeface="Times New Roman" panose="02020603050405020304" pitchFamily="18" charset="0"/>
              </a:rPr>
              <a:pPr eaLnBrk="1" hangingPunct="1"/>
              <a:t>53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2006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5B3F987B-7BC6-428B-8D16-3D8A67EEB6A9}" type="slidenum">
              <a:rPr lang="en-US" altLang="en-US" sz="1200">
                <a:latin typeface="Times New Roman" panose="02020603050405020304" pitchFamily="18" charset="0"/>
              </a:rPr>
              <a:pPr eaLnBrk="1" hangingPunct="1"/>
              <a:t>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890626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8563" y="701675"/>
            <a:ext cx="4681537" cy="3513138"/>
          </a:xfrm>
          <a:ln/>
        </p:spPr>
      </p:sp>
      <p:sp>
        <p:nvSpPr>
          <p:cNvPr id="100355" name="Rectangle 3"/>
          <p:cNvSpPr>
            <a:spLocks noGrp="1" noChangeArrowheads="1"/>
          </p:cNvSpPr>
          <p:nvPr>
            <p:ph type="body" idx="1"/>
          </p:nvPr>
        </p:nvSpPr>
        <p:spPr>
          <a:xfrm>
            <a:off x="943240" y="4448376"/>
            <a:ext cx="5190860" cy="421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32686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5">
              <a:spcBef>
                <a:spcPct val="30000"/>
              </a:spcBef>
              <a:defRPr sz="1200">
                <a:solidFill>
                  <a:schemeClr val="tx1"/>
                </a:solidFill>
                <a:latin typeface="Times New Roman" panose="02020603050405020304" pitchFamily="18" charset="0"/>
              </a:defRPr>
            </a:lvl1pPr>
            <a:lvl2pPr marL="720721" indent="-276965" defTabSz="916585">
              <a:spcBef>
                <a:spcPct val="30000"/>
              </a:spcBef>
              <a:defRPr sz="1200">
                <a:solidFill>
                  <a:schemeClr val="tx1"/>
                </a:solidFill>
                <a:latin typeface="Times New Roman" panose="02020603050405020304" pitchFamily="18" charset="0"/>
              </a:defRPr>
            </a:lvl2pPr>
            <a:lvl3pPr marL="1109389" indent="-221878" defTabSz="916585">
              <a:spcBef>
                <a:spcPct val="30000"/>
              </a:spcBef>
              <a:defRPr sz="1200">
                <a:solidFill>
                  <a:schemeClr val="tx1"/>
                </a:solidFill>
                <a:latin typeface="Times New Roman" panose="02020603050405020304" pitchFamily="18" charset="0"/>
              </a:defRPr>
            </a:lvl3pPr>
            <a:lvl4pPr marL="1554674" indent="-221878" defTabSz="916585">
              <a:spcBef>
                <a:spcPct val="30000"/>
              </a:spcBef>
              <a:defRPr sz="1200">
                <a:solidFill>
                  <a:schemeClr val="tx1"/>
                </a:solidFill>
                <a:latin typeface="Times New Roman" panose="02020603050405020304" pitchFamily="18" charset="0"/>
              </a:defRPr>
            </a:lvl4pPr>
            <a:lvl5pPr marL="1998430" indent="-221878" defTabSz="916585">
              <a:spcBef>
                <a:spcPct val="30000"/>
              </a:spcBef>
              <a:defRPr sz="1200">
                <a:solidFill>
                  <a:schemeClr val="tx1"/>
                </a:solidFill>
                <a:latin typeface="Times New Roman" panose="02020603050405020304" pitchFamily="18" charset="0"/>
              </a:defRPr>
            </a:lvl5pPr>
            <a:lvl6pPr marL="2439125" indent="-221878" defTabSz="916585" eaLnBrk="0" fontAlgn="base" hangingPunct="0">
              <a:spcBef>
                <a:spcPct val="30000"/>
              </a:spcBef>
              <a:spcAft>
                <a:spcPct val="0"/>
              </a:spcAft>
              <a:defRPr sz="1200">
                <a:solidFill>
                  <a:schemeClr val="tx1"/>
                </a:solidFill>
                <a:latin typeface="Times New Roman" panose="02020603050405020304" pitchFamily="18" charset="0"/>
              </a:defRPr>
            </a:lvl6pPr>
            <a:lvl7pPr marL="2879820" indent="-221878" defTabSz="916585" eaLnBrk="0" fontAlgn="base" hangingPunct="0">
              <a:spcBef>
                <a:spcPct val="30000"/>
              </a:spcBef>
              <a:spcAft>
                <a:spcPct val="0"/>
              </a:spcAft>
              <a:defRPr sz="1200">
                <a:solidFill>
                  <a:schemeClr val="tx1"/>
                </a:solidFill>
                <a:latin typeface="Times New Roman" panose="02020603050405020304" pitchFamily="18" charset="0"/>
              </a:defRPr>
            </a:lvl7pPr>
            <a:lvl8pPr marL="3320515" indent="-221878" defTabSz="916585" eaLnBrk="0" fontAlgn="base" hangingPunct="0">
              <a:spcBef>
                <a:spcPct val="30000"/>
              </a:spcBef>
              <a:spcAft>
                <a:spcPct val="0"/>
              </a:spcAft>
              <a:defRPr sz="1200">
                <a:solidFill>
                  <a:schemeClr val="tx1"/>
                </a:solidFill>
                <a:latin typeface="Times New Roman" panose="02020603050405020304" pitchFamily="18" charset="0"/>
              </a:defRPr>
            </a:lvl8pPr>
            <a:lvl9pPr marL="3761210" indent="-221878" defTabSz="9165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201958-D04D-4AB2-81D6-A11FA1DEE376}" type="slidenum">
              <a:rPr lang="en-US" altLang="en-US" smtClean="0"/>
              <a:pPr>
                <a:spcBef>
                  <a:spcPct val="0"/>
                </a:spcBef>
              </a:pPr>
              <a:t>55</a:t>
            </a:fld>
            <a:endParaRPr lang="en-US" altLang="en-US" smtClean="0"/>
          </a:p>
        </p:txBody>
      </p:sp>
    </p:spTree>
    <p:extLst>
      <p:ext uri="{BB962C8B-B14F-4D97-AF65-F5344CB8AC3E}">
        <p14:creationId xmlns:p14="http://schemas.microsoft.com/office/powerpoint/2010/main" val="3305043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44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5">
              <a:spcBef>
                <a:spcPct val="30000"/>
              </a:spcBef>
              <a:defRPr sz="1200">
                <a:solidFill>
                  <a:schemeClr val="tx1"/>
                </a:solidFill>
                <a:latin typeface="Times New Roman" panose="02020603050405020304" pitchFamily="18" charset="0"/>
              </a:defRPr>
            </a:lvl1pPr>
            <a:lvl2pPr marL="720721" indent="-276965" defTabSz="916585">
              <a:spcBef>
                <a:spcPct val="30000"/>
              </a:spcBef>
              <a:defRPr sz="1200">
                <a:solidFill>
                  <a:schemeClr val="tx1"/>
                </a:solidFill>
                <a:latin typeface="Times New Roman" panose="02020603050405020304" pitchFamily="18" charset="0"/>
              </a:defRPr>
            </a:lvl2pPr>
            <a:lvl3pPr marL="1109389" indent="-221878" defTabSz="916585">
              <a:spcBef>
                <a:spcPct val="30000"/>
              </a:spcBef>
              <a:defRPr sz="1200">
                <a:solidFill>
                  <a:schemeClr val="tx1"/>
                </a:solidFill>
                <a:latin typeface="Times New Roman" panose="02020603050405020304" pitchFamily="18" charset="0"/>
              </a:defRPr>
            </a:lvl3pPr>
            <a:lvl4pPr marL="1554674" indent="-221878" defTabSz="916585">
              <a:spcBef>
                <a:spcPct val="30000"/>
              </a:spcBef>
              <a:defRPr sz="1200">
                <a:solidFill>
                  <a:schemeClr val="tx1"/>
                </a:solidFill>
                <a:latin typeface="Times New Roman" panose="02020603050405020304" pitchFamily="18" charset="0"/>
              </a:defRPr>
            </a:lvl4pPr>
            <a:lvl5pPr marL="1998430" indent="-221878" defTabSz="916585">
              <a:spcBef>
                <a:spcPct val="30000"/>
              </a:spcBef>
              <a:defRPr sz="1200">
                <a:solidFill>
                  <a:schemeClr val="tx1"/>
                </a:solidFill>
                <a:latin typeface="Times New Roman" panose="02020603050405020304" pitchFamily="18" charset="0"/>
              </a:defRPr>
            </a:lvl5pPr>
            <a:lvl6pPr marL="2439125" indent="-221878" defTabSz="916585" eaLnBrk="0" fontAlgn="base" hangingPunct="0">
              <a:spcBef>
                <a:spcPct val="30000"/>
              </a:spcBef>
              <a:spcAft>
                <a:spcPct val="0"/>
              </a:spcAft>
              <a:defRPr sz="1200">
                <a:solidFill>
                  <a:schemeClr val="tx1"/>
                </a:solidFill>
                <a:latin typeface="Times New Roman" panose="02020603050405020304" pitchFamily="18" charset="0"/>
              </a:defRPr>
            </a:lvl6pPr>
            <a:lvl7pPr marL="2879820" indent="-221878" defTabSz="916585" eaLnBrk="0" fontAlgn="base" hangingPunct="0">
              <a:spcBef>
                <a:spcPct val="30000"/>
              </a:spcBef>
              <a:spcAft>
                <a:spcPct val="0"/>
              </a:spcAft>
              <a:defRPr sz="1200">
                <a:solidFill>
                  <a:schemeClr val="tx1"/>
                </a:solidFill>
                <a:latin typeface="Times New Roman" panose="02020603050405020304" pitchFamily="18" charset="0"/>
              </a:defRPr>
            </a:lvl7pPr>
            <a:lvl8pPr marL="3320515" indent="-221878" defTabSz="916585" eaLnBrk="0" fontAlgn="base" hangingPunct="0">
              <a:spcBef>
                <a:spcPct val="30000"/>
              </a:spcBef>
              <a:spcAft>
                <a:spcPct val="0"/>
              </a:spcAft>
              <a:defRPr sz="1200">
                <a:solidFill>
                  <a:schemeClr val="tx1"/>
                </a:solidFill>
                <a:latin typeface="Times New Roman" panose="02020603050405020304" pitchFamily="18" charset="0"/>
              </a:defRPr>
            </a:lvl8pPr>
            <a:lvl9pPr marL="3761210" indent="-221878" defTabSz="9165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0A22B7-8667-484F-AD47-5D9CB37A62C5}" type="slidenum">
              <a:rPr lang="en-US" altLang="en-US" smtClean="0"/>
              <a:pPr>
                <a:spcBef>
                  <a:spcPct val="0"/>
                </a:spcBef>
              </a:pPr>
              <a:t>56</a:t>
            </a:fld>
            <a:endParaRPr lang="en-US" altLang="en-US" smtClean="0"/>
          </a:p>
        </p:txBody>
      </p:sp>
    </p:spTree>
    <p:extLst>
      <p:ext uri="{BB962C8B-B14F-4D97-AF65-F5344CB8AC3E}">
        <p14:creationId xmlns:p14="http://schemas.microsoft.com/office/powerpoint/2010/main" val="380095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65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921">
              <a:spcBef>
                <a:spcPct val="30000"/>
              </a:spcBef>
              <a:defRPr sz="1200">
                <a:solidFill>
                  <a:schemeClr val="tx1"/>
                </a:solidFill>
                <a:latin typeface="Times New Roman" panose="02020603050405020304" pitchFamily="18" charset="0"/>
              </a:defRPr>
            </a:lvl1pPr>
            <a:lvl2pPr marL="694707" indent="-266253" defTabSz="882921">
              <a:spcBef>
                <a:spcPct val="30000"/>
              </a:spcBef>
              <a:defRPr sz="1200">
                <a:solidFill>
                  <a:schemeClr val="tx1"/>
                </a:solidFill>
                <a:latin typeface="Times New Roman" panose="02020603050405020304" pitchFamily="18" charset="0"/>
              </a:defRPr>
            </a:lvl2pPr>
            <a:lvl3pPr marL="1069604" indent="-212697" defTabSz="882921">
              <a:spcBef>
                <a:spcPct val="30000"/>
              </a:spcBef>
              <a:defRPr sz="1200">
                <a:solidFill>
                  <a:schemeClr val="tx1"/>
                </a:solidFill>
                <a:latin typeface="Times New Roman" panose="02020603050405020304" pitchFamily="18" charset="0"/>
              </a:defRPr>
            </a:lvl3pPr>
            <a:lvl4pPr marL="1496527" indent="-212697" defTabSz="882921">
              <a:spcBef>
                <a:spcPct val="30000"/>
              </a:spcBef>
              <a:defRPr sz="1200">
                <a:solidFill>
                  <a:schemeClr val="tx1"/>
                </a:solidFill>
                <a:latin typeface="Times New Roman" panose="02020603050405020304" pitchFamily="18" charset="0"/>
              </a:defRPr>
            </a:lvl4pPr>
            <a:lvl5pPr marL="1926511" indent="-212697" defTabSz="882921">
              <a:spcBef>
                <a:spcPct val="30000"/>
              </a:spcBef>
              <a:defRPr sz="1200">
                <a:solidFill>
                  <a:schemeClr val="tx1"/>
                </a:solidFill>
                <a:latin typeface="Times New Roman" panose="02020603050405020304" pitchFamily="18" charset="0"/>
              </a:defRPr>
            </a:lvl5pPr>
            <a:lvl6pPr marL="2367206" indent="-212697" defTabSz="882921" eaLnBrk="0" fontAlgn="base" hangingPunct="0">
              <a:spcBef>
                <a:spcPct val="30000"/>
              </a:spcBef>
              <a:spcAft>
                <a:spcPct val="0"/>
              </a:spcAft>
              <a:defRPr sz="1200">
                <a:solidFill>
                  <a:schemeClr val="tx1"/>
                </a:solidFill>
                <a:latin typeface="Times New Roman" panose="02020603050405020304" pitchFamily="18" charset="0"/>
              </a:defRPr>
            </a:lvl6pPr>
            <a:lvl7pPr marL="2807901" indent="-212697" defTabSz="882921" eaLnBrk="0" fontAlgn="base" hangingPunct="0">
              <a:spcBef>
                <a:spcPct val="30000"/>
              </a:spcBef>
              <a:spcAft>
                <a:spcPct val="0"/>
              </a:spcAft>
              <a:defRPr sz="1200">
                <a:solidFill>
                  <a:schemeClr val="tx1"/>
                </a:solidFill>
                <a:latin typeface="Times New Roman" panose="02020603050405020304" pitchFamily="18" charset="0"/>
              </a:defRPr>
            </a:lvl7pPr>
            <a:lvl8pPr marL="3248597" indent="-212697" defTabSz="882921" eaLnBrk="0" fontAlgn="base" hangingPunct="0">
              <a:spcBef>
                <a:spcPct val="30000"/>
              </a:spcBef>
              <a:spcAft>
                <a:spcPct val="0"/>
              </a:spcAft>
              <a:defRPr sz="1200">
                <a:solidFill>
                  <a:schemeClr val="tx1"/>
                </a:solidFill>
                <a:latin typeface="Times New Roman" panose="02020603050405020304" pitchFamily="18" charset="0"/>
              </a:defRPr>
            </a:lvl8pPr>
            <a:lvl9pPr marL="3689292" indent="-212697" defTabSz="8829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3990C9-D459-4934-8C35-4E65B68775A8}" type="slidenum">
              <a:rPr lang="en-US" altLang="en-US" smtClean="0"/>
              <a:pPr>
                <a:spcBef>
                  <a:spcPct val="0"/>
                </a:spcBef>
              </a:pPr>
              <a:t>57</a:t>
            </a:fld>
            <a:endParaRPr lang="en-US" altLang="en-US" smtClean="0"/>
          </a:p>
        </p:txBody>
      </p:sp>
    </p:spTree>
    <p:extLst>
      <p:ext uri="{BB962C8B-B14F-4D97-AF65-F5344CB8AC3E}">
        <p14:creationId xmlns:p14="http://schemas.microsoft.com/office/powerpoint/2010/main" val="3054401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85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5">
              <a:spcBef>
                <a:spcPct val="30000"/>
              </a:spcBef>
              <a:defRPr sz="1200">
                <a:solidFill>
                  <a:schemeClr val="tx1"/>
                </a:solidFill>
                <a:latin typeface="Times New Roman" panose="02020603050405020304" pitchFamily="18" charset="0"/>
              </a:defRPr>
            </a:lvl1pPr>
            <a:lvl2pPr marL="720721" indent="-276965" defTabSz="916585">
              <a:spcBef>
                <a:spcPct val="30000"/>
              </a:spcBef>
              <a:defRPr sz="1200">
                <a:solidFill>
                  <a:schemeClr val="tx1"/>
                </a:solidFill>
                <a:latin typeface="Times New Roman" panose="02020603050405020304" pitchFamily="18" charset="0"/>
              </a:defRPr>
            </a:lvl2pPr>
            <a:lvl3pPr marL="1109389" indent="-221878" defTabSz="916585">
              <a:spcBef>
                <a:spcPct val="30000"/>
              </a:spcBef>
              <a:defRPr sz="1200">
                <a:solidFill>
                  <a:schemeClr val="tx1"/>
                </a:solidFill>
                <a:latin typeface="Times New Roman" panose="02020603050405020304" pitchFamily="18" charset="0"/>
              </a:defRPr>
            </a:lvl3pPr>
            <a:lvl4pPr marL="1554674" indent="-221878" defTabSz="916585">
              <a:spcBef>
                <a:spcPct val="30000"/>
              </a:spcBef>
              <a:defRPr sz="1200">
                <a:solidFill>
                  <a:schemeClr val="tx1"/>
                </a:solidFill>
                <a:latin typeface="Times New Roman" panose="02020603050405020304" pitchFamily="18" charset="0"/>
              </a:defRPr>
            </a:lvl4pPr>
            <a:lvl5pPr marL="1998430" indent="-221878" defTabSz="916585">
              <a:spcBef>
                <a:spcPct val="30000"/>
              </a:spcBef>
              <a:defRPr sz="1200">
                <a:solidFill>
                  <a:schemeClr val="tx1"/>
                </a:solidFill>
                <a:latin typeface="Times New Roman" panose="02020603050405020304" pitchFamily="18" charset="0"/>
              </a:defRPr>
            </a:lvl5pPr>
            <a:lvl6pPr marL="2439125" indent="-221878" defTabSz="916585" eaLnBrk="0" fontAlgn="base" hangingPunct="0">
              <a:spcBef>
                <a:spcPct val="30000"/>
              </a:spcBef>
              <a:spcAft>
                <a:spcPct val="0"/>
              </a:spcAft>
              <a:defRPr sz="1200">
                <a:solidFill>
                  <a:schemeClr val="tx1"/>
                </a:solidFill>
                <a:latin typeface="Times New Roman" panose="02020603050405020304" pitchFamily="18" charset="0"/>
              </a:defRPr>
            </a:lvl6pPr>
            <a:lvl7pPr marL="2879820" indent="-221878" defTabSz="916585" eaLnBrk="0" fontAlgn="base" hangingPunct="0">
              <a:spcBef>
                <a:spcPct val="30000"/>
              </a:spcBef>
              <a:spcAft>
                <a:spcPct val="0"/>
              </a:spcAft>
              <a:defRPr sz="1200">
                <a:solidFill>
                  <a:schemeClr val="tx1"/>
                </a:solidFill>
                <a:latin typeface="Times New Roman" panose="02020603050405020304" pitchFamily="18" charset="0"/>
              </a:defRPr>
            </a:lvl7pPr>
            <a:lvl8pPr marL="3320515" indent="-221878" defTabSz="916585" eaLnBrk="0" fontAlgn="base" hangingPunct="0">
              <a:spcBef>
                <a:spcPct val="30000"/>
              </a:spcBef>
              <a:spcAft>
                <a:spcPct val="0"/>
              </a:spcAft>
              <a:defRPr sz="1200">
                <a:solidFill>
                  <a:schemeClr val="tx1"/>
                </a:solidFill>
                <a:latin typeface="Times New Roman" panose="02020603050405020304" pitchFamily="18" charset="0"/>
              </a:defRPr>
            </a:lvl8pPr>
            <a:lvl9pPr marL="3761210" indent="-221878" defTabSz="9165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D109A6-BD51-41D8-B90D-BE1D1054DA3C}" type="slidenum">
              <a:rPr lang="en-US" altLang="en-US" smtClean="0"/>
              <a:pPr>
                <a:spcBef>
                  <a:spcPct val="0"/>
                </a:spcBef>
              </a:pPr>
              <a:t>58</a:t>
            </a:fld>
            <a:endParaRPr lang="en-US" altLang="en-US" smtClean="0"/>
          </a:p>
        </p:txBody>
      </p:sp>
    </p:spTree>
    <p:extLst>
      <p:ext uri="{BB962C8B-B14F-4D97-AF65-F5344CB8AC3E}">
        <p14:creationId xmlns:p14="http://schemas.microsoft.com/office/powerpoint/2010/main" val="3191269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05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5">
              <a:spcBef>
                <a:spcPct val="30000"/>
              </a:spcBef>
              <a:defRPr sz="1200">
                <a:solidFill>
                  <a:schemeClr val="tx1"/>
                </a:solidFill>
                <a:latin typeface="Times New Roman" panose="02020603050405020304" pitchFamily="18" charset="0"/>
              </a:defRPr>
            </a:lvl1pPr>
            <a:lvl2pPr marL="720721" indent="-276965" defTabSz="916585">
              <a:spcBef>
                <a:spcPct val="30000"/>
              </a:spcBef>
              <a:defRPr sz="1200">
                <a:solidFill>
                  <a:schemeClr val="tx1"/>
                </a:solidFill>
                <a:latin typeface="Times New Roman" panose="02020603050405020304" pitchFamily="18" charset="0"/>
              </a:defRPr>
            </a:lvl2pPr>
            <a:lvl3pPr marL="1109389" indent="-221878" defTabSz="916585">
              <a:spcBef>
                <a:spcPct val="30000"/>
              </a:spcBef>
              <a:defRPr sz="1200">
                <a:solidFill>
                  <a:schemeClr val="tx1"/>
                </a:solidFill>
                <a:latin typeface="Times New Roman" panose="02020603050405020304" pitchFamily="18" charset="0"/>
              </a:defRPr>
            </a:lvl3pPr>
            <a:lvl4pPr marL="1554674" indent="-221878" defTabSz="916585">
              <a:spcBef>
                <a:spcPct val="30000"/>
              </a:spcBef>
              <a:defRPr sz="1200">
                <a:solidFill>
                  <a:schemeClr val="tx1"/>
                </a:solidFill>
                <a:latin typeface="Times New Roman" panose="02020603050405020304" pitchFamily="18" charset="0"/>
              </a:defRPr>
            </a:lvl4pPr>
            <a:lvl5pPr marL="1998430" indent="-221878" defTabSz="916585">
              <a:spcBef>
                <a:spcPct val="30000"/>
              </a:spcBef>
              <a:defRPr sz="1200">
                <a:solidFill>
                  <a:schemeClr val="tx1"/>
                </a:solidFill>
                <a:latin typeface="Times New Roman" panose="02020603050405020304" pitchFamily="18" charset="0"/>
              </a:defRPr>
            </a:lvl5pPr>
            <a:lvl6pPr marL="2439125" indent="-221878" defTabSz="916585" eaLnBrk="0" fontAlgn="base" hangingPunct="0">
              <a:spcBef>
                <a:spcPct val="30000"/>
              </a:spcBef>
              <a:spcAft>
                <a:spcPct val="0"/>
              </a:spcAft>
              <a:defRPr sz="1200">
                <a:solidFill>
                  <a:schemeClr val="tx1"/>
                </a:solidFill>
                <a:latin typeface="Times New Roman" panose="02020603050405020304" pitchFamily="18" charset="0"/>
              </a:defRPr>
            </a:lvl6pPr>
            <a:lvl7pPr marL="2879820" indent="-221878" defTabSz="916585" eaLnBrk="0" fontAlgn="base" hangingPunct="0">
              <a:spcBef>
                <a:spcPct val="30000"/>
              </a:spcBef>
              <a:spcAft>
                <a:spcPct val="0"/>
              </a:spcAft>
              <a:defRPr sz="1200">
                <a:solidFill>
                  <a:schemeClr val="tx1"/>
                </a:solidFill>
                <a:latin typeface="Times New Roman" panose="02020603050405020304" pitchFamily="18" charset="0"/>
              </a:defRPr>
            </a:lvl7pPr>
            <a:lvl8pPr marL="3320515" indent="-221878" defTabSz="916585" eaLnBrk="0" fontAlgn="base" hangingPunct="0">
              <a:spcBef>
                <a:spcPct val="30000"/>
              </a:spcBef>
              <a:spcAft>
                <a:spcPct val="0"/>
              </a:spcAft>
              <a:defRPr sz="1200">
                <a:solidFill>
                  <a:schemeClr val="tx1"/>
                </a:solidFill>
                <a:latin typeface="Times New Roman" panose="02020603050405020304" pitchFamily="18" charset="0"/>
              </a:defRPr>
            </a:lvl8pPr>
            <a:lvl9pPr marL="3761210" indent="-221878" defTabSz="9165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5AAC36-3735-42C4-9A70-0F2853119434}"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1849253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5">
              <a:spcBef>
                <a:spcPct val="30000"/>
              </a:spcBef>
              <a:defRPr sz="1200">
                <a:solidFill>
                  <a:schemeClr val="tx1"/>
                </a:solidFill>
                <a:latin typeface="Times New Roman" panose="02020603050405020304" pitchFamily="18" charset="0"/>
              </a:defRPr>
            </a:lvl1pPr>
            <a:lvl2pPr marL="720721" indent="-276965" defTabSz="916585">
              <a:spcBef>
                <a:spcPct val="30000"/>
              </a:spcBef>
              <a:defRPr sz="1200">
                <a:solidFill>
                  <a:schemeClr val="tx1"/>
                </a:solidFill>
                <a:latin typeface="Times New Roman" panose="02020603050405020304" pitchFamily="18" charset="0"/>
              </a:defRPr>
            </a:lvl2pPr>
            <a:lvl3pPr marL="1109389" indent="-221878" defTabSz="916585">
              <a:spcBef>
                <a:spcPct val="30000"/>
              </a:spcBef>
              <a:defRPr sz="1200">
                <a:solidFill>
                  <a:schemeClr val="tx1"/>
                </a:solidFill>
                <a:latin typeface="Times New Roman" panose="02020603050405020304" pitchFamily="18" charset="0"/>
              </a:defRPr>
            </a:lvl3pPr>
            <a:lvl4pPr marL="1554674" indent="-221878" defTabSz="916585">
              <a:spcBef>
                <a:spcPct val="30000"/>
              </a:spcBef>
              <a:defRPr sz="1200">
                <a:solidFill>
                  <a:schemeClr val="tx1"/>
                </a:solidFill>
                <a:latin typeface="Times New Roman" panose="02020603050405020304" pitchFamily="18" charset="0"/>
              </a:defRPr>
            </a:lvl4pPr>
            <a:lvl5pPr marL="1998430" indent="-221878" defTabSz="916585">
              <a:spcBef>
                <a:spcPct val="30000"/>
              </a:spcBef>
              <a:defRPr sz="1200">
                <a:solidFill>
                  <a:schemeClr val="tx1"/>
                </a:solidFill>
                <a:latin typeface="Times New Roman" panose="02020603050405020304" pitchFamily="18" charset="0"/>
              </a:defRPr>
            </a:lvl5pPr>
            <a:lvl6pPr marL="2439125" indent="-221878" defTabSz="916585" eaLnBrk="0" fontAlgn="base" hangingPunct="0">
              <a:spcBef>
                <a:spcPct val="30000"/>
              </a:spcBef>
              <a:spcAft>
                <a:spcPct val="0"/>
              </a:spcAft>
              <a:defRPr sz="1200">
                <a:solidFill>
                  <a:schemeClr val="tx1"/>
                </a:solidFill>
                <a:latin typeface="Times New Roman" panose="02020603050405020304" pitchFamily="18" charset="0"/>
              </a:defRPr>
            </a:lvl6pPr>
            <a:lvl7pPr marL="2879820" indent="-221878" defTabSz="916585" eaLnBrk="0" fontAlgn="base" hangingPunct="0">
              <a:spcBef>
                <a:spcPct val="30000"/>
              </a:spcBef>
              <a:spcAft>
                <a:spcPct val="0"/>
              </a:spcAft>
              <a:defRPr sz="1200">
                <a:solidFill>
                  <a:schemeClr val="tx1"/>
                </a:solidFill>
                <a:latin typeface="Times New Roman" panose="02020603050405020304" pitchFamily="18" charset="0"/>
              </a:defRPr>
            </a:lvl7pPr>
            <a:lvl8pPr marL="3320515" indent="-221878" defTabSz="916585" eaLnBrk="0" fontAlgn="base" hangingPunct="0">
              <a:spcBef>
                <a:spcPct val="30000"/>
              </a:spcBef>
              <a:spcAft>
                <a:spcPct val="0"/>
              </a:spcAft>
              <a:defRPr sz="1200">
                <a:solidFill>
                  <a:schemeClr val="tx1"/>
                </a:solidFill>
                <a:latin typeface="Times New Roman" panose="02020603050405020304" pitchFamily="18" charset="0"/>
              </a:defRPr>
            </a:lvl8pPr>
            <a:lvl9pPr marL="3761210" indent="-221878" defTabSz="9165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82A550-42B0-41E2-AE7D-A7726BB6788E}" type="slidenum">
              <a:rPr lang="en-US" altLang="en-US" smtClean="0"/>
              <a:pPr>
                <a:spcBef>
                  <a:spcPct val="0"/>
                </a:spcBef>
              </a:pPr>
              <a:t>60</a:t>
            </a:fld>
            <a:endParaRPr lang="en-US" altLang="en-US" smtClean="0"/>
          </a:p>
        </p:txBody>
      </p:sp>
    </p:spTree>
    <p:extLst>
      <p:ext uri="{BB962C8B-B14F-4D97-AF65-F5344CB8AC3E}">
        <p14:creationId xmlns:p14="http://schemas.microsoft.com/office/powerpoint/2010/main" val="826978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46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5">
              <a:spcBef>
                <a:spcPct val="30000"/>
              </a:spcBef>
              <a:defRPr sz="1200">
                <a:solidFill>
                  <a:schemeClr val="tx1"/>
                </a:solidFill>
                <a:latin typeface="Times New Roman" panose="02020603050405020304" pitchFamily="18" charset="0"/>
              </a:defRPr>
            </a:lvl1pPr>
            <a:lvl2pPr marL="720721" indent="-276965" defTabSz="916585">
              <a:spcBef>
                <a:spcPct val="30000"/>
              </a:spcBef>
              <a:defRPr sz="1200">
                <a:solidFill>
                  <a:schemeClr val="tx1"/>
                </a:solidFill>
                <a:latin typeface="Times New Roman" panose="02020603050405020304" pitchFamily="18" charset="0"/>
              </a:defRPr>
            </a:lvl2pPr>
            <a:lvl3pPr marL="1109389" indent="-221878" defTabSz="916585">
              <a:spcBef>
                <a:spcPct val="30000"/>
              </a:spcBef>
              <a:defRPr sz="1200">
                <a:solidFill>
                  <a:schemeClr val="tx1"/>
                </a:solidFill>
                <a:latin typeface="Times New Roman" panose="02020603050405020304" pitchFamily="18" charset="0"/>
              </a:defRPr>
            </a:lvl3pPr>
            <a:lvl4pPr marL="1554674" indent="-221878" defTabSz="916585">
              <a:spcBef>
                <a:spcPct val="30000"/>
              </a:spcBef>
              <a:defRPr sz="1200">
                <a:solidFill>
                  <a:schemeClr val="tx1"/>
                </a:solidFill>
                <a:latin typeface="Times New Roman" panose="02020603050405020304" pitchFamily="18" charset="0"/>
              </a:defRPr>
            </a:lvl4pPr>
            <a:lvl5pPr marL="1998430" indent="-221878" defTabSz="916585">
              <a:spcBef>
                <a:spcPct val="30000"/>
              </a:spcBef>
              <a:defRPr sz="1200">
                <a:solidFill>
                  <a:schemeClr val="tx1"/>
                </a:solidFill>
                <a:latin typeface="Times New Roman" panose="02020603050405020304" pitchFamily="18" charset="0"/>
              </a:defRPr>
            </a:lvl5pPr>
            <a:lvl6pPr marL="2439125" indent="-221878" defTabSz="916585" eaLnBrk="0" fontAlgn="base" hangingPunct="0">
              <a:spcBef>
                <a:spcPct val="30000"/>
              </a:spcBef>
              <a:spcAft>
                <a:spcPct val="0"/>
              </a:spcAft>
              <a:defRPr sz="1200">
                <a:solidFill>
                  <a:schemeClr val="tx1"/>
                </a:solidFill>
                <a:latin typeface="Times New Roman" panose="02020603050405020304" pitchFamily="18" charset="0"/>
              </a:defRPr>
            </a:lvl6pPr>
            <a:lvl7pPr marL="2879820" indent="-221878" defTabSz="916585" eaLnBrk="0" fontAlgn="base" hangingPunct="0">
              <a:spcBef>
                <a:spcPct val="30000"/>
              </a:spcBef>
              <a:spcAft>
                <a:spcPct val="0"/>
              </a:spcAft>
              <a:defRPr sz="1200">
                <a:solidFill>
                  <a:schemeClr val="tx1"/>
                </a:solidFill>
                <a:latin typeface="Times New Roman" panose="02020603050405020304" pitchFamily="18" charset="0"/>
              </a:defRPr>
            </a:lvl7pPr>
            <a:lvl8pPr marL="3320515" indent="-221878" defTabSz="916585" eaLnBrk="0" fontAlgn="base" hangingPunct="0">
              <a:spcBef>
                <a:spcPct val="30000"/>
              </a:spcBef>
              <a:spcAft>
                <a:spcPct val="0"/>
              </a:spcAft>
              <a:defRPr sz="1200">
                <a:solidFill>
                  <a:schemeClr val="tx1"/>
                </a:solidFill>
                <a:latin typeface="Times New Roman" panose="02020603050405020304" pitchFamily="18" charset="0"/>
              </a:defRPr>
            </a:lvl8pPr>
            <a:lvl9pPr marL="3761210" indent="-221878" defTabSz="9165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CC3762-C0E6-4E2D-B92C-D531113D4163}" type="slidenum">
              <a:rPr lang="en-US" altLang="en-US" smtClean="0"/>
              <a:pPr>
                <a:spcBef>
                  <a:spcPct val="0"/>
                </a:spcBef>
              </a:pPr>
              <a:t>61</a:t>
            </a:fld>
            <a:endParaRPr lang="en-US" altLang="en-US" smtClean="0"/>
          </a:p>
        </p:txBody>
      </p:sp>
    </p:spTree>
    <p:extLst>
      <p:ext uri="{BB962C8B-B14F-4D97-AF65-F5344CB8AC3E}">
        <p14:creationId xmlns:p14="http://schemas.microsoft.com/office/powerpoint/2010/main" val="3694046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67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5">
              <a:spcBef>
                <a:spcPct val="30000"/>
              </a:spcBef>
              <a:defRPr sz="1200">
                <a:solidFill>
                  <a:schemeClr val="tx1"/>
                </a:solidFill>
                <a:latin typeface="Times New Roman" panose="02020603050405020304" pitchFamily="18" charset="0"/>
              </a:defRPr>
            </a:lvl1pPr>
            <a:lvl2pPr marL="720721" indent="-276965" defTabSz="916585">
              <a:spcBef>
                <a:spcPct val="30000"/>
              </a:spcBef>
              <a:defRPr sz="1200">
                <a:solidFill>
                  <a:schemeClr val="tx1"/>
                </a:solidFill>
                <a:latin typeface="Times New Roman" panose="02020603050405020304" pitchFamily="18" charset="0"/>
              </a:defRPr>
            </a:lvl2pPr>
            <a:lvl3pPr marL="1109389" indent="-221878" defTabSz="916585">
              <a:spcBef>
                <a:spcPct val="30000"/>
              </a:spcBef>
              <a:defRPr sz="1200">
                <a:solidFill>
                  <a:schemeClr val="tx1"/>
                </a:solidFill>
                <a:latin typeface="Times New Roman" panose="02020603050405020304" pitchFamily="18" charset="0"/>
              </a:defRPr>
            </a:lvl3pPr>
            <a:lvl4pPr marL="1554674" indent="-221878" defTabSz="916585">
              <a:spcBef>
                <a:spcPct val="30000"/>
              </a:spcBef>
              <a:defRPr sz="1200">
                <a:solidFill>
                  <a:schemeClr val="tx1"/>
                </a:solidFill>
                <a:latin typeface="Times New Roman" panose="02020603050405020304" pitchFamily="18" charset="0"/>
              </a:defRPr>
            </a:lvl4pPr>
            <a:lvl5pPr marL="1998430" indent="-221878" defTabSz="916585">
              <a:spcBef>
                <a:spcPct val="30000"/>
              </a:spcBef>
              <a:defRPr sz="1200">
                <a:solidFill>
                  <a:schemeClr val="tx1"/>
                </a:solidFill>
                <a:latin typeface="Times New Roman" panose="02020603050405020304" pitchFamily="18" charset="0"/>
              </a:defRPr>
            </a:lvl5pPr>
            <a:lvl6pPr marL="2439125" indent="-221878" defTabSz="916585" eaLnBrk="0" fontAlgn="base" hangingPunct="0">
              <a:spcBef>
                <a:spcPct val="30000"/>
              </a:spcBef>
              <a:spcAft>
                <a:spcPct val="0"/>
              </a:spcAft>
              <a:defRPr sz="1200">
                <a:solidFill>
                  <a:schemeClr val="tx1"/>
                </a:solidFill>
                <a:latin typeface="Times New Roman" panose="02020603050405020304" pitchFamily="18" charset="0"/>
              </a:defRPr>
            </a:lvl6pPr>
            <a:lvl7pPr marL="2879820" indent="-221878" defTabSz="916585" eaLnBrk="0" fontAlgn="base" hangingPunct="0">
              <a:spcBef>
                <a:spcPct val="30000"/>
              </a:spcBef>
              <a:spcAft>
                <a:spcPct val="0"/>
              </a:spcAft>
              <a:defRPr sz="1200">
                <a:solidFill>
                  <a:schemeClr val="tx1"/>
                </a:solidFill>
                <a:latin typeface="Times New Roman" panose="02020603050405020304" pitchFamily="18" charset="0"/>
              </a:defRPr>
            </a:lvl7pPr>
            <a:lvl8pPr marL="3320515" indent="-221878" defTabSz="916585" eaLnBrk="0" fontAlgn="base" hangingPunct="0">
              <a:spcBef>
                <a:spcPct val="30000"/>
              </a:spcBef>
              <a:spcAft>
                <a:spcPct val="0"/>
              </a:spcAft>
              <a:defRPr sz="1200">
                <a:solidFill>
                  <a:schemeClr val="tx1"/>
                </a:solidFill>
                <a:latin typeface="Times New Roman" panose="02020603050405020304" pitchFamily="18" charset="0"/>
              </a:defRPr>
            </a:lvl8pPr>
            <a:lvl9pPr marL="3761210" indent="-221878" defTabSz="9165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5A9D92-2F5B-45D9-9A54-99E2B5A58574}"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3787700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87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5">
              <a:spcBef>
                <a:spcPct val="30000"/>
              </a:spcBef>
              <a:defRPr sz="1200">
                <a:solidFill>
                  <a:schemeClr val="tx1"/>
                </a:solidFill>
                <a:latin typeface="Times New Roman" panose="02020603050405020304" pitchFamily="18" charset="0"/>
              </a:defRPr>
            </a:lvl1pPr>
            <a:lvl2pPr marL="720721" indent="-276965" defTabSz="916585">
              <a:spcBef>
                <a:spcPct val="30000"/>
              </a:spcBef>
              <a:defRPr sz="1200">
                <a:solidFill>
                  <a:schemeClr val="tx1"/>
                </a:solidFill>
                <a:latin typeface="Times New Roman" panose="02020603050405020304" pitchFamily="18" charset="0"/>
              </a:defRPr>
            </a:lvl2pPr>
            <a:lvl3pPr marL="1109389" indent="-221878" defTabSz="916585">
              <a:spcBef>
                <a:spcPct val="30000"/>
              </a:spcBef>
              <a:defRPr sz="1200">
                <a:solidFill>
                  <a:schemeClr val="tx1"/>
                </a:solidFill>
                <a:latin typeface="Times New Roman" panose="02020603050405020304" pitchFamily="18" charset="0"/>
              </a:defRPr>
            </a:lvl3pPr>
            <a:lvl4pPr marL="1554674" indent="-221878" defTabSz="916585">
              <a:spcBef>
                <a:spcPct val="30000"/>
              </a:spcBef>
              <a:defRPr sz="1200">
                <a:solidFill>
                  <a:schemeClr val="tx1"/>
                </a:solidFill>
                <a:latin typeface="Times New Roman" panose="02020603050405020304" pitchFamily="18" charset="0"/>
              </a:defRPr>
            </a:lvl4pPr>
            <a:lvl5pPr marL="1998430" indent="-221878" defTabSz="916585">
              <a:spcBef>
                <a:spcPct val="30000"/>
              </a:spcBef>
              <a:defRPr sz="1200">
                <a:solidFill>
                  <a:schemeClr val="tx1"/>
                </a:solidFill>
                <a:latin typeface="Times New Roman" panose="02020603050405020304" pitchFamily="18" charset="0"/>
              </a:defRPr>
            </a:lvl5pPr>
            <a:lvl6pPr marL="2439125" indent="-221878" defTabSz="916585" eaLnBrk="0" fontAlgn="base" hangingPunct="0">
              <a:spcBef>
                <a:spcPct val="30000"/>
              </a:spcBef>
              <a:spcAft>
                <a:spcPct val="0"/>
              </a:spcAft>
              <a:defRPr sz="1200">
                <a:solidFill>
                  <a:schemeClr val="tx1"/>
                </a:solidFill>
                <a:latin typeface="Times New Roman" panose="02020603050405020304" pitchFamily="18" charset="0"/>
              </a:defRPr>
            </a:lvl6pPr>
            <a:lvl7pPr marL="2879820" indent="-221878" defTabSz="916585" eaLnBrk="0" fontAlgn="base" hangingPunct="0">
              <a:spcBef>
                <a:spcPct val="30000"/>
              </a:spcBef>
              <a:spcAft>
                <a:spcPct val="0"/>
              </a:spcAft>
              <a:defRPr sz="1200">
                <a:solidFill>
                  <a:schemeClr val="tx1"/>
                </a:solidFill>
                <a:latin typeface="Times New Roman" panose="02020603050405020304" pitchFamily="18" charset="0"/>
              </a:defRPr>
            </a:lvl7pPr>
            <a:lvl8pPr marL="3320515" indent="-221878" defTabSz="916585" eaLnBrk="0" fontAlgn="base" hangingPunct="0">
              <a:spcBef>
                <a:spcPct val="30000"/>
              </a:spcBef>
              <a:spcAft>
                <a:spcPct val="0"/>
              </a:spcAft>
              <a:defRPr sz="1200">
                <a:solidFill>
                  <a:schemeClr val="tx1"/>
                </a:solidFill>
                <a:latin typeface="Times New Roman" panose="02020603050405020304" pitchFamily="18" charset="0"/>
              </a:defRPr>
            </a:lvl8pPr>
            <a:lvl9pPr marL="3761210" indent="-221878" defTabSz="9165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A595B4-411F-4175-AEC8-D8978E313806}" type="slidenum">
              <a:rPr lang="en-US" altLang="en-US" smtClean="0"/>
              <a:pPr>
                <a:spcBef>
                  <a:spcPct val="0"/>
                </a:spcBef>
              </a:pPr>
              <a:t>63</a:t>
            </a:fld>
            <a:endParaRPr lang="en-US" altLang="en-US" smtClean="0"/>
          </a:p>
        </p:txBody>
      </p:sp>
    </p:spTree>
    <p:extLst>
      <p:ext uri="{BB962C8B-B14F-4D97-AF65-F5344CB8AC3E}">
        <p14:creationId xmlns:p14="http://schemas.microsoft.com/office/powerpoint/2010/main" val="305841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CA353F20-0230-4D7A-B6B7-C1851F0B28DE}" type="slidenum">
              <a:rPr lang="en-US" altLang="en-US" sz="1200">
                <a:latin typeface="Times New Roman" panose="02020603050405020304" pitchFamily="18" charset="0"/>
              </a:rPr>
              <a:pPr eaLnBrk="1" hangingPunct="1"/>
              <a:t>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284219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08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921">
              <a:spcBef>
                <a:spcPct val="30000"/>
              </a:spcBef>
              <a:defRPr sz="1200">
                <a:solidFill>
                  <a:schemeClr val="tx1"/>
                </a:solidFill>
                <a:latin typeface="Times New Roman" panose="02020603050405020304" pitchFamily="18" charset="0"/>
              </a:defRPr>
            </a:lvl1pPr>
            <a:lvl2pPr marL="694707" indent="-266253" defTabSz="882921">
              <a:spcBef>
                <a:spcPct val="30000"/>
              </a:spcBef>
              <a:defRPr sz="1200">
                <a:solidFill>
                  <a:schemeClr val="tx1"/>
                </a:solidFill>
                <a:latin typeface="Times New Roman" panose="02020603050405020304" pitchFamily="18" charset="0"/>
              </a:defRPr>
            </a:lvl2pPr>
            <a:lvl3pPr marL="1069604" indent="-212697" defTabSz="882921">
              <a:spcBef>
                <a:spcPct val="30000"/>
              </a:spcBef>
              <a:defRPr sz="1200">
                <a:solidFill>
                  <a:schemeClr val="tx1"/>
                </a:solidFill>
                <a:latin typeface="Times New Roman" panose="02020603050405020304" pitchFamily="18" charset="0"/>
              </a:defRPr>
            </a:lvl3pPr>
            <a:lvl4pPr marL="1496527" indent="-212697" defTabSz="882921">
              <a:spcBef>
                <a:spcPct val="30000"/>
              </a:spcBef>
              <a:defRPr sz="1200">
                <a:solidFill>
                  <a:schemeClr val="tx1"/>
                </a:solidFill>
                <a:latin typeface="Times New Roman" panose="02020603050405020304" pitchFamily="18" charset="0"/>
              </a:defRPr>
            </a:lvl4pPr>
            <a:lvl5pPr marL="1926511" indent="-212697" defTabSz="882921">
              <a:spcBef>
                <a:spcPct val="30000"/>
              </a:spcBef>
              <a:defRPr sz="1200">
                <a:solidFill>
                  <a:schemeClr val="tx1"/>
                </a:solidFill>
                <a:latin typeface="Times New Roman" panose="02020603050405020304" pitchFamily="18" charset="0"/>
              </a:defRPr>
            </a:lvl5pPr>
            <a:lvl6pPr marL="2367206" indent="-212697" defTabSz="882921" eaLnBrk="0" fontAlgn="base" hangingPunct="0">
              <a:spcBef>
                <a:spcPct val="30000"/>
              </a:spcBef>
              <a:spcAft>
                <a:spcPct val="0"/>
              </a:spcAft>
              <a:defRPr sz="1200">
                <a:solidFill>
                  <a:schemeClr val="tx1"/>
                </a:solidFill>
                <a:latin typeface="Times New Roman" panose="02020603050405020304" pitchFamily="18" charset="0"/>
              </a:defRPr>
            </a:lvl6pPr>
            <a:lvl7pPr marL="2807901" indent="-212697" defTabSz="882921" eaLnBrk="0" fontAlgn="base" hangingPunct="0">
              <a:spcBef>
                <a:spcPct val="30000"/>
              </a:spcBef>
              <a:spcAft>
                <a:spcPct val="0"/>
              </a:spcAft>
              <a:defRPr sz="1200">
                <a:solidFill>
                  <a:schemeClr val="tx1"/>
                </a:solidFill>
                <a:latin typeface="Times New Roman" panose="02020603050405020304" pitchFamily="18" charset="0"/>
              </a:defRPr>
            </a:lvl7pPr>
            <a:lvl8pPr marL="3248597" indent="-212697" defTabSz="882921" eaLnBrk="0" fontAlgn="base" hangingPunct="0">
              <a:spcBef>
                <a:spcPct val="30000"/>
              </a:spcBef>
              <a:spcAft>
                <a:spcPct val="0"/>
              </a:spcAft>
              <a:defRPr sz="1200">
                <a:solidFill>
                  <a:schemeClr val="tx1"/>
                </a:solidFill>
                <a:latin typeface="Times New Roman" panose="02020603050405020304" pitchFamily="18" charset="0"/>
              </a:defRPr>
            </a:lvl8pPr>
            <a:lvl9pPr marL="3689292" indent="-212697" defTabSz="8829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4C6C82-A5DE-427F-9CD2-55DC204B499E}" type="slidenum">
              <a:rPr lang="en-US" altLang="en-US" smtClean="0"/>
              <a:pPr>
                <a:spcBef>
                  <a:spcPct val="0"/>
                </a:spcBef>
              </a:pPr>
              <a:t>64</a:t>
            </a:fld>
            <a:endParaRPr lang="en-US" altLang="en-US" smtClean="0"/>
          </a:p>
        </p:txBody>
      </p:sp>
    </p:spTree>
    <p:extLst>
      <p:ext uri="{BB962C8B-B14F-4D97-AF65-F5344CB8AC3E}">
        <p14:creationId xmlns:p14="http://schemas.microsoft.com/office/powerpoint/2010/main" val="3200924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42F63842-0E04-4B01-A629-DE5CAEAD446F}" type="slidenum">
              <a:rPr lang="en-US" altLang="en-US" sz="1200">
                <a:latin typeface="Times New Roman" panose="02020603050405020304" pitchFamily="18" charset="0"/>
              </a:rPr>
              <a:pPr eaLnBrk="1" hangingPunct="1"/>
              <a:t>65</a:t>
            </a:fld>
            <a:endParaRPr lang="en-US" altLang="en-US" sz="1200">
              <a:latin typeface="Times New Roman" panose="02020603050405020304" pitchFamily="18" charset="0"/>
            </a:endParaRPr>
          </a:p>
        </p:txBody>
      </p:sp>
      <p:sp>
        <p:nvSpPr>
          <p:cNvPr id="121859" name="Slide Image Placeholder 1"/>
          <p:cNvSpPr>
            <a:spLocks noGrp="1" noRot="1" noChangeAspect="1" noTextEdit="1"/>
          </p:cNvSpPr>
          <p:nvPr>
            <p:ph type="sldImg"/>
          </p:nvPr>
        </p:nvSpPr>
        <p:spPr>
          <a:xfrm>
            <a:off x="1181100" y="698500"/>
            <a:ext cx="4648200" cy="3486150"/>
          </a:xfrm>
          <a:ln/>
        </p:spPr>
      </p:sp>
      <p:sp>
        <p:nvSpPr>
          <p:cNvPr id="121860" name="Notes Placeholder 2"/>
          <p:cNvSpPr>
            <a:spLocks noGrp="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lstStyle/>
          <a:p>
            <a:pPr eaLnBrk="1" hangingPunct="1"/>
            <a:r>
              <a:rPr lang="en-US" altLang="en-US" smtClean="0"/>
              <a:t>This section introduces the audience to NTSB accident database queries</a:t>
            </a:r>
          </a:p>
        </p:txBody>
      </p:sp>
      <p:sp>
        <p:nvSpPr>
          <p:cNvPr id="4" name="Slide Number Placeholder 3"/>
          <p:cNvSpPr txBox="1">
            <a:spLocks noGrp="1"/>
          </p:cNvSpPr>
          <p:nvPr/>
        </p:nvSpPr>
        <p:spPr bwMode="auto">
          <a:xfrm>
            <a:off x="3972257" y="8832195"/>
            <a:ext cx="3038144" cy="464205"/>
          </a:xfrm>
          <a:prstGeom prst="rect">
            <a:avLst/>
          </a:prstGeom>
          <a:noFill/>
          <a:ln>
            <a:noFill/>
          </a:ln>
          <a:extLst/>
        </p:spPr>
        <p:txBody>
          <a:bodyPr lIns="93158" tIns="46580" rIns="93158" bIns="46580" anchor="b"/>
          <a:lstStyle>
            <a:lvl1pPr defTabSz="947738" eaLnBrk="0" hangingPunct="0">
              <a:defRPr sz="2400">
                <a:solidFill>
                  <a:schemeClr val="tx1"/>
                </a:solidFill>
                <a:latin typeface="Arial" panose="020B0604020202020204" pitchFamily="34" charset="0"/>
              </a:defRPr>
            </a:lvl1pPr>
            <a:lvl2pPr marL="742950" indent="-285750" defTabSz="947738" eaLnBrk="0" hangingPunct="0">
              <a:defRPr sz="2400">
                <a:solidFill>
                  <a:schemeClr val="tx1"/>
                </a:solidFill>
                <a:latin typeface="Arial" panose="020B0604020202020204" pitchFamily="34" charset="0"/>
              </a:defRPr>
            </a:lvl2pPr>
            <a:lvl3pPr marL="1143000" indent="-228600" defTabSz="947738" eaLnBrk="0" hangingPunct="0">
              <a:defRPr sz="2400">
                <a:solidFill>
                  <a:schemeClr val="tx1"/>
                </a:solidFill>
                <a:latin typeface="Arial" panose="020B0604020202020204" pitchFamily="34" charset="0"/>
              </a:defRPr>
            </a:lvl3pPr>
            <a:lvl4pPr marL="1600200" indent="-228600" defTabSz="947738" eaLnBrk="0" hangingPunct="0">
              <a:defRPr sz="2400">
                <a:solidFill>
                  <a:schemeClr val="tx1"/>
                </a:solidFill>
                <a:latin typeface="Arial" panose="020B0604020202020204" pitchFamily="34" charset="0"/>
              </a:defRPr>
            </a:lvl4pPr>
            <a:lvl5pPr marL="2057400" indent="-228600" defTabSz="947738" eaLnBrk="0" hangingPunct="0">
              <a:defRPr sz="2400">
                <a:solidFill>
                  <a:schemeClr val="tx1"/>
                </a:solidFill>
                <a:latin typeface="Arial" panose="020B0604020202020204" pitchFamily="34" charset="0"/>
              </a:defRPr>
            </a:lvl5pPr>
            <a:lvl6pPr marL="25146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9pPr>
          </a:lstStyle>
          <a:p>
            <a:pPr algn="r">
              <a:spcBef>
                <a:spcPct val="0"/>
              </a:spcBef>
              <a:buFontTx/>
              <a:buNone/>
            </a:pPr>
            <a:fld id="{894FA2BE-D4E1-42BA-8560-9342ED587D1B}" type="slidenum">
              <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rPr>
              <a:pPr algn="r">
                <a:spcBef>
                  <a:spcPct val="0"/>
                </a:spcBef>
                <a:buFontTx/>
                <a:buNone/>
              </a:pPr>
              <a:t>65</a:t>
            </a:fld>
            <a:endPar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1249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972257"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7" tIns="45504" rIns="91007" bIns="45504" anchor="b"/>
          <a:lstStyle>
            <a:lvl1pPr defTabSz="944563" eaLnBrk="0" hangingPunct="0">
              <a:spcBef>
                <a:spcPct val="30000"/>
              </a:spcBef>
              <a:defRPr sz="1200">
                <a:solidFill>
                  <a:schemeClr val="tx1"/>
                </a:solidFill>
                <a:latin typeface="Times New Roman" panose="02020603050405020304" pitchFamily="18" charset="0"/>
              </a:defRPr>
            </a:lvl1pPr>
            <a:lvl2pPr marL="742950" indent="-285750" defTabSz="944563" eaLnBrk="0" hangingPunct="0">
              <a:spcBef>
                <a:spcPct val="30000"/>
              </a:spcBef>
              <a:defRPr sz="1200">
                <a:solidFill>
                  <a:schemeClr val="tx1"/>
                </a:solidFill>
                <a:latin typeface="Times New Roman" panose="02020603050405020304" pitchFamily="18" charset="0"/>
              </a:defRPr>
            </a:lvl2pPr>
            <a:lvl3pPr marL="1143000" indent="-228600" defTabSz="944563" eaLnBrk="0" hangingPunct="0">
              <a:spcBef>
                <a:spcPct val="30000"/>
              </a:spcBef>
              <a:defRPr sz="1200">
                <a:solidFill>
                  <a:schemeClr val="tx1"/>
                </a:solidFill>
                <a:latin typeface="Times New Roman" panose="02020603050405020304" pitchFamily="18" charset="0"/>
              </a:defRPr>
            </a:lvl3pPr>
            <a:lvl4pPr marL="1600200" indent="-228600" defTabSz="944563" eaLnBrk="0" hangingPunct="0">
              <a:spcBef>
                <a:spcPct val="30000"/>
              </a:spcBef>
              <a:defRPr sz="1200">
                <a:solidFill>
                  <a:schemeClr val="tx1"/>
                </a:solidFill>
                <a:latin typeface="Times New Roman" panose="02020603050405020304" pitchFamily="18" charset="0"/>
              </a:defRPr>
            </a:lvl4pPr>
            <a:lvl5pPr marL="2057400" indent="-228600" defTabSz="944563" eaLnBrk="0" hangingPunct="0">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C7D4CB19-182E-46E1-8586-D75A8A3017CB}" type="slidenum">
              <a:rPr lang="en-US" altLang="en-US"/>
              <a:pPr algn="r" eaLnBrk="1" hangingPunct="1">
                <a:spcBef>
                  <a:spcPct val="0"/>
                </a:spcBef>
                <a:buFontTx/>
                <a:buNone/>
              </a:pPr>
              <a:t>66</a:t>
            </a:fld>
            <a:endParaRPr lang="en-US" altLang="en-US"/>
          </a:p>
        </p:txBody>
      </p:sp>
      <p:sp>
        <p:nvSpPr>
          <p:cNvPr id="166915" name="Rectangle 2"/>
          <p:cNvSpPr>
            <a:spLocks noGrp="1" noRot="1" noChangeAspect="1" noChangeArrowheads="1" noTextEdit="1"/>
          </p:cNvSpPr>
          <p:nvPr>
            <p:ph type="sldImg"/>
          </p:nvPr>
        </p:nvSpPr>
        <p:spPr>
          <a:xfrm>
            <a:off x="1181100" y="698500"/>
            <a:ext cx="4648200" cy="3486150"/>
          </a:xfrm>
          <a:ln/>
        </p:spPr>
      </p:sp>
      <p:sp>
        <p:nvSpPr>
          <p:cNvPr id="166916"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If possible, demonstrate browser usage to the audience</a:t>
            </a:r>
          </a:p>
          <a:p>
            <a:pPr eaLnBrk="1" hangingPunct="1"/>
            <a:r>
              <a:rPr lang="en-US" altLang="en-US" smtClean="0"/>
              <a:t>If no Internet connection is available, walk the audience through these slides</a:t>
            </a:r>
          </a:p>
        </p:txBody>
      </p:sp>
    </p:spTree>
    <p:extLst>
      <p:ext uri="{BB962C8B-B14F-4D97-AF65-F5344CB8AC3E}">
        <p14:creationId xmlns:p14="http://schemas.microsoft.com/office/powerpoint/2010/main" val="32914908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0D73C333-6920-4936-85B5-600A3FE07E3F}" type="slidenum">
              <a:rPr lang="en-US" altLang="en-US" sz="1200">
                <a:latin typeface="Times New Roman" panose="02020603050405020304" pitchFamily="18" charset="0"/>
              </a:rPr>
              <a:pPr eaLnBrk="1" hangingPunct="1"/>
              <a:t>67</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xfrm>
            <a:off x="1181100" y="698500"/>
            <a:ext cx="4648200" cy="3486150"/>
          </a:xfrm>
          <a:ln/>
        </p:spPr>
      </p:sp>
      <p:sp>
        <p:nvSpPr>
          <p:cNvPr id="123908"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348" indent="-220348" eaLnBrk="1" hangingPunct="1"/>
            <a:r>
              <a:rPr lang="en-US" altLang="en-US" smtClean="0"/>
              <a:t>Here are step-by-step instructions on how to set up a query</a:t>
            </a:r>
          </a:p>
          <a:p>
            <a:pPr marL="220348" indent="-220348" eaLnBrk="1" hangingPunct="1">
              <a:buFontTx/>
              <a:buChar char="•"/>
            </a:pPr>
            <a:r>
              <a:rPr lang="en-US" altLang="en-US" smtClean="0"/>
              <a:t>Specify a date range. </a:t>
            </a:r>
          </a:p>
          <a:p>
            <a:pPr marL="220348" indent="-220348" eaLnBrk="1" hangingPunct="1">
              <a:buFontTx/>
              <a:buChar char="•"/>
            </a:pPr>
            <a:r>
              <a:rPr lang="en-US" altLang="en-US" smtClean="0"/>
              <a:t>You can optionally specify a City, if looking for a specific airport.</a:t>
            </a:r>
          </a:p>
          <a:p>
            <a:pPr marL="220348" indent="-220348" eaLnBrk="1" hangingPunct="1">
              <a:buFontTx/>
              <a:buChar char="•"/>
            </a:pPr>
            <a:r>
              <a:rPr lang="en-US" altLang="en-US" smtClean="0"/>
              <a:t>You can optionally specify a state. Click the drop-down button then type the first initial. “n” gets “Nebraska.” Pressing “n” three more times gets “New Jersey.”</a:t>
            </a:r>
          </a:p>
          <a:p>
            <a:pPr marL="220348" indent="-220348" eaLnBrk="1" hangingPunct="1">
              <a:buFontTx/>
              <a:buChar char="•"/>
            </a:pPr>
            <a:r>
              <a:rPr lang="en-US" altLang="en-US" smtClean="0"/>
              <a:t>The default for Injury Severity is “All.” You can also click on the drop-down button and select either “Non-Fatal” or “Fatal.”</a:t>
            </a:r>
          </a:p>
          <a:p>
            <a:pPr marL="220348" indent="-220348" eaLnBrk="1" hangingPunct="1">
              <a:buFontTx/>
              <a:buChar char="•"/>
            </a:pPr>
            <a:r>
              <a:rPr lang="en-US" altLang="en-US" smtClean="0"/>
              <a:t>Enter “United States” as the Country.</a:t>
            </a:r>
          </a:p>
          <a:p>
            <a:pPr marL="220348" indent="-220348" eaLnBrk="1" hangingPunct="1">
              <a:buFontTx/>
              <a:buChar char="•"/>
            </a:pPr>
            <a:r>
              <a:rPr lang="en-US" altLang="en-US" smtClean="0"/>
              <a:t>For Operation, recommend clicking the drop-down button and selecting “Part 91: General Aviation.”</a:t>
            </a:r>
          </a:p>
          <a:p>
            <a:pPr marL="220348" indent="-220348" eaLnBrk="1" hangingPunct="1">
              <a:buFontTx/>
              <a:buChar char="•"/>
            </a:pPr>
            <a:r>
              <a:rPr lang="en-US" altLang="en-US" smtClean="0"/>
              <a:t>You can optionally enter a keyword such as “crosswind.” Understand that this will get you every accident that has the keyword “crosswind” in it, which does not necessarily mean that it was a crosswind accident.</a:t>
            </a:r>
          </a:p>
          <a:p>
            <a:pPr marL="220348" indent="-220348" eaLnBrk="1" hangingPunct="1">
              <a:buFontTx/>
              <a:buChar char="•"/>
            </a:pPr>
            <a:r>
              <a:rPr lang="en-US" altLang="en-US" smtClean="0"/>
              <a:t>If you know the NTSB Accident Number, you can select a specific accident.</a:t>
            </a:r>
          </a:p>
        </p:txBody>
      </p:sp>
    </p:spTree>
    <p:extLst>
      <p:ext uri="{BB962C8B-B14F-4D97-AF65-F5344CB8AC3E}">
        <p14:creationId xmlns:p14="http://schemas.microsoft.com/office/powerpoint/2010/main" val="38552764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94D397E4-2E76-4035-B10D-100D4B0D26C7}" type="slidenum">
              <a:rPr lang="en-US" altLang="en-US" sz="1200">
                <a:latin typeface="Times New Roman" panose="02020603050405020304" pitchFamily="18" charset="0"/>
              </a:rPr>
              <a:pPr eaLnBrk="1" hangingPunct="1"/>
              <a:t>68</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xfrm>
            <a:off x="1181100" y="698500"/>
            <a:ext cx="4648200" cy="3486150"/>
          </a:xfrm>
          <a:ln/>
        </p:spPr>
      </p:sp>
      <p:sp>
        <p:nvSpPr>
          <p:cNvPr id="124932"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348" indent="-220348" eaLnBrk="1" hangingPunct="1"/>
            <a:r>
              <a:rPr lang="en-US" altLang="en-US" smtClean="0"/>
              <a:t>Here are step-by-step instructions on how to set up a query</a:t>
            </a:r>
          </a:p>
          <a:p>
            <a:pPr marL="220348" indent="-220348" eaLnBrk="1" hangingPunct="1">
              <a:buFontTx/>
              <a:buChar char="•"/>
            </a:pPr>
            <a:r>
              <a:rPr lang="en-US" altLang="en-US" smtClean="0"/>
              <a:t>You can optionally enter a keyword such as “Weight and Balance.” Understand that this will get you every accident that has the keyword Weight and Balance” in it, which does not necessarily mean that it was a weight and balance accident.</a:t>
            </a:r>
          </a:p>
          <a:p>
            <a:pPr marL="220348" indent="-220348" eaLnBrk="1" hangingPunct="1">
              <a:buFontTx/>
              <a:buChar char="•"/>
            </a:pPr>
            <a:r>
              <a:rPr lang="en-US" altLang="en-US" smtClean="0"/>
              <a:t>If you know the NTSB Accident Number, you can select a specific accident.</a:t>
            </a:r>
          </a:p>
          <a:p>
            <a:pPr marL="220348" indent="-220348" eaLnBrk="1" hangingPunct="1">
              <a:buFontTx/>
              <a:buChar char="•"/>
            </a:pPr>
            <a:r>
              <a:rPr lang="en-US" altLang="en-US" smtClean="0"/>
              <a:t>Click Submit Query when done</a:t>
            </a:r>
          </a:p>
        </p:txBody>
      </p:sp>
    </p:spTree>
    <p:extLst>
      <p:ext uri="{BB962C8B-B14F-4D97-AF65-F5344CB8AC3E}">
        <p14:creationId xmlns:p14="http://schemas.microsoft.com/office/powerpoint/2010/main" val="14240281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94D397E4-2E76-4035-B10D-100D4B0D26C7}" type="slidenum">
              <a:rPr lang="en-US" altLang="en-US" sz="1200">
                <a:latin typeface="Times New Roman" panose="02020603050405020304" pitchFamily="18" charset="0"/>
              </a:rPr>
              <a:pPr eaLnBrk="1" hangingPunct="1"/>
              <a:t>69</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xfrm>
            <a:off x="1181100" y="698500"/>
            <a:ext cx="4648200" cy="3486150"/>
          </a:xfrm>
          <a:ln/>
        </p:spPr>
      </p:sp>
      <p:sp>
        <p:nvSpPr>
          <p:cNvPr id="124932"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348" indent="-220348" eaLnBrk="1" hangingPunct="1"/>
            <a:r>
              <a:rPr lang="en-US" altLang="en-US" smtClean="0"/>
              <a:t>Here are step-by-step instructions on how to set up a query</a:t>
            </a:r>
          </a:p>
          <a:p>
            <a:pPr marL="220348" indent="-220348" eaLnBrk="1" hangingPunct="1">
              <a:buFontTx/>
              <a:buChar char="•"/>
            </a:pPr>
            <a:r>
              <a:rPr lang="en-US" altLang="en-US" smtClean="0"/>
              <a:t>You can optionally enter a keyword such as “Weight and Balance.” Understand that this will get you every accident that has the keyword Weight and Balance” in it, which does not necessarily mean that it was a weight and balance accident.</a:t>
            </a:r>
          </a:p>
          <a:p>
            <a:pPr marL="220348" indent="-220348" eaLnBrk="1" hangingPunct="1">
              <a:buFontTx/>
              <a:buChar char="•"/>
            </a:pPr>
            <a:r>
              <a:rPr lang="en-US" altLang="en-US" smtClean="0"/>
              <a:t>If you know the NTSB Accident Number, you can select a specific accident.</a:t>
            </a:r>
          </a:p>
          <a:p>
            <a:pPr marL="220348" indent="-220348" eaLnBrk="1" hangingPunct="1">
              <a:buFontTx/>
              <a:buChar char="•"/>
            </a:pPr>
            <a:r>
              <a:rPr lang="en-US" altLang="en-US" smtClean="0"/>
              <a:t>Click Submit Query when done</a:t>
            </a:r>
          </a:p>
        </p:txBody>
      </p:sp>
    </p:spTree>
    <p:extLst>
      <p:ext uri="{BB962C8B-B14F-4D97-AF65-F5344CB8AC3E}">
        <p14:creationId xmlns:p14="http://schemas.microsoft.com/office/powerpoint/2010/main" val="29897189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4C02E9D8-AB90-4286-8A93-686C263EDC6D}" type="slidenum">
              <a:rPr lang="en-US" altLang="en-US" sz="1200">
                <a:latin typeface="Times New Roman" panose="02020603050405020304" pitchFamily="18" charset="0"/>
              </a:rPr>
              <a:pPr eaLnBrk="1" hangingPunct="1"/>
              <a:t>70</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xfrm>
            <a:off x="1181100" y="698500"/>
            <a:ext cx="4648200" cy="3486150"/>
          </a:xfrm>
          <a:ln/>
        </p:spPr>
      </p:sp>
      <p:sp>
        <p:nvSpPr>
          <p:cNvPr id="125956"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Usage of a keyword returns every accident report containing that key word. It does not necessarily mean that the key word caused the accident only that the key word is somewhere in the report.</a:t>
            </a:r>
          </a:p>
          <a:p>
            <a:pPr eaLnBrk="1" hangingPunct="1"/>
            <a:r>
              <a:rPr lang="en-US" altLang="en-US" smtClean="0"/>
              <a:t>In this query there were 369 accident reports containing the key word “Weight and Balance.” Of these, “only” 96 accident reports cited “Weight and Balance” as a causal factor.</a:t>
            </a:r>
          </a:p>
        </p:txBody>
      </p:sp>
    </p:spTree>
    <p:extLst>
      <p:ext uri="{BB962C8B-B14F-4D97-AF65-F5344CB8AC3E}">
        <p14:creationId xmlns:p14="http://schemas.microsoft.com/office/powerpoint/2010/main" val="19455970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4C02E9D8-AB90-4286-8A93-686C263EDC6D}" type="slidenum">
              <a:rPr lang="en-US" altLang="en-US" sz="1200">
                <a:latin typeface="Times New Roman" panose="02020603050405020304" pitchFamily="18" charset="0"/>
              </a:rPr>
              <a:pPr eaLnBrk="1" hangingPunct="1"/>
              <a:t>71</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xfrm>
            <a:off x="1181100" y="698500"/>
            <a:ext cx="4648200" cy="3486150"/>
          </a:xfrm>
          <a:ln/>
        </p:spPr>
      </p:sp>
      <p:sp>
        <p:nvSpPr>
          <p:cNvPr id="125956"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Usage of a keyword returns every accident report containing that key word. It does not necessarily mean that the key word caused the accident only that the key word is somewhere in the report.</a:t>
            </a:r>
          </a:p>
          <a:p>
            <a:pPr eaLnBrk="1" hangingPunct="1"/>
            <a:r>
              <a:rPr lang="en-US" altLang="en-US" smtClean="0"/>
              <a:t>In this query there were 369 accident reports containing the key word “Weight and Balance.” Of these, “only” 96 accident reports cited “Weight and Balance” as a causal factor.</a:t>
            </a:r>
          </a:p>
        </p:txBody>
      </p:sp>
    </p:spTree>
    <p:extLst>
      <p:ext uri="{BB962C8B-B14F-4D97-AF65-F5344CB8AC3E}">
        <p14:creationId xmlns:p14="http://schemas.microsoft.com/office/powerpoint/2010/main" val="21408544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7D430173-FF68-498F-B3E8-30954434C80B}" type="slidenum">
              <a:rPr lang="en-US" altLang="en-US" sz="1200">
                <a:latin typeface="Times New Roman" panose="02020603050405020304" pitchFamily="18" charset="0"/>
              </a:rPr>
              <a:pPr eaLnBrk="1" hangingPunct="1"/>
              <a:t>72</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xfrm>
            <a:off x="1181100" y="698500"/>
            <a:ext cx="4648200" cy="3486150"/>
          </a:xfrm>
          <a:ln/>
        </p:spPr>
      </p:sp>
      <p:sp>
        <p:nvSpPr>
          <p:cNvPr id="126980"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Sample of what the query results look like</a:t>
            </a:r>
          </a:p>
        </p:txBody>
      </p:sp>
    </p:spTree>
    <p:extLst>
      <p:ext uri="{BB962C8B-B14F-4D97-AF65-F5344CB8AC3E}">
        <p14:creationId xmlns:p14="http://schemas.microsoft.com/office/powerpoint/2010/main" val="36953558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1784E0B8-8385-4FD6-855C-32AEF06BC397}" type="slidenum">
              <a:rPr lang="en-US" altLang="en-US" sz="1200">
                <a:latin typeface="Times New Roman" panose="02020603050405020304" pitchFamily="18" charset="0"/>
              </a:rPr>
              <a:pPr eaLnBrk="1" hangingPunct="1"/>
              <a:t>73</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xfrm>
            <a:off x="1181100" y="698500"/>
            <a:ext cx="4648200" cy="3486150"/>
          </a:xfrm>
          <a:ln/>
        </p:spPr>
      </p:sp>
      <p:sp>
        <p:nvSpPr>
          <p:cNvPr id="128004"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Sample of what the query results look like</a:t>
            </a:r>
          </a:p>
          <a:p>
            <a:pPr eaLnBrk="1" hangingPunct="1"/>
            <a:endParaRPr lang="en-US" altLang="en-US" smtClean="0"/>
          </a:p>
        </p:txBody>
      </p:sp>
    </p:spTree>
    <p:extLst>
      <p:ext uri="{BB962C8B-B14F-4D97-AF65-F5344CB8AC3E}">
        <p14:creationId xmlns:p14="http://schemas.microsoft.com/office/powerpoint/2010/main" val="241717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r>
              <a:rPr lang="en-US" altLang="en-US" dirty="0" smtClean="0"/>
              <a:t>These statistics were drawn from the NTSB accident database at </a:t>
            </a:r>
            <a:r>
              <a:rPr lang="en-US" u="sng" dirty="0">
                <a:solidFill>
                  <a:schemeClr val="tx2"/>
                </a:solidFill>
              </a:rPr>
              <a:t>https://www.ntsb.gov/_layouts/ntsb.aviation/index.aspx</a:t>
            </a:r>
            <a:endParaRPr lang="en-US" altLang="en-US" dirty="0" smtClean="0">
              <a:solidFill>
                <a:schemeClr val="tx2"/>
              </a:solidFill>
            </a:endParaRPr>
          </a:p>
          <a:p>
            <a:r>
              <a:rPr lang="en-US" altLang="en-US" dirty="0" smtClean="0">
                <a:cs typeface="Arial" panose="020B0604020202020204" pitchFamily="34" charset="0"/>
              </a:rPr>
              <a:t>The search criteria were:</a:t>
            </a:r>
          </a:p>
          <a:p>
            <a:pPr>
              <a:buFontTx/>
              <a:buChar char="•"/>
            </a:pPr>
            <a:r>
              <a:rPr lang="en-US" altLang="en-US" dirty="0" smtClean="0">
                <a:cs typeface="Arial" panose="020B0604020202020204" pitchFamily="34" charset="0"/>
              </a:rPr>
              <a:t> Date Range 01/01/2000 to 12/31/2017</a:t>
            </a:r>
          </a:p>
          <a:p>
            <a:pPr>
              <a:buFontTx/>
              <a:buChar char="•"/>
            </a:pPr>
            <a:r>
              <a:rPr lang="en-US" altLang="en-US" dirty="0" smtClean="0">
                <a:cs typeface="Arial" panose="020B0604020202020204" pitchFamily="34" charset="0"/>
              </a:rPr>
              <a:t> Country – United States</a:t>
            </a:r>
          </a:p>
          <a:p>
            <a:pPr>
              <a:buFontTx/>
              <a:buChar char="•"/>
            </a:pPr>
            <a:r>
              <a:rPr lang="en-US" altLang="en-US" dirty="0" smtClean="0">
                <a:cs typeface="Arial" panose="020B0604020202020204" pitchFamily="34" charset="0"/>
              </a:rPr>
              <a:t> Injury Severity: All</a:t>
            </a:r>
          </a:p>
          <a:p>
            <a:pPr>
              <a:buFontTx/>
              <a:buChar char="•"/>
            </a:pPr>
            <a:r>
              <a:rPr lang="en-US" altLang="en-US" dirty="0" smtClean="0">
                <a:cs typeface="Arial" panose="020B0604020202020204" pitchFamily="34" charset="0"/>
              </a:rPr>
              <a:t> Category: Airplane</a:t>
            </a:r>
          </a:p>
          <a:p>
            <a:pPr>
              <a:buFontTx/>
              <a:buChar char="•"/>
            </a:pPr>
            <a:r>
              <a:rPr lang="en-US" altLang="en-US" dirty="0" smtClean="0">
                <a:cs typeface="Arial" panose="020B0604020202020204" pitchFamily="34" charset="0"/>
              </a:rPr>
              <a:t> Operation: Part91:General Aviation</a:t>
            </a:r>
          </a:p>
          <a:p>
            <a:pPr>
              <a:buFontTx/>
              <a:buChar char="•"/>
            </a:pPr>
            <a:r>
              <a:rPr lang="en-US" altLang="en-US" dirty="0" smtClean="0">
                <a:cs typeface="Arial" panose="020B0604020202020204" pitchFamily="34" charset="0"/>
              </a:rPr>
              <a:t> Key Words: "weight and balance" or "weight &amp; balance" or "weight limitations"</a:t>
            </a:r>
          </a:p>
          <a:p>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The search returned 478 results that contained the key words "weight and balance" or "weight &amp; balance" or "weight limitations"</a:t>
            </a:r>
          </a:p>
          <a:p>
            <a:pPr>
              <a:buFontTx/>
              <a:buChar char="•"/>
            </a:pPr>
            <a:r>
              <a:rPr lang="en-US" altLang="en-US" dirty="0" smtClean="0">
                <a:cs typeface="Arial" panose="020B0604020202020204" pitchFamily="34" charset="0"/>
              </a:rPr>
              <a:t> 140 accidents had weight and balance as a causal factor</a:t>
            </a:r>
          </a:p>
          <a:p>
            <a:pPr>
              <a:buFontTx/>
              <a:buChar char="•"/>
            </a:pPr>
            <a:r>
              <a:rPr lang="en-US" altLang="en-US" dirty="0" smtClean="0">
                <a:cs typeface="Arial" panose="020B0604020202020204" pitchFamily="34" charset="0"/>
              </a:rPr>
              <a:t> 337 accidents did not have weight and balance as a causal factor</a:t>
            </a:r>
          </a:p>
          <a:p>
            <a:pPr lvl="1">
              <a:buFontTx/>
              <a:buChar char="•"/>
            </a:pPr>
            <a:r>
              <a:rPr lang="en-US" altLang="en-US" dirty="0" smtClean="0">
                <a:cs typeface="Arial" panose="020B0604020202020204" pitchFamily="34" charset="0"/>
              </a:rPr>
              <a:t> some of these were due to airplane performance such as density altitude, runway length with weight and balance within limits </a:t>
            </a:r>
          </a:p>
          <a:p>
            <a:pPr lvl="1">
              <a:buFontTx/>
              <a:buChar char="•"/>
            </a:pPr>
            <a:r>
              <a:rPr lang="en-US" altLang="en-US" dirty="0" smtClean="0">
                <a:cs typeface="Arial" panose="020B0604020202020204" pitchFamily="34" charset="0"/>
              </a:rPr>
              <a:t> others said that weight and balance was not a factor</a:t>
            </a:r>
          </a:p>
          <a:p>
            <a:pPr>
              <a:buFontTx/>
              <a:buChar char="•"/>
            </a:pPr>
            <a:r>
              <a:rPr lang="en-US" altLang="en-US" dirty="0" smtClean="0">
                <a:cs typeface="Arial" panose="020B0604020202020204" pitchFamily="34" charset="0"/>
              </a:rPr>
              <a:t> The results were downloaded as an XML file and then filtered for the 140 accidents where weight and balance was a causal factor</a:t>
            </a:r>
          </a:p>
          <a:p>
            <a:pPr lvl="1">
              <a:buFontTx/>
              <a:buChar char="•"/>
            </a:pPr>
            <a:r>
              <a:rPr lang="en-US" altLang="en-US" dirty="0" smtClean="0">
                <a:cs typeface="Arial" panose="020B0604020202020204" pitchFamily="34" charset="0"/>
              </a:rPr>
              <a:t> The remaining statistics were done in Excel</a:t>
            </a:r>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35F8473B-222A-4C38-9451-D43D1FB27F0A}" type="slidenum">
              <a:rPr lang="en-US" altLang="en-US" sz="1200">
                <a:latin typeface="Times New Roman" panose="02020603050405020304" pitchFamily="18" charset="0"/>
              </a:rPr>
              <a:pPr eaLnBrk="1" hangingPunct="1"/>
              <a:t>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653804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0A1892DC-77E0-49D4-94D8-D4AC62236FB3}" type="slidenum">
              <a:rPr lang="en-US" altLang="en-US" sz="1200">
                <a:latin typeface="Times New Roman" panose="02020603050405020304" pitchFamily="18" charset="0"/>
              </a:rPr>
              <a:pPr eaLnBrk="1" hangingPunct="1"/>
              <a:t>74</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1181100" y="698500"/>
            <a:ext cx="4648200" cy="3486150"/>
          </a:xfrm>
          <a:ln/>
        </p:spPr>
      </p:sp>
      <p:sp>
        <p:nvSpPr>
          <p:cNvPr id="129028"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Sample of what the query results look like</a:t>
            </a:r>
          </a:p>
          <a:p>
            <a:pPr eaLnBrk="1" hangingPunct="1"/>
            <a:endParaRPr lang="en-US" altLang="en-US" smtClean="0"/>
          </a:p>
        </p:txBody>
      </p:sp>
    </p:spTree>
    <p:extLst>
      <p:ext uri="{BB962C8B-B14F-4D97-AF65-F5344CB8AC3E}">
        <p14:creationId xmlns:p14="http://schemas.microsoft.com/office/powerpoint/2010/main" val="26458533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0A1892DC-77E0-49D4-94D8-D4AC62236FB3}" type="slidenum">
              <a:rPr lang="en-US" altLang="en-US" sz="1200">
                <a:latin typeface="Times New Roman" panose="02020603050405020304" pitchFamily="18" charset="0"/>
              </a:rPr>
              <a:pPr eaLnBrk="1" hangingPunct="1"/>
              <a:t>75</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1181100" y="698500"/>
            <a:ext cx="4648200" cy="3486150"/>
          </a:xfrm>
          <a:ln/>
        </p:spPr>
      </p:sp>
      <p:sp>
        <p:nvSpPr>
          <p:cNvPr id="129028"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Sample of what the query results look like</a:t>
            </a:r>
          </a:p>
          <a:p>
            <a:pPr eaLnBrk="1" hangingPunct="1"/>
            <a:endParaRPr lang="en-US" altLang="en-US" smtClean="0"/>
          </a:p>
        </p:txBody>
      </p:sp>
    </p:spTree>
    <p:extLst>
      <p:ext uri="{BB962C8B-B14F-4D97-AF65-F5344CB8AC3E}">
        <p14:creationId xmlns:p14="http://schemas.microsoft.com/office/powerpoint/2010/main" val="18283928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4343E4FA-5FCA-4A46-A2F1-15FD7CAAE15D}" type="slidenum">
              <a:rPr lang="en-US" altLang="en-US" sz="1200">
                <a:latin typeface="Times New Roman" panose="02020603050405020304" pitchFamily="18" charset="0"/>
              </a:rPr>
              <a:pPr eaLnBrk="1" hangingPunct="1"/>
              <a:t>76</a:t>
            </a:fld>
            <a:endParaRPr lang="en-US" altLang="en-US"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xfrm>
            <a:off x="1181100" y="698500"/>
            <a:ext cx="4648200" cy="3486150"/>
          </a:xfrm>
          <a:ln/>
        </p:spPr>
      </p:sp>
      <p:sp>
        <p:nvSpPr>
          <p:cNvPr id="130052"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Sample of what the query results look like</a:t>
            </a:r>
          </a:p>
          <a:p>
            <a:pPr eaLnBrk="1" hangingPunct="1"/>
            <a:endParaRPr lang="en-US" altLang="en-US" smtClean="0"/>
          </a:p>
        </p:txBody>
      </p:sp>
    </p:spTree>
    <p:extLst>
      <p:ext uri="{BB962C8B-B14F-4D97-AF65-F5344CB8AC3E}">
        <p14:creationId xmlns:p14="http://schemas.microsoft.com/office/powerpoint/2010/main" val="5623615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Emphasize to the audience that they should seriously consider these items</a:t>
            </a:r>
          </a:p>
        </p:txBody>
      </p:sp>
      <p:sp>
        <p:nvSpPr>
          <p:cNvPr id="1310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8C77A853-EABF-441D-A7E8-4B4E274A6EDA}" type="slidenum">
              <a:rPr lang="en-US" altLang="en-US" sz="1200">
                <a:latin typeface="Times New Roman" panose="02020603050405020304" pitchFamily="18" charset="0"/>
              </a:rPr>
              <a:pPr eaLnBrk="1" hangingPunct="1"/>
              <a:t>77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371973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3661C296-FA07-4D87-8030-7F72693E2840}" type="slidenum">
              <a:rPr lang="en-US" altLang="en-US" sz="1200">
                <a:latin typeface="Times New Roman" panose="02020603050405020304" pitchFamily="18" charset="0"/>
              </a:rPr>
              <a:pPr eaLnBrk="1" hangingPunct="1"/>
              <a:t>78</a:t>
            </a:fld>
            <a:endParaRPr lang="en-US" altLang="en-US"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xfrm>
            <a:off x="1181100" y="698500"/>
            <a:ext cx="4648200" cy="3486150"/>
          </a:xfrm>
          <a:ln/>
        </p:spPr>
      </p:sp>
      <p:sp>
        <p:nvSpPr>
          <p:cNvPr id="132100"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Think of this in terms of FAR 91.103</a:t>
            </a:r>
          </a:p>
          <a:p>
            <a:pPr eaLnBrk="1" hangingPunct="1"/>
            <a:r>
              <a:rPr lang="en-US" altLang="en-US" smtClean="0"/>
              <a:t>Getting the Airplane Information Manual is one of the best investments you can make</a:t>
            </a:r>
          </a:p>
          <a:p>
            <a:pPr eaLnBrk="1" hangingPunct="1"/>
            <a:endParaRPr lang="en-US" altLang="en-US" smtClean="0"/>
          </a:p>
        </p:txBody>
      </p:sp>
    </p:spTree>
    <p:extLst>
      <p:ext uri="{BB962C8B-B14F-4D97-AF65-F5344CB8AC3E}">
        <p14:creationId xmlns:p14="http://schemas.microsoft.com/office/powerpoint/2010/main" val="2555662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C1210F1C-4107-489C-A635-3F587157FEB2}" type="slidenum">
              <a:rPr lang="en-US" altLang="en-US" sz="1200">
                <a:latin typeface="Times New Roman" panose="02020603050405020304" pitchFamily="18" charset="0"/>
              </a:rPr>
              <a:pPr eaLnBrk="1" hangingPunct="1"/>
              <a:t>79</a:t>
            </a:fld>
            <a:endParaRPr lang="en-US" altLang="en-US" sz="12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xfrm>
            <a:off x="1181100" y="698500"/>
            <a:ext cx="4648200" cy="3486150"/>
          </a:xfrm>
          <a:ln/>
        </p:spPr>
      </p:sp>
      <p:sp>
        <p:nvSpPr>
          <p:cNvPr id="133124"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Think of this in terms of FAR 91.103</a:t>
            </a:r>
          </a:p>
          <a:p>
            <a:pPr eaLnBrk="1" hangingPunct="1"/>
            <a:r>
              <a:rPr lang="en-US" altLang="en-US" smtClean="0"/>
              <a:t>Do your planning at home, not on the fly at the airport</a:t>
            </a:r>
          </a:p>
          <a:p>
            <a:pPr eaLnBrk="1" hangingPunct="1"/>
            <a:r>
              <a:rPr lang="en-US" altLang="en-US" smtClean="0"/>
              <a:t>Explain the rules and expectations to your passengers beforehand</a:t>
            </a:r>
          </a:p>
          <a:p>
            <a:pPr eaLnBrk="1" hangingPunct="1"/>
            <a:endParaRPr lang="en-US" altLang="en-US" smtClean="0"/>
          </a:p>
        </p:txBody>
      </p:sp>
    </p:spTree>
    <p:extLst>
      <p:ext uri="{BB962C8B-B14F-4D97-AF65-F5344CB8AC3E}">
        <p14:creationId xmlns:p14="http://schemas.microsoft.com/office/powerpoint/2010/main" val="8325413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77BE5976-7A0F-4CF3-9EE1-80FB3F51BAE8}" type="slidenum">
              <a:rPr lang="en-US" altLang="en-US" sz="1200">
                <a:latin typeface="Times New Roman" panose="02020603050405020304" pitchFamily="18" charset="0"/>
              </a:rPr>
              <a:pPr eaLnBrk="1" hangingPunct="1"/>
              <a:t>80</a:t>
            </a:fld>
            <a:endParaRPr lang="en-US" altLang="en-US"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xfrm>
            <a:off x="1181100" y="698500"/>
            <a:ext cx="4648200" cy="3486150"/>
          </a:xfrm>
          <a:ln/>
        </p:spPr>
      </p:sp>
      <p:sp>
        <p:nvSpPr>
          <p:cNvPr id="134148"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Think of this in terms of FAR 91.103</a:t>
            </a:r>
          </a:p>
          <a:p>
            <a:pPr eaLnBrk="1" hangingPunct="1"/>
            <a:endParaRPr lang="en-US" altLang="en-US" smtClean="0"/>
          </a:p>
        </p:txBody>
      </p:sp>
    </p:spTree>
    <p:extLst>
      <p:ext uri="{BB962C8B-B14F-4D97-AF65-F5344CB8AC3E}">
        <p14:creationId xmlns:p14="http://schemas.microsoft.com/office/powerpoint/2010/main" val="17154402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98563" y="701675"/>
            <a:ext cx="4681537" cy="3513138"/>
          </a:xfrm>
          <a:ln/>
        </p:spPr>
      </p:sp>
      <p:sp>
        <p:nvSpPr>
          <p:cNvPr id="106499" name="Rectangle 3"/>
          <p:cNvSpPr>
            <a:spLocks noGrp="1" noChangeArrowheads="1"/>
          </p:cNvSpPr>
          <p:nvPr>
            <p:ph type="body" idx="1"/>
          </p:nvPr>
        </p:nvSpPr>
        <p:spPr>
          <a:xfrm>
            <a:off x="943240" y="4448376"/>
            <a:ext cx="5190860" cy="421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68939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1100" y="698500"/>
            <a:ext cx="4648200" cy="3486150"/>
          </a:xfrm>
          <a:ln/>
        </p:spPr>
      </p:sp>
      <p:sp>
        <p:nvSpPr>
          <p:cNvPr id="108547"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41755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1100" y="698500"/>
            <a:ext cx="4648200" cy="3486150"/>
          </a:xfrm>
          <a:ln/>
        </p:spPr>
      </p:sp>
      <p:sp>
        <p:nvSpPr>
          <p:cNvPr id="110595"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9476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r>
              <a:rPr lang="en-US" altLang="en-US" dirty="0" smtClean="0"/>
              <a:t>These statistics were drawn from the NTSB accident database at </a:t>
            </a:r>
            <a:r>
              <a:rPr lang="en-US" u="sng" dirty="0">
                <a:solidFill>
                  <a:schemeClr val="tx2"/>
                </a:solidFill>
              </a:rPr>
              <a:t>https://www.ntsb.gov/_layouts/ntsb.aviation/index.aspx</a:t>
            </a:r>
            <a:endParaRPr lang="en-US" altLang="en-US" dirty="0" smtClean="0">
              <a:solidFill>
                <a:schemeClr val="tx2"/>
              </a:solidFill>
            </a:endParaRPr>
          </a:p>
          <a:p>
            <a:r>
              <a:rPr lang="en-US" altLang="en-US" dirty="0" smtClean="0">
                <a:cs typeface="Arial" panose="020B0604020202020204" pitchFamily="34" charset="0"/>
              </a:rPr>
              <a:t>The search criteria were:</a:t>
            </a:r>
          </a:p>
          <a:p>
            <a:pPr>
              <a:buFontTx/>
              <a:buChar char="•"/>
            </a:pPr>
            <a:r>
              <a:rPr lang="en-US" altLang="en-US" dirty="0" smtClean="0">
                <a:cs typeface="Arial" panose="020B0604020202020204" pitchFamily="34" charset="0"/>
              </a:rPr>
              <a:t> Date Range 01/01/2000 to 12/31/2017</a:t>
            </a:r>
          </a:p>
          <a:p>
            <a:pPr>
              <a:buFontTx/>
              <a:buChar char="•"/>
            </a:pPr>
            <a:r>
              <a:rPr lang="en-US" altLang="en-US" dirty="0" smtClean="0">
                <a:cs typeface="Arial" panose="020B0604020202020204" pitchFamily="34" charset="0"/>
              </a:rPr>
              <a:t> Country – United States</a:t>
            </a:r>
          </a:p>
          <a:p>
            <a:pPr>
              <a:buFontTx/>
              <a:buChar char="•"/>
            </a:pPr>
            <a:r>
              <a:rPr lang="en-US" altLang="en-US" dirty="0" smtClean="0">
                <a:cs typeface="Arial" panose="020B0604020202020204" pitchFamily="34" charset="0"/>
              </a:rPr>
              <a:t> Injury Severity: All</a:t>
            </a:r>
          </a:p>
          <a:p>
            <a:pPr>
              <a:buFontTx/>
              <a:buChar char="•"/>
            </a:pPr>
            <a:r>
              <a:rPr lang="en-US" altLang="en-US" dirty="0" smtClean="0">
                <a:cs typeface="Arial" panose="020B0604020202020204" pitchFamily="34" charset="0"/>
              </a:rPr>
              <a:t> Category: Airplane</a:t>
            </a:r>
          </a:p>
          <a:p>
            <a:pPr>
              <a:buFontTx/>
              <a:buChar char="•"/>
            </a:pPr>
            <a:r>
              <a:rPr lang="en-US" altLang="en-US" dirty="0" smtClean="0">
                <a:cs typeface="Arial" panose="020B0604020202020204" pitchFamily="34" charset="0"/>
              </a:rPr>
              <a:t> Operation: Part91:General Aviation</a:t>
            </a:r>
          </a:p>
          <a:p>
            <a:pPr>
              <a:buFontTx/>
              <a:buChar char="•"/>
            </a:pPr>
            <a:r>
              <a:rPr lang="en-US" altLang="en-US" dirty="0" smtClean="0">
                <a:cs typeface="Arial" panose="020B0604020202020204" pitchFamily="34" charset="0"/>
              </a:rPr>
              <a:t> Key Words: "weight and balance" or "weight &amp; balance" or "weight limitations"</a:t>
            </a:r>
          </a:p>
          <a:p>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The search returned 478 results that contained the key words "weight and balance" or "weight &amp; balance" or "weight limitations"</a:t>
            </a:r>
          </a:p>
          <a:p>
            <a:pPr>
              <a:buFontTx/>
              <a:buChar char="•"/>
            </a:pPr>
            <a:r>
              <a:rPr lang="en-US" altLang="en-US" dirty="0" smtClean="0">
                <a:cs typeface="Arial" panose="020B0604020202020204" pitchFamily="34" charset="0"/>
              </a:rPr>
              <a:t> 140 accidents had weight and balance as a causal factor</a:t>
            </a:r>
          </a:p>
          <a:p>
            <a:pPr>
              <a:buFontTx/>
              <a:buChar char="•"/>
            </a:pPr>
            <a:r>
              <a:rPr lang="en-US" altLang="en-US" dirty="0" smtClean="0">
                <a:cs typeface="Arial" panose="020B0604020202020204" pitchFamily="34" charset="0"/>
              </a:rPr>
              <a:t> 337 accidents did not have weight and balance as a causal factor</a:t>
            </a:r>
          </a:p>
          <a:p>
            <a:pPr lvl="1">
              <a:buFontTx/>
              <a:buChar char="•"/>
            </a:pPr>
            <a:r>
              <a:rPr lang="en-US" altLang="en-US" dirty="0" smtClean="0">
                <a:cs typeface="Arial" panose="020B0604020202020204" pitchFamily="34" charset="0"/>
              </a:rPr>
              <a:t> some of these were due to airplane performance such as density altitude, runway length with weight and balance within limits </a:t>
            </a:r>
          </a:p>
          <a:p>
            <a:pPr lvl="1">
              <a:buFontTx/>
              <a:buChar char="•"/>
            </a:pPr>
            <a:r>
              <a:rPr lang="en-US" altLang="en-US" dirty="0" smtClean="0">
                <a:cs typeface="Arial" panose="020B0604020202020204" pitchFamily="34" charset="0"/>
              </a:rPr>
              <a:t> others said that weight and balance was not a factor</a:t>
            </a:r>
          </a:p>
          <a:p>
            <a:pPr>
              <a:buFontTx/>
              <a:buChar char="•"/>
            </a:pPr>
            <a:r>
              <a:rPr lang="en-US" altLang="en-US" dirty="0" smtClean="0">
                <a:cs typeface="Arial" panose="020B0604020202020204" pitchFamily="34" charset="0"/>
              </a:rPr>
              <a:t> The results were downloaded as an XML file and then filtered for the 140 accidents where weight and balance was a causal factor</a:t>
            </a:r>
          </a:p>
          <a:p>
            <a:pPr lvl="1">
              <a:buFontTx/>
              <a:buChar char="•"/>
            </a:pPr>
            <a:r>
              <a:rPr lang="en-US" altLang="en-US" dirty="0" smtClean="0">
                <a:cs typeface="Arial" panose="020B0604020202020204" pitchFamily="34" charset="0"/>
              </a:rPr>
              <a:t> The remaining statistics were done in Excel</a:t>
            </a:r>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B21B775C-0234-4B54-91DE-DEF1DB6E6982}" type="slidenum">
              <a:rPr lang="en-US" altLang="en-US" sz="1200">
                <a:latin typeface="Times New Roman" panose="02020603050405020304" pitchFamily="18" charset="0"/>
              </a:rPr>
              <a:pPr eaLnBrk="1" hangingPunct="1"/>
              <a:t>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0060966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81100" y="698500"/>
            <a:ext cx="4648200" cy="3486150"/>
          </a:xfrm>
          <a:ln/>
        </p:spPr>
      </p:sp>
      <p:sp>
        <p:nvSpPr>
          <p:cNvPr id="112643"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393234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3370408F-BD60-46AA-B730-D4A8EF631426}" type="slidenum">
              <a:rPr lang="en-US" altLang="en-US" sz="1200">
                <a:latin typeface="Times New Roman" panose="02020603050405020304" pitchFamily="18" charset="0"/>
              </a:rPr>
              <a:pPr eaLnBrk="1" hangingPunct="1"/>
              <a:t>85</a:t>
            </a:fld>
            <a:endParaRPr lang="en-US" altLang="en-US" sz="1200">
              <a:latin typeface="Times New Roman" panose="02020603050405020304" pitchFamily="18" charset="0"/>
            </a:endParaRPr>
          </a:p>
        </p:txBody>
      </p:sp>
      <p:sp>
        <p:nvSpPr>
          <p:cNvPr id="7" name="Rectangle 7"/>
          <p:cNvSpPr txBox="1">
            <a:spLocks noGrp="1" noChangeArrowheads="1"/>
          </p:cNvSpPr>
          <p:nvPr/>
        </p:nvSpPr>
        <p:spPr bwMode="auto">
          <a:xfrm>
            <a:off x="3972257" y="8832195"/>
            <a:ext cx="3038144" cy="464205"/>
          </a:xfrm>
          <a:prstGeom prst="rect">
            <a:avLst/>
          </a:prstGeom>
          <a:noFill/>
          <a:ln>
            <a:noFill/>
          </a:ln>
          <a:extLst/>
        </p:spPr>
        <p:txBody>
          <a:bodyPr lIns="93158" tIns="46580" rIns="93158" bIns="46580" anchor="b"/>
          <a:lstStyle>
            <a:lvl1pPr defTabSz="947738" eaLnBrk="0" hangingPunct="0">
              <a:defRPr sz="2400">
                <a:solidFill>
                  <a:schemeClr val="tx1"/>
                </a:solidFill>
                <a:latin typeface="Arial" panose="020B0604020202020204" pitchFamily="34" charset="0"/>
              </a:defRPr>
            </a:lvl1pPr>
            <a:lvl2pPr marL="742950" indent="-285750" defTabSz="947738" eaLnBrk="0" hangingPunct="0">
              <a:defRPr sz="2400">
                <a:solidFill>
                  <a:schemeClr val="tx1"/>
                </a:solidFill>
                <a:latin typeface="Arial" panose="020B0604020202020204" pitchFamily="34" charset="0"/>
              </a:defRPr>
            </a:lvl2pPr>
            <a:lvl3pPr marL="1143000" indent="-228600" defTabSz="947738" eaLnBrk="0" hangingPunct="0">
              <a:defRPr sz="2400">
                <a:solidFill>
                  <a:schemeClr val="tx1"/>
                </a:solidFill>
                <a:latin typeface="Arial" panose="020B0604020202020204" pitchFamily="34" charset="0"/>
              </a:defRPr>
            </a:lvl3pPr>
            <a:lvl4pPr marL="1600200" indent="-228600" defTabSz="947738" eaLnBrk="0" hangingPunct="0">
              <a:defRPr sz="2400">
                <a:solidFill>
                  <a:schemeClr val="tx1"/>
                </a:solidFill>
                <a:latin typeface="Arial" panose="020B0604020202020204" pitchFamily="34" charset="0"/>
              </a:defRPr>
            </a:lvl4pPr>
            <a:lvl5pPr marL="2057400" indent="-228600" defTabSz="947738" eaLnBrk="0" hangingPunct="0">
              <a:defRPr sz="2400">
                <a:solidFill>
                  <a:schemeClr val="tx1"/>
                </a:solidFill>
                <a:latin typeface="Arial" panose="020B0604020202020204" pitchFamily="34" charset="0"/>
              </a:defRPr>
            </a:lvl5pPr>
            <a:lvl6pPr marL="25146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9pPr>
          </a:lstStyle>
          <a:p>
            <a:pPr algn="r">
              <a:spcBef>
                <a:spcPct val="0"/>
              </a:spcBef>
              <a:buFontTx/>
              <a:buNone/>
            </a:pPr>
            <a:fld id="{1C1AAE83-36E1-4B4A-8484-EFF50BBF23A4}" type="slidenum">
              <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rPr>
              <a:pPr algn="r">
                <a:spcBef>
                  <a:spcPct val="0"/>
                </a:spcBef>
                <a:buFontTx/>
                <a:buNone/>
              </a:pPr>
              <a:t>85</a:t>
            </a:fld>
            <a:endPar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
        <p:nvSpPr>
          <p:cNvPr id="135172" name="Rectangle 2"/>
          <p:cNvSpPr>
            <a:spLocks noGrp="1" noRot="1" noChangeAspect="1" noChangeArrowheads="1" noTextEdit="1"/>
          </p:cNvSpPr>
          <p:nvPr>
            <p:ph type="sldImg"/>
          </p:nvPr>
        </p:nvSpPr>
        <p:spPr>
          <a:xfrm>
            <a:off x="1181100" y="698500"/>
            <a:ext cx="4648200" cy="3486150"/>
          </a:xfrm>
          <a:ln/>
        </p:spPr>
      </p:sp>
      <p:sp>
        <p:nvSpPr>
          <p:cNvPr id="135173"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lstStyle/>
          <a:p>
            <a:pPr eaLnBrk="1" hangingPunct="1"/>
            <a:r>
              <a:rPr lang="en-US" altLang="en-US" smtClean="0"/>
              <a:t>Breath – enjoy!</a:t>
            </a:r>
          </a:p>
        </p:txBody>
      </p:sp>
    </p:spTree>
    <p:extLst>
      <p:ext uri="{BB962C8B-B14F-4D97-AF65-F5344CB8AC3E}">
        <p14:creationId xmlns:p14="http://schemas.microsoft.com/office/powerpoint/2010/main" val="9449215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How to download this presentation</a:t>
            </a:r>
          </a:p>
          <a:p>
            <a:endParaRPr lang="en-US" altLang="en-US" smtClean="0"/>
          </a:p>
        </p:txBody>
      </p:sp>
      <p:sp>
        <p:nvSpPr>
          <p:cNvPr id="136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D118EAE3-5650-4054-9E22-E937AC2D9896}" type="slidenum">
              <a:rPr lang="en-US" altLang="en-US" sz="1200">
                <a:latin typeface="Times New Roman" panose="02020603050405020304" pitchFamily="18" charset="0"/>
              </a:rPr>
              <a:pPr eaLnBrk="1" hangingPunct="1"/>
              <a:t>87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2178005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F98F086D-C843-453B-9AE7-F512447785A4}" type="slidenum">
              <a:rPr lang="en-US" altLang="en-US" sz="1200">
                <a:latin typeface="Times New Roman" panose="02020603050405020304" pitchFamily="18" charset="0"/>
              </a:rPr>
              <a:pPr eaLnBrk="1" hangingPunct="1"/>
              <a:t>88</a:t>
            </a:fld>
            <a:endParaRPr lang="en-US" altLang="en-US" sz="1200">
              <a:latin typeface="Times New Roman" panose="02020603050405020304" pitchFamily="18" charset="0"/>
            </a:endParaRPr>
          </a:p>
        </p:txBody>
      </p:sp>
      <p:sp>
        <p:nvSpPr>
          <p:cNvPr id="69634" name="Rectangle 7"/>
          <p:cNvSpPr txBox="1">
            <a:spLocks noGrp="1" noChangeArrowheads="1"/>
          </p:cNvSpPr>
          <p:nvPr/>
        </p:nvSpPr>
        <p:spPr bwMode="auto">
          <a:xfrm>
            <a:off x="3972257" y="8832195"/>
            <a:ext cx="3038144" cy="464205"/>
          </a:xfrm>
          <a:prstGeom prst="rect">
            <a:avLst/>
          </a:prstGeom>
          <a:noFill/>
          <a:ln>
            <a:noFill/>
          </a:ln>
          <a:extLst/>
        </p:spPr>
        <p:txBody>
          <a:bodyPr lIns="93158" tIns="46580" rIns="93158" bIns="46580" anchor="b"/>
          <a:lstStyle>
            <a:lvl1pPr defTabSz="947738" eaLnBrk="0" hangingPunct="0">
              <a:defRPr sz="2400">
                <a:solidFill>
                  <a:schemeClr val="tx1"/>
                </a:solidFill>
                <a:latin typeface="Arial" panose="020B0604020202020204" pitchFamily="34" charset="0"/>
              </a:defRPr>
            </a:lvl1pPr>
            <a:lvl2pPr marL="742950" indent="-285750" defTabSz="947738" eaLnBrk="0" hangingPunct="0">
              <a:defRPr sz="2400">
                <a:solidFill>
                  <a:schemeClr val="tx1"/>
                </a:solidFill>
                <a:latin typeface="Arial" panose="020B0604020202020204" pitchFamily="34" charset="0"/>
              </a:defRPr>
            </a:lvl2pPr>
            <a:lvl3pPr marL="1143000" indent="-228600" defTabSz="947738" eaLnBrk="0" hangingPunct="0">
              <a:defRPr sz="2400">
                <a:solidFill>
                  <a:schemeClr val="tx1"/>
                </a:solidFill>
                <a:latin typeface="Arial" panose="020B0604020202020204" pitchFamily="34" charset="0"/>
              </a:defRPr>
            </a:lvl3pPr>
            <a:lvl4pPr marL="1600200" indent="-228600" defTabSz="947738" eaLnBrk="0" hangingPunct="0">
              <a:defRPr sz="2400">
                <a:solidFill>
                  <a:schemeClr val="tx1"/>
                </a:solidFill>
                <a:latin typeface="Arial" panose="020B0604020202020204" pitchFamily="34" charset="0"/>
              </a:defRPr>
            </a:lvl4pPr>
            <a:lvl5pPr marL="2057400" indent="-228600" defTabSz="947738" eaLnBrk="0" hangingPunct="0">
              <a:defRPr sz="2400">
                <a:solidFill>
                  <a:schemeClr val="tx1"/>
                </a:solidFill>
                <a:latin typeface="Arial" panose="020B0604020202020204" pitchFamily="34" charset="0"/>
              </a:defRPr>
            </a:lvl5pPr>
            <a:lvl6pPr marL="25146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9pPr>
          </a:lstStyle>
          <a:p>
            <a:pPr algn="r">
              <a:spcBef>
                <a:spcPct val="0"/>
              </a:spcBef>
              <a:buFontTx/>
              <a:buNone/>
            </a:pPr>
            <a:fld id="{8F661223-19A6-42E1-82A2-D0DF1BE19894}" type="slidenum">
              <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rPr>
              <a:pPr algn="r">
                <a:spcBef>
                  <a:spcPct val="0"/>
                </a:spcBef>
                <a:buFontTx/>
                <a:buNone/>
              </a:pPr>
              <a:t>88</a:t>
            </a:fld>
            <a:endPar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
        <p:nvSpPr>
          <p:cNvPr id="137220" name="Rectangle 2"/>
          <p:cNvSpPr>
            <a:spLocks noGrp="1" noRot="1" noChangeAspect="1" noChangeArrowheads="1" noTextEdit="1"/>
          </p:cNvSpPr>
          <p:nvPr>
            <p:ph type="sldImg"/>
          </p:nvPr>
        </p:nvSpPr>
        <p:spPr>
          <a:xfrm>
            <a:off x="1181100" y="698500"/>
            <a:ext cx="4648200" cy="3486150"/>
          </a:xfrm>
          <a:ln/>
        </p:spPr>
      </p:sp>
      <p:sp>
        <p:nvSpPr>
          <p:cNvPr id="137221"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lstStyle/>
          <a:p>
            <a:pPr eaLnBrk="1" hangingPunct="1"/>
            <a:r>
              <a:rPr lang="en-US" altLang="en-US" smtClean="0"/>
              <a:t>Some good FAA and NTSB References</a:t>
            </a:r>
          </a:p>
          <a:p>
            <a:pPr eaLnBrk="1" hangingPunct="1"/>
            <a:endParaRPr lang="en-US" altLang="en-US" smtClean="0"/>
          </a:p>
        </p:txBody>
      </p:sp>
    </p:spTree>
    <p:extLst>
      <p:ext uri="{BB962C8B-B14F-4D97-AF65-F5344CB8AC3E}">
        <p14:creationId xmlns:p14="http://schemas.microsoft.com/office/powerpoint/2010/main" val="37331293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EEBD2A60-FF87-4B46-A35C-9A2E565CD471}" type="slidenum">
              <a:rPr lang="en-US" altLang="en-US" sz="1200">
                <a:latin typeface="Times New Roman" panose="02020603050405020304" pitchFamily="18" charset="0"/>
              </a:rPr>
              <a:pPr eaLnBrk="1" hangingPunct="1"/>
              <a:t>89</a:t>
            </a:fld>
            <a:endParaRPr lang="en-US" altLang="en-US" sz="1200">
              <a:latin typeface="Times New Roman" panose="02020603050405020304" pitchFamily="18" charset="0"/>
            </a:endParaRPr>
          </a:p>
        </p:txBody>
      </p:sp>
      <p:sp>
        <p:nvSpPr>
          <p:cNvPr id="69634" name="Rectangle 7"/>
          <p:cNvSpPr txBox="1">
            <a:spLocks noGrp="1" noChangeArrowheads="1"/>
          </p:cNvSpPr>
          <p:nvPr/>
        </p:nvSpPr>
        <p:spPr bwMode="auto">
          <a:xfrm>
            <a:off x="3972257" y="8832195"/>
            <a:ext cx="3038144" cy="464205"/>
          </a:xfrm>
          <a:prstGeom prst="rect">
            <a:avLst/>
          </a:prstGeom>
          <a:noFill/>
          <a:ln>
            <a:noFill/>
          </a:ln>
          <a:extLst/>
        </p:spPr>
        <p:txBody>
          <a:bodyPr lIns="93158" tIns="46580" rIns="93158" bIns="46580" anchor="b"/>
          <a:lstStyle>
            <a:lvl1pPr defTabSz="947738" eaLnBrk="0" hangingPunct="0">
              <a:defRPr sz="2400">
                <a:solidFill>
                  <a:schemeClr val="tx1"/>
                </a:solidFill>
                <a:latin typeface="Arial" panose="020B0604020202020204" pitchFamily="34" charset="0"/>
              </a:defRPr>
            </a:lvl1pPr>
            <a:lvl2pPr marL="742950" indent="-285750" defTabSz="947738" eaLnBrk="0" hangingPunct="0">
              <a:defRPr sz="2400">
                <a:solidFill>
                  <a:schemeClr val="tx1"/>
                </a:solidFill>
                <a:latin typeface="Arial" panose="020B0604020202020204" pitchFamily="34" charset="0"/>
              </a:defRPr>
            </a:lvl2pPr>
            <a:lvl3pPr marL="1143000" indent="-228600" defTabSz="947738" eaLnBrk="0" hangingPunct="0">
              <a:defRPr sz="2400">
                <a:solidFill>
                  <a:schemeClr val="tx1"/>
                </a:solidFill>
                <a:latin typeface="Arial" panose="020B0604020202020204" pitchFamily="34" charset="0"/>
              </a:defRPr>
            </a:lvl3pPr>
            <a:lvl4pPr marL="1600200" indent="-228600" defTabSz="947738" eaLnBrk="0" hangingPunct="0">
              <a:defRPr sz="2400">
                <a:solidFill>
                  <a:schemeClr val="tx1"/>
                </a:solidFill>
                <a:latin typeface="Arial" panose="020B0604020202020204" pitchFamily="34" charset="0"/>
              </a:defRPr>
            </a:lvl4pPr>
            <a:lvl5pPr marL="2057400" indent="-228600" defTabSz="947738" eaLnBrk="0" hangingPunct="0">
              <a:defRPr sz="2400">
                <a:solidFill>
                  <a:schemeClr val="tx1"/>
                </a:solidFill>
                <a:latin typeface="Arial" panose="020B0604020202020204" pitchFamily="34" charset="0"/>
              </a:defRPr>
            </a:lvl5pPr>
            <a:lvl6pPr marL="25146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9pPr>
          </a:lstStyle>
          <a:p>
            <a:pPr algn="r">
              <a:spcBef>
                <a:spcPct val="0"/>
              </a:spcBef>
              <a:buFontTx/>
              <a:buNone/>
            </a:pPr>
            <a:fld id="{0058AB93-EA7F-43B5-8816-4E2F1ECF1391}" type="slidenum">
              <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rPr>
              <a:pPr algn="r">
                <a:spcBef>
                  <a:spcPct val="0"/>
                </a:spcBef>
                <a:buFontTx/>
                <a:buNone/>
              </a:pPr>
              <a:t>89</a:t>
            </a:fld>
            <a:endPar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
        <p:nvSpPr>
          <p:cNvPr id="138244" name="Rectangle 2"/>
          <p:cNvSpPr>
            <a:spLocks noGrp="1" noRot="1" noChangeAspect="1" noChangeArrowheads="1" noTextEdit="1"/>
          </p:cNvSpPr>
          <p:nvPr>
            <p:ph type="sldImg"/>
          </p:nvPr>
        </p:nvSpPr>
        <p:spPr>
          <a:xfrm>
            <a:off x="1181100" y="698500"/>
            <a:ext cx="4648200" cy="3486150"/>
          </a:xfrm>
          <a:ln/>
        </p:spPr>
      </p:sp>
      <p:sp>
        <p:nvSpPr>
          <p:cNvPr id="138245"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lstStyle/>
          <a:p>
            <a:pPr eaLnBrk="1" hangingPunct="1"/>
            <a:r>
              <a:rPr lang="en-US" altLang="en-US" dirty="0" smtClean="0"/>
              <a:t>Some good FAA References</a:t>
            </a:r>
          </a:p>
        </p:txBody>
      </p:sp>
    </p:spTree>
    <p:extLst>
      <p:ext uri="{BB962C8B-B14F-4D97-AF65-F5344CB8AC3E}">
        <p14:creationId xmlns:p14="http://schemas.microsoft.com/office/powerpoint/2010/main" val="36062168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B79A4854-D712-4677-8A07-F6373B3D584E}" type="slidenum">
              <a:rPr lang="en-US" altLang="en-US" sz="1200">
                <a:latin typeface="Times New Roman" panose="02020603050405020304" pitchFamily="18" charset="0"/>
              </a:rPr>
              <a:pPr eaLnBrk="1" hangingPunct="1"/>
              <a:t>90</a:t>
            </a:fld>
            <a:endParaRPr lang="en-US" altLang="en-US" sz="1200">
              <a:latin typeface="Times New Roman" panose="02020603050405020304" pitchFamily="18" charset="0"/>
            </a:endParaRPr>
          </a:p>
        </p:txBody>
      </p:sp>
      <p:sp>
        <p:nvSpPr>
          <p:cNvPr id="7" name="Rectangle 7"/>
          <p:cNvSpPr txBox="1">
            <a:spLocks noGrp="1" noChangeArrowheads="1"/>
          </p:cNvSpPr>
          <p:nvPr/>
        </p:nvSpPr>
        <p:spPr bwMode="auto">
          <a:xfrm>
            <a:off x="3972257" y="8832195"/>
            <a:ext cx="3038144" cy="464205"/>
          </a:xfrm>
          <a:prstGeom prst="rect">
            <a:avLst/>
          </a:prstGeom>
          <a:noFill/>
          <a:ln>
            <a:noFill/>
          </a:ln>
          <a:extLst/>
        </p:spPr>
        <p:txBody>
          <a:bodyPr lIns="93158" tIns="46580" rIns="93158" bIns="46580" anchor="b"/>
          <a:lstStyle>
            <a:lvl1pPr defTabSz="947738" eaLnBrk="0" hangingPunct="0">
              <a:defRPr sz="2400">
                <a:solidFill>
                  <a:schemeClr val="tx1"/>
                </a:solidFill>
                <a:latin typeface="Arial" panose="020B0604020202020204" pitchFamily="34" charset="0"/>
              </a:defRPr>
            </a:lvl1pPr>
            <a:lvl2pPr marL="742950" indent="-285750" defTabSz="947738" eaLnBrk="0" hangingPunct="0">
              <a:defRPr sz="2400">
                <a:solidFill>
                  <a:schemeClr val="tx1"/>
                </a:solidFill>
                <a:latin typeface="Arial" panose="020B0604020202020204" pitchFamily="34" charset="0"/>
              </a:defRPr>
            </a:lvl2pPr>
            <a:lvl3pPr marL="1143000" indent="-228600" defTabSz="947738" eaLnBrk="0" hangingPunct="0">
              <a:defRPr sz="2400">
                <a:solidFill>
                  <a:schemeClr val="tx1"/>
                </a:solidFill>
                <a:latin typeface="Arial" panose="020B0604020202020204" pitchFamily="34" charset="0"/>
              </a:defRPr>
            </a:lvl3pPr>
            <a:lvl4pPr marL="1600200" indent="-228600" defTabSz="947738" eaLnBrk="0" hangingPunct="0">
              <a:defRPr sz="2400">
                <a:solidFill>
                  <a:schemeClr val="tx1"/>
                </a:solidFill>
                <a:latin typeface="Arial" panose="020B0604020202020204" pitchFamily="34" charset="0"/>
              </a:defRPr>
            </a:lvl4pPr>
            <a:lvl5pPr marL="2057400" indent="-228600" defTabSz="947738" eaLnBrk="0" hangingPunct="0">
              <a:defRPr sz="2400">
                <a:solidFill>
                  <a:schemeClr val="tx1"/>
                </a:solidFill>
                <a:latin typeface="Arial" panose="020B0604020202020204" pitchFamily="34" charset="0"/>
              </a:defRPr>
            </a:lvl5pPr>
            <a:lvl6pPr marL="25146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9pPr>
          </a:lstStyle>
          <a:p>
            <a:pPr algn="r">
              <a:spcBef>
                <a:spcPct val="0"/>
              </a:spcBef>
              <a:buFontTx/>
              <a:buNone/>
            </a:pPr>
            <a:fld id="{8C80F9D3-1658-45FA-9771-1DA463D025A5}" type="slidenum">
              <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rPr>
              <a:pPr algn="r">
                <a:spcBef>
                  <a:spcPct val="0"/>
                </a:spcBef>
                <a:buFontTx/>
                <a:buNone/>
              </a:pPr>
              <a:t>90</a:t>
            </a:fld>
            <a:endPar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
        <p:nvSpPr>
          <p:cNvPr id="139268" name="Rectangle 2"/>
          <p:cNvSpPr>
            <a:spLocks noGrp="1" noRot="1" noChangeAspect="1" noChangeArrowheads="1" noTextEdit="1"/>
          </p:cNvSpPr>
          <p:nvPr>
            <p:ph type="sldImg"/>
          </p:nvPr>
        </p:nvSpPr>
        <p:spPr>
          <a:xfrm>
            <a:off x="1181100" y="698500"/>
            <a:ext cx="4648200" cy="3486150"/>
          </a:xfrm>
          <a:ln/>
        </p:spPr>
      </p:sp>
      <p:sp>
        <p:nvSpPr>
          <p:cNvPr id="139269"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lstStyle/>
          <a:p>
            <a:pPr eaLnBrk="1" hangingPunct="1"/>
            <a:r>
              <a:rPr lang="en-US" altLang="en-US" smtClean="0"/>
              <a:t>Breath – enjoy!</a:t>
            </a:r>
          </a:p>
        </p:txBody>
      </p:sp>
    </p:spTree>
    <p:extLst>
      <p:ext uri="{BB962C8B-B14F-4D97-AF65-F5344CB8AC3E}">
        <p14:creationId xmlns:p14="http://schemas.microsoft.com/office/powerpoint/2010/main" val="12566304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formulas are from prior FAA Knowledge Tests</a:t>
            </a:r>
          </a:p>
        </p:txBody>
      </p:sp>
      <p:sp>
        <p:nvSpPr>
          <p:cNvPr id="141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E78DC91E-697C-43CF-A375-B8081F40E8F3}" type="slidenum">
              <a:rPr lang="en-US" altLang="en-US" sz="1200">
                <a:latin typeface="Times New Roman" panose="02020603050405020304" pitchFamily="18" charset="0"/>
              </a:rPr>
              <a:pPr eaLnBrk="1" hangingPunct="1"/>
              <a:t>91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89366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formulas are from prior FAA Knowledge Tests</a:t>
            </a:r>
          </a:p>
          <a:p>
            <a:endParaRPr lang="en-US" altLang="en-US"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E72CFA98-F1A3-45B7-A530-9A60A545D289}" type="slidenum">
              <a:rPr lang="en-US" altLang="en-US" sz="1200">
                <a:latin typeface="Times New Roman" panose="02020603050405020304" pitchFamily="18" charset="0"/>
              </a:rPr>
              <a:pPr eaLnBrk="1" hangingPunct="1"/>
              <a:t>92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6044255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formulas are from prior FAA Knowledge Tests</a:t>
            </a:r>
          </a:p>
          <a:p>
            <a:endParaRPr lang="en-US" altLang="en-US" smtClean="0"/>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AA5C93ED-D029-46EA-A6CA-7CE5447E10F7}" type="slidenum">
              <a:rPr lang="en-US" altLang="en-US" sz="1200">
                <a:latin typeface="Times New Roman" panose="02020603050405020304" pitchFamily="18" charset="0"/>
              </a:rPr>
              <a:pPr eaLnBrk="1" hangingPunct="1"/>
              <a:t>93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4254092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formulas are from prior FAA Knowledge Tests</a:t>
            </a:r>
          </a:p>
          <a:p>
            <a:endParaRPr lang="en-US" altLang="en-US" smtClean="0"/>
          </a:p>
        </p:txBody>
      </p:sp>
      <p:sp>
        <p:nvSpPr>
          <p:cNvPr id="144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2D55490B-4F1E-4312-B3F9-E5FAE2232D77}" type="slidenum">
              <a:rPr lang="en-US" altLang="en-US" sz="1200">
                <a:latin typeface="Times New Roman" panose="02020603050405020304" pitchFamily="18" charset="0"/>
              </a:rPr>
              <a:pPr eaLnBrk="1" hangingPunct="1"/>
              <a:t>94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26416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r>
              <a:rPr lang="en-US" altLang="en-US" dirty="0" smtClean="0"/>
              <a:t>These statistics were drawn from the NTSB accident database at </a:t>
            </a:r>
            <a:r>
              <a:rPr lang="en-US" u="sng" dirty="0">
                <a:solidFill>
                  <a:schemeClr val="tx2"/>
                </a:solidFill>
              </a:rPr>
              <a:t>https://www.ntsb.gov/_layouts/ntsb.aviation/index.aspx</a:t>
            </a:r>
            <a:endParaRPr lang="en-US" altLang="en-US" dirty="0" smtClean="0">
              <a:solidFill>
                <a:schemeClr val="tx2"/>
              </a:solidFill>
            </a:endParaRPr>
          </a:p>
          <a:p>
            <a:r>
              <a:rPr lang="en-US" altLang="en-US" dirty="0" smtClean="0">
                <a:cs typeface="Arial" panose="020B0604020202020204" pitchFamily="34" charset="0"/>
              </a:rPr>
              <a:t>The search criteria were:</a:t>
            </a:r>
          </a:p>
          <a:p>
            <a:pPr>
              <a:buFontTx/>
              <a:buChar char="•"/>
            </a:pPr>
            <a:r>
              <a:rPr lang="en-US" altLang="en-US" dirty="0" smtClean="0">
                <a:cs typeface="Arial" panose="020B0604020202020204" pitchFamily="34" charset="0"/>
              </a:rPr>
              <a:t> Date Range 01/01/2000 to 12/31/2017</a:t>
            </a:r>
          </a:p>
          <a:p>
            <a:pPr>
              <a:buFontTx/>
              <a:buChar char="•"/>
            </a:pPr>
            <a:r>
              <a:rPr lang="en-US" altLang="en-US" dirty="0" smtClean="0">
                <a:cs typeface="Arial" panose="020B0604020202020204" pitchFamily="34" charset="0"/>
              </a:rPr>
              <a:t> Country – United States</a:t>
            </a:r>
          </a:p>
          <a:p>
            <a:pPr>
              <a:buFontTx/>
              <a:buChar char="•"/>
            </a:pPr>
            <a:r>
              <a:rPr lang="en-US" altLang="en-US" dirty="0" smtClean="0">
                <a:cs typeface="Arial" panose="020B0604020202020204" pitchFamily="34" charset="0"/>
              </a:rPr>
              <a:t> Injury Severity: All</a:t>
            </a:r>
          </a:p>
          <a:p>
            <a:pPr>
              <a:buFontTx/>
              <a:buChar char="•"/>
            </a:pPr>
            <a:r>
              <a:rPr lang="en-US" altLang="en-US" dirty="0" smtClean="0">
                <a:cs typeface="Arial" panose="020B0604020202020204" pitchFamily="34" charset="0"/>
              </a:rPr>
              <a:t> Category: Airplane</a:t>
            </a:r>
          </a:p>
          <a:p>
            <a:pPr>
              <a:buFontTx/>
              <a:buChar char="•"/>
            </a:pPr>
            <a:r>
              <a:rPr lang="en-US" altLang="en-US" dirty="0" smtClean="0">
                <a:cs typeface="Arial" panose="020B0604020202020204" pitchFamily="34" charset="0"/>
              </a:rPr>
              <a:t> Operation: Part91:General Aviation</a:t>
            </a:r>
          </a:p>
          <a:p>
            <a:pPr>
              <a:buFontTx/>
              <a:buChar char="•"/>
            </a:pPr>
            <a:r>
              <a:rPr lang="en-US" altLang="en-US" dirty="0" smtClean="0">
                <a:cs typeface="Arial" panose="020B0604020202020204" pitchFamily="34" charset="0"/>
              </a:rPr>
              <a:t> Key Words: "weight and balance" or "weight &amp; balance" or "weight limitations"</a:t>
            </a:r>
          </a:p>
          <a:p>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The search returned 478 results that contained the key words "weight and balance" or "weight &amp; balance" or "weight limitations"</a:t>
            </a:r>
          </a:p>
          <a:p>
            <a:pPr>
              <a:buFontTx/>
              <a:buChar char="•"/>
            </a:pPr>
            <a:r>
              <a:rPr lang="en-US" altLang="en-US" dirty="0" smtClean="0">
                <a:cs typeface="Arial" panose="020B0604020202020204" pitchFamily="34" charset="0"/>
              </a:rPr>
              <a:t> 140 accidents had weight and balance as a causal factor</a:t>
            </a:r>
          </a:p>
          <a:p>
            <a:pPr>
              <a:buFontTx/>
              <a:buChar char="•"/>
            </a:pPr>
            <a:r>
              <a:rPr lang="en-US" altLang="en-US" dirty="0" smtClean="0">
                <a:cs typeface="Arial" panose="020B0604020202020204" pitchFamily="34" charset="0"/>
              </a:rPr>
              <a:t> 337 accidents did not have weight and balance as a causal factor</a:t>
            </a:r>
          </a:p>
          <a:p>
            <a:pPr lvl="1">
              <a:buFontTx/>
              <a:buChar char="•"/>
            </a:pPr>
            <a:r>
              <a:rPr lang="en-US" altLang="en-US" dirty="0" smtClean="0">
                <a:cs typeface="Arial" panose="020B0604020202020204" pitchFamily="34" charset="0"/>
              </a:rPr>
              <a:t> some of these were due to airplane performance such as density altitude, runway length with weight and balance within limits </a:t>
            </a:r>
          </a:p>
          <a:p>
            <a:pPr lvl="1">
              <a:buFontTx/>
              <a:buChar char="•"/>
            </a:pPr>
            <a:r>
              <a:rPr lang="en-US" altLang="en-US" dirty="0" smtClean="0">
                <a:cs typeface="Arial" panose="020B0604020202020204" pitchFamily="34" charset="0"/>
              </a:rPr>
              <a:t> others said that weight and balance was not a factor</a:t>
            </a:r>
          </a:p>
          <a:p>
            <a:pPr>
              <a:buFontTx/>
              <a:buChar char="•"/>
            </a:pPr>
            <a:r>
              <a:rPr lang="en-US" altLang="en-US" dirty="0" smtClean="0">
                <a:cs typeface="Arial" panose="020B0604020202020204" pitchFamily="34" charset="0"/>
              </a:rPr>
              <a:t> The results were downloaded as an XML file and then filtered for the 140 accidents where weight and balance was a causal factor</a:t>
            </a:r>
          </a:p>
          <a:p>
            <a:pPr lvl="1">
              <a:buFontTx/>
              <a:buChar char="•"/>
            </a:pPr>
            <a:r>
              <a:rPr lang="en-US" altLang="en-US" dirty="0" smtClean="0">
                <a:cs typeface="Arial" panose="020B0604020202020204" pitchFamily="34" charset="0"/>
              </a:rPr>
              <a:t> The remaining statistics were done in Excel and filtered for DE, NJ, and PA</a:t>
            </a:r>
          </a:p>
          <a:p>
            <a:endParaRPr lang="en-US" altLang="en-US" dirty="0" smtClean="0"/>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D247B042-EF36-4654-B78C-B5A913A706A5}" type="slidenum">
              <a:rPr lang="en-US" altLang="en-US" sz="1200">
                <a:latin typeface="Times New Roman" panose="02020603050405020304" pitchFamily="18" charset="0"/>
              </a:rPr>
              <a:pPr eaLnBrk="1" hangingPunct="1"/>
              <a:t>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318906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formulas are from prior FAA Knowledge Tests</a:t>
            </a:r>
          </a:p>
          <a:p>
            <a:endParaRPr lang="en-US" altLang="en-US" smtClean="0"/>
          </a:p>
        </p:txBody>
      </p:sp>
      <p:sp>
        <p:nvSpPr>
          <p:cNvPr id="145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F44F242E-DBC7-4D2C-A8A9-50D82149B1D6}" type="slidenum">
              <a:rPr lang="en-US" altLang="en-US" sz="1200">
                <a:latin typeface="Times New Roman" panose="02020603050405020304" pitchFamily="18" charset="0"/>
              </a:rPr>
              <a:pPr eaLnBrk="1" hangingPunct="1"/>
              <a:t>95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2603620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formulas are from prior FAA Knowledge Tests</a:t>
            </a:r>
          </a:p>
          <a:p>
            <a:endParaRPr lang="en-US" altLang="en-US" smtClean="0"/>
          </a:p>
        </p:txBody>
      </p:sp>
      <p:sp>
        <p:nvSpPr>
          <p:cNvPr id="146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F09E4FD3-786D-4CD1-8482-243DF493CAEE}" type="slidenum">
              <a:rPr lang="en-US" altLang="en-US" sz="1200">
                <a:latin typeface="Times New Roman" panose="02020603050405020304" pitchFamily="18" charset="0"/>
              </a:rPr>
              <a:pPr eaLnBrk="1" hangingPunct="1"/>
              <a:t>96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690775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formulas are from prior FAA Knowledge Tests</a:t>
            </a:r>
          </a:p>
          <a:p>
            <a:endParaRPr lang="en-US" altLang="en-US" smtClean="0"/>
          </a:p>
        </p:txBody>
      </p:sp>
      <p:sp>
        <p:nvSpPr>
          <p:cNvPr id="147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2A39AF0F-EE1B-4EE1-93B2-9E176DB9D1C8}" type="slidenum">
              <a:rPr lang="en-US" altLang="en-US" sz="1200">
                <a:latin typeface="Times New Roman" panose="02020603050405020304" pitchFamily="18" charset="0"/>
              </a:rPr>
              <a:pPr eaLnBrk="1" hangingPunct="1"/>
              <a:t>97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1514851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formulas are from prior FAA Knowledge Tests</a:t>
            </a:r>
          </a:p>
          <a:p>
            <a:endParaRPr lang="en-US" altLang="en-US" smtClean="0"/>
          </a:p>
        </p:txBody>
      </p:sp>
      <p:sp>
        <p:nvSpPr>
          <p:cNvPr id="148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1A350831-671B-4687-8BB8-B9A0CC6A9693}" type="slidenum">
              <a:rPr lang="en-US" altLang="en-US" sz="1200">
                <a:latin typeface="Times New Roman" panose="02020603050405020304" pitchFamily="18" charset="0"/>
              </a:rPr>
              <a:pPr eaLnBrk="1" hangingPunct="1"/>
              <a:t>98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9422974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9DE482EA-2C49-42F4-A786-2378673E1095}" type="slidenum">
              <a:rPr lang="en-US" altLang="en-US" sz="1200">
                <a:latin typeface="Times New Roman" panose="02020603050405020304" pitchFamily="18" charset="0"/>
              </a:rPr>
              <a:pPr eaLnBrk="1" hangingPunct="1"/>
              <a:t>99</a:t>
            </a:fld>
            <a:endParaRPr lang="en-US" altLang="en-US" sz="1200">
              <a:latin typeface="Times New Roman" panose="02020603050405020304" pitchFamily="18" charset="0"/>
            </a:endParaRPr>
          </a:p>
        </p:txBody>
      </p:sp>
      <p:sp>
        <p:nvSpPr>
          <p:cNvPr id="7" name="Rectangle 7"/>
          <p:cNvSpPr txBox="1">
            <a:spLocks noGrp="1" noChangeArrowheads="1"/>
          </p:cNvSpPr>
          <p:nvPr/>
        </p:nvSpPr>
        <p:spPr bwMode="auto">
          <a:xfrm>
            <a:off x="3972257" y="8832195"/>
            <a:ext cx="3038144" cy="464205"/>
          </a:xfrm>
          <a:prstGeom prst="rect">
            <a:avLst/>
          </a:prstGeom>
          <a:noFill/>
          <a:ln>
            <a:noFill/>
          </a:ln>
          <a:extLst/>
        </p:spPr>
        <p:txBody>
          <a:bodyPr lIns="93158" tIns="46580" rIns="93158" bIns="46580" anchor="b"/>
          <a:lstStyle>
            <a:lvl1pPr defTabSz="947738" eaLnBrk="0" hangingPunct="0">
              <a:defRPr sz="2400">
                <a:solidFill>
                  <a:schemeClr val="tx1"/>
                </a:solidFill>
                <a:latin typeface="Arial" panose="020B0604020202020204" pitchFamily="34" charset="0"/>
              </a:defRPr>
            </a:lvl1pPr>
            <a:lvl2pPr marL="742950" indent="-285750" defTabSz="947738" eaLnBrk="0" hangingPunct="0">
              <a:defRPr sz="2400">
                <a:solidFill>
                  <a:schemeClr val="tx1"/>
                </a:solidFill>
                <a:latin typeface="Arial" panose="020B0604020202020204" pitchFamily="34" charset="0"/>
              </a:defRPr>
            </a:lvl2pPr>
            <a:lvl3pPr marL="1143000" indent="-228600" defTabSz="947738" eaLnBrk="0" hangingPunct="0">
              <a:defRPr sz="2400">
                <a:solidFill>
                  <a:schemeClr val="tx1"/>
                </a:solidFill>
                <a:latin typeface="Arial" panose="020B0604020202020204" pitchFamily="34" charset="0"/>
              </a:defRPr>
            </a:lvl3pPr>
            <a:lvl4pPr marL="1600200" indent="-228600" defTabSz="947738" eaLnBrk="0" hangingPunct="0">
              <a:defRPr sz="2400">
                <a:solidFill>
                  <a:schemeClr val="tx1"/>
                </a:solidFill>
                <a:latin typeface="Arial" panose="020B0604020202020204" pitchFamily="34" charset="0"/>
              </a:defRPr>
            </a:lvl4pPr>
            <a:lvl5pPr marL="2057400" indent="-228600" defTabSz="947738" eaLnBrk="0" hangingPunct="0">
              <a:defRPr sz="2400">
                <a:solidFill>
                  <a:schemeClr val="tx1"/>
                </a:solidFill>
                <a:latin typeface="Arial" panose="020B0604020202020204" pitchFamily="34" charset="0"/>
              </a:defRPr>
            </a:lvl5pPr>
            <a:lvl6pPr marL="25146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47738" eaLnBrk="0" fontAlgn="base" hangingPunct="0">
              <a:spcBef>
                <a:spcPct val="50000"/>
              </a:spcBef>
              <a:spcAft>
                <a:spcPct val="0"/>
              </a:spcAft>
              <a:buChar char="•"/>
              <a:defRPr sz="2400">
                <a:solidFill>
                  <a:schemeClr val="tx1"/>
                </a:solidFill>
                <a:latin typeface="Arial" panose="020B0604020202020204" pitchFamily="34" charset="0"/>
              </a:defRPr>
            </a:lvl9pPr>
          </a:lstStyle>
          <a:p>
            <a:pPr algn="r">
              <a:spcBef>
                <a:spcPct val="0"/>
              </a:spcBef>
              <a:buFontTx/>
              <a:buNone/>
            </a:pPr>
            <a:fld id="{C9DD71C8-CDA1-40A3-96B0-59B0B11F6771}" type="slidenum">
              <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rPr>
              <a:pPr algn="r">
                <a:spcBef>
                  <a:spcPct val="0"/>
                </a:spcBef>
                <a:buFontTx/>
                <a:buNone/>
              </a:pPr>
              <a:t>99</a:t>
            </a:fld>
            <a:endParaRPr lang="en-US" altLang="en-US" sz="1300">
              <a:solidFill>
                <a:srgbClr val="000099"/>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p:txBody>
      </p:sp>
      <p:sp>
        <p:nvSpPr>
          <p:cNvPr id="149508" name="Rectangle 2"/>
          <p:cNvSpPr>
            <a:spLocks noGrp="1" noRot="1" noChangeAspect="1" noChangeArrowheads="1" noTextEdit="1"/>
          </p:cNvSpPr>
          <p:nvPr>
            <p:ph type="sldImg"/>
          </p:nvPr>
        </p:nvSpPr>
        <p:spPr>
          <a:xfrm>
            <a:off x="1181100" y="698500"/>
            <a:ext cx="4648200" cy="3486150"/>
          </a:xfrm>
          <a:ln/>
        </p:spPr>
      </p:sp>
      <p:sp>
        <p:nvSpPr>
          <p:cNvPr id="149509" name="Rectangle 3"/>
          <p:cNvSpPr>
            <a:spLocks noGrp="1" noChangeArrowheads="1"/>
          </p:cNvSpPr>
          <p:nvPr>
            <p:ph type="body" idx="1"/>
          </p:nvPr>
        </p:nvSpPr>
        <p:spPr>
          <a:xfrm>
            <a:off x="934112" y="4416099"/>
            <a:ext cx="5142177" cy="4182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lstStyle/>
          <a:p>
            <a:pPr eaLnBrk="1" hangingPunct="1"/>
            <a:r>
              <a:rPr lang="en-US" altLang="en-US" smtClean="0"/>
              <a:t>Remind the attendees that they must sign in to be credited for attendance. </a:t>
            </a:r>
          </a:p>
          <a:p>
            <a:pPr eaLnBrk="1" hangingPunct="1"/>
            <a:r>
              <a:rPr lang="en-US" altLang="en-US" smtClean="0"/>
              <a:t>Ask for suggestions of any kind, especially what they would like to have presented as “elective” topics.</a:t>
            </a:r>
          </a:p>
        </p:txBody>
      </p:sp>
    </p:spTree>
    <p:extLst>
      <p:ext uri="{BB962C8B-B14F-4D97-AF65-F5344CB8AC3E}">
        <p14:creationId xmlns:p14="http://schemas.microsoft.com/office/powerpoint/2010/main" val="224290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r>
              <a:rPr lang="en-US" altLang="en-US" dirty="0" smtClean="0"/>
              <a:t>These statistics were drawn from the NTSB accident database at </a:t>
            </a:r>
            <a:r>
              <a:rPr lang="en-US" u="sng" dirty="0">
                <a:solidFill>
                  <a:schemeClr val="tx2"/>
                </a:solidFill>
              </a:rPr>
              <a:t>https://www.ntsb.gov/_layouts/ntsb.aviation/index.aspx</a:t>
            </a:r>
            <a:endParaRPr lang="en-US" altLang="en-US" dirty="0" smtClean="0">
              <a:solidFill>
                <a:schemeClr val="tx2"/>
              </a:solidFill>
            </a:endParaRPr>
          </a:p>
          <a:p>
            <a:r>
              <a:rPr lang="en-US" altLang="en-US" dirty="0" smtClean="0">
                <a:cs typeface="Arial" panose="020B0604020202020204" pitchFamily="34" charset="0"/>
              </a:rPr>
              <a:t>The search criteria were:</a:t>
            </a:r>
          </a:p>
          <a:p>
            <a:pPr>
              <a:buFontTx/>
              <a:buChar char="•"/>
            </a:pPr>
            <a:r>
              <a:rPr lang="en-US" altLang="en-US" dirty="0" smtClean="0">
                <a:cs typeface="Arial" panose="020B0604020202020204" pitchFamily="34" charset="0"/>
              </a:rPr>
              <a:t> Date Range 01/01/2000 to 12/31/2017</a:t>
            </a:r>
          </a:p>
          <a:p>
            <a:pPr>
              <a:buFontTx/>
              <a:buChar char="•"/>
            </a:pPr>
            <a:r>
              <a:rPr lang="en-US" altLang="en-US" dirty="0" smtClean="0">
                <a:cs typeface="Arial" panose="020B0604020202020204" pitchFamily="34" charset="0"/>
              </a:rPr>
              <a:t> Country – United States</a:t>
            </a:r>
          </a:p>
          <a:p>
            <a:pPr>
              <a:buFontTx/>
              <a:buChar char="•"/>
            </a:pPr>
            <a:r>
              <a:rPr lang="en-US" altLang="en-US" dirty="0" smtClean="0">
                <a:cs typeface="Arial" panose="020B0604020202020204" pitchFamily="34" charset="0"/>
              </a:rPr>
              <a:t> Injury Severity: All</a:t>
            </a:r>
          </a:p>
          <a:p>
            <a:pPr>
              <a:buFontTx/>
              <a:buChar char="•"/>
            </a:pPr>
            <a:r>
              <a:rPr lang="en-US" altLang="en-US" dirty="0" smtClean="0">
                <a:cs typeface="Arial" panose="020B0604020202020204" pitchFamily="34" charset="0"/>
              </a:rPr>
              <a:t> Category: Airplane</a:t>
            </a:r>
          </a:p>
          <a:p>
            <a:pPr>
              <a:buFontTx/>
              <a:buChar char="•"/>
            </a:pPr>
            <a:r>
              <a:rPr lang="en-US" altLang="en-US" dirty="0" smtClean="0">
                <a:cs typeface="Arial" panose="020B0604020202020204" pitchFamily="34" charset="0"/>
              </a:rPr>
              <a:t> Operation: Part91:General Aviation</a:t>
            </a:r>
          </a:p>
          <a:p>
            <a:pPr>
              <a:buFontTx/>
              <a:buChar char="•"/>
            </a:pPr>
            <a:r>
              <a:rPr lang="en-US" altLang="en-US" dirty="0" smtClean="0">
                <a:cs typeface="Arial" panose="020B0604020202020204" pitchFamily="34" charset="0"/>
              </a:rPr>
              <a:t> Key Words: "weight and balance" or "weight &amp; balance" or "weight limitations"</a:t>
            </a:r>
          </a:p>
          <a:p>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The search returned 478 results that contained the key words "weight and balance" or "weight &amp; balance" or "weight limitations"</a:t>
            </a:r>
          </a:p>
          <a:p>
            <a:pPr>
              <a:buFontTx/>
              <a:buChar char="•"/>
            </a:pPr>
            <a:r>
              <a:rPr lang="en-US" altLang="en-US" dirty="0" smtClean="0">
                <a:cs typeface="Arial" panose="020B0604020202020204" pitchFamily="34" charset="0"/>
              </a:rPr>
              <a:t> 140 accidents had weight and balance as a causal factor</a:t>
            </a:r>
          </a:p>
          <a:p>
            <a:pPr>
              <a:buFontTx/>
              <a:buChar char="•"/>
            </a:pPr>
            <a:r>
              <a:rPr lang="en-US" altLang="en-US" dirty="0" smtClean="0">
                <a:cs typeface="Arial" panose="020B0604020202020204" pitchFamily="34" charset="0"/>
              </a:rPr>
              <a:t> 337 accidents did not have weight and balance as a causal factor</a:t>
            </a:r>
          </a:p>
          <a:p>
            <a:pPr lvl="1">
              <a:buFontTx/>
              <a:buChar char="•"/>
            </a:pPr>
            <a:r>
              <a:rPr lang="en-US" altLang="en-US" dirty="0" smtClean="0">
                <a:cs typeface="Arial" panose="020B0604020202020204" pitchFamily="34" charset="0"/>
              </a:rPr>
              <a:t> some of these were due to airplane performance such as density altitude, runway length with weight and balance within limits </a:t>
            </a:r>
          </a:p>
          <a:p>
            <a:pPr lvl="1">
              <a:buFontTx/>
              <a:buChar char="•"/>
            </a:pPr>
            <a:r>
              <a:rPr lang="en-US" altLang="en-US" dirty="0" smtClean="0">
                <a:cs typeface="Arial" panose="020B0604020202020204" pitchFamily="34" charset="0"/>
              </a:rPr>
              <a:t> others said that weight and balance was not a factor</a:t>
            </a:r>
          </a:p>
          <a:p>
            <a:pPr>
              <a:buFontTx/>
              <a:buChar char="•"/>
            </a:pPr>
            <a:r>
              <a:rPr lang="en-US" altLang="en-US" dirty="0" smtClean="0">
                <a:cs typeface="Arial" panose="020B0604020202020204" pitchFamily="34" charset="0"/>
              </a:rPr>
              <a:t> The results were downloaded as an XML file and then filtered for the 140 accidents where weight and balance was a causal factor</a:t>
            </a:r>
          </a:p>
          <a:p>
            <a:pPr lvl="1">
              <a:buFontTx/>
              <a:buChar char="•"/>
            </a:pPr>
            <a:r>
              <a:rPr lang="en-US" altLang="en-US" dirty="0" smtClean="0">
                <a:cs typeface="Arial" panose="020B0604020202020204" pitchFamily="34" charset="0"/>
              </a:rPr>
              <a:t> The remaining statistics were done in Excel</a:t>
            </a:r>
          </a:p>
          <a:p>
            <a:pPr lvl="1">
              <a:buFontTx/>
              <a:buChar char="•"/>
            </a:pPr>
            <a:r>
              <a:rPr lang="en-US" altLang="en-US" dirty="0" smtClean="0">
                <a:cs typeface="Arial" panose="020B0604020202020204" pitchFamily="34" charset="0"/>
              </a:rPr>
              <a:t> This is a highlight of six really tragic accidents</a:t>
            </a:r>
          </a:p>
          <a:p>
            <a:endParaRPr lang="en-US" altLang="en-US" dirty="0" smtClean="0"/>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464" eaLnBrk="0" hangingPunct="0">
              <a:defRPr sz="2300">
                <a:solidFill>
                  <a:schemeClr val="tx1"/>
                </a:solidFill>
                <a:latin typeface="Arial" panose="020B0604020202020204" pitchFamily="34" charset="0"/>
              </a:defRPr>
            </a:lvl1pPr>
            <a:lvl2pPr marL="716130" indent="-275434" defTabSz="910464" eaLnBrk="0" hangingPunct="0">
              <a:defRPr sz="2300">
                <a:solidFill>
                  <a:schemeClr val="tx1"/>
                </a:solidFill>
                <a:latin typeface="Arial" panose="020B0604020202020204" pitchFamily="34" charset="0"/>
              </a:defRPr>
            </a:lvl2pPr>
            <a:lvl3pPr marL="1101738" indent="-220348" defTabSz="910464" eaLnBrk="0" hangingPunct="0">
              <a:defRPr sz="2300">
                <a:solidFill>
                  <a:schemeClr val="tx1"/>
                </a:solidFill>
                <a:latin typeface="Arial" panose="020B0604020202020204" pitchFamily="34" charset="0"/>
              </a:defRPr>
            </a:lvl3pPr>
            <a:lvl4pPr marL="1542433" indent="-220348" defTabSz="910464" eaLnBrk="0" hangingPunct="0">
              <a:defRPr sz="2300">
                <a:solidFill>
                  <a:schemeClr val="tx1"/>
                </a:solidFill>
                <a:latin typeface="Arial" panose="020B0604020202020204" pitchFamily="34" charset="0"/>
              </a:defRPr>
            </a:lvl4pPr>
            <a:lvl5pPr marL="1983128" indent="-220348" defTabSz="910464" eaLnBrk="0" hangingPunct="0">
              <a:defRPr sz="2300">
                <a:solidFill>
                  <a:schemeClr val="tx1"/>
                </a:solidFill>
                <a:latin typeface="Arial" panose="020B0604020202020204" pitchFamily="34" charset="0"/>
              </a:defRPr>
            </a:lvl5pPr>
            <a:lvl6pPr marL="2423823" indent="-220348" defTabSz="910464" eaLnBrk="0" fontAlgn="base" hangingPunct="0">
              <a:spcBef>
                <a:spcPct val="50000"/>
              </a:spcBef>
              <a:spcAft>
                <a:spcPct val="0"/>
              </a:spcAft>
              <a:buChar char="•"/>
              <a:defRPr sz="2300">
                <a:solidFill>
                  <a:schemeClr val="tx1"/>
                </a:solidFill>
                <a:latin typeface="Arial" panose="020B0604020202020204" pitchFamily="34" charset="0"/>
              </a:defRPr>
            </a:lvl6pPr>
            <a:lvl7pPr marL="2864518" indent="-220348" defTabSz="910464" eaLnBrk="0" fontAlgn="base" hangingPunct="0">
              <a:spcBef>
                <a:spcPct val="50000"/>
              </a:spcBef>
              <a:spcAft>
                <a:spcPct val="0"/>
              </a:spcAft>
              <a:buChar char="•"/>
              <a:defRPr sz="2300">
                <a:solidFill>
                  <a:schemeClr val="tx1"/>
                </a:solidFill>
                <a:latin typeface="Arial" panose="020B0604020202020204" pitchFamily="34" charset="0"/>
              </a:defRPr>
            </a:lvl7pPr>
            <a:lvl8pPr marL="3305213" indent="-220348" defTabSz="910464" eaLnBrk="0" fontAlgn="base" hangingPunct="0">
              <a:spcBef>
                <a:spcPct val="50000"/>
              </a:spcBef>
              <a:spcAft>
                <a:spcPct val="0"/>
              </a:spcAft>
              <a:buChar char="•"/>
              <a:defRPr sz="2300">
                <a:solidFill>
                  <a:schemeClr val="tx1"/>
                </a:solidFill>
                <a:latin typeface="Arial" panose="020B0604020202020204" pitchFamily="34" charset="0"/>
              </a:defRPr>
            </a:lvl8pPr>
            <a:lvl9pPr marL="3745908" indent="-220348" defTabSz="910464" eaLnBrk="0" fontAlgn="base" hangingPunct="0">
              <a:spcBef>
                <a:spcPct val="50000"/>
              </a:spcBef>
              <a:spcAft>
                <a:spcPct val="0"/>
              </a:spcAft>
              <a:buChar char="•"/>
              <a:defRPr sz="2300">
                <a:solidFill>
                  <a:schemeClr val="tx1"/>
                </a:solidFill>
                <a:latin typeface="Arial" panose="020B0604020202020204" pitchFamily="34" charset="0"/>
              </a:defRPr>
            </a:lvl9pPr>
          </a:lstStyle>
          <a:p>
            <a:pPr eaLnBrk="1" hangingPunct="1"/>
            <a:fld id="{9D61EBEB-DDCA-478C-9E1B-88DA794005F0}" type="slidenum">
              <a:rPr lang="en-US" altLang="en-US" sz="1200">
                <a:latin typeface="Times New Roman" panose="02020603050405020304" pitchFamily="18" charset="0"/>
              </a:rPr>
              <a:pPr eaLnBrk="1" hangingPunct="1"/>
              <a:t>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126191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069975"/>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600" smtClean="0">
                <a:solidFill>
                  <a:schemeClr val="bg1"/>
                </a:solidFill>
              </a:rPr>
              <a:t>Presented to:</a:t>
            </a:r>
          </a:p>
          <a:p>
            <a:pPr eaLnBrk="1" hangingPunct="1">
              <a:buFontTx/>
              <a:buNone/>
              <a:defRPr/>
            </a:pPr>
            <a:r>
              <a:rPr lang="en-US" sz="1600" smtClean="0">
                <a:solidFill>
                  <a:schemeClr val="bg1"/>
                </a:solidFill>
              </a:rPr>
              <a:t>By:</a:t>
            </a:r>
          </a:p>
          <a:p>
            <a:pPr eaLnBrk="1" hangingPunct="1">
              <a:buFontTx/>
              <a:buNone/>
              <a:defRPr/>
            </a:pPr>
            <a:r>
              <a:rPr lang="en-US" sz="1600" smtClean="0">
                <a:solidFill>
                  <a:schemeClr val="bg1"/>
                </a:solidFill>
              </a:rPr>
              <a:t>Date:</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1387526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a:latin typeface="Arial" charset="0"/>
            </a:endParaRPr>
          </a:p>
        </p:txBody>
      </p:sp>
      <p:sp>
        <p:nvSpPr>
          <p:cNvPr id="5"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A6EE6FF2-2D1E-42AD-B026-577412192C03}" type="slidenum">
              <a:rPr lang="en-US" altLang="en-US" sz="1200" b="1">
                <a:solidFill>
                  <a:schemeClr val="bg1"/>
                </a:solidFill>
              </a:rPr>
              <a:pPr algn="r" eaLnBrk="1" hangingPunct="1">
                <a:spcBef>
                  <a:spcPct val="0"/>
                </a:spcBef>
                <a:buFontTx/>
                <a:buNone/>
              </a:pPr>
              <a:t>‹#›</a:t>
            </a:fld>
            <a:endParaRPr lang="en-US" altLang="en-US" sz="1200" b="1">
              <a:solidFill>
                <a:schemeClr val="bg1"/>
              </a:solidFill>
            </a:endParaRPr>
          </a:p>
        </p:txBody>
      </p:sp>
      <p:grpSp>
        <p:nvGrpSpPr>
          <p:cNvPr id="6" name="Group 25"/>
          <p:cNvGrpSpPr>
            <a:grpSpLocks/>
          </p:cNvGrpSpPr>
          <p:nvPr userDrawn="1"/>
        </p:nvGrpSpPr>
        <p:grpSpPr bwMode="auto">
          <a:xfrm>
            <a:off x="5708650" y="6124575"/>
            <a:ext cx="2047875" cy="661988"/>
            <a:chOff x="3596" y="3858"/>
            <a:chExt cx="1290" cy="417"/>
          </a:xfrm>
        </p:grpSpPr>
        <p:pic>
          <p:nvPicPr>
            <p:cNvPr id="7" name="Picture 26"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9" name="Text Box 29"/>
          <p:cNvSpPr txBox="1">
            <a:spLocks noChangeArrowheads="1"/>
          </p:cNvSpPr>
          <p:nvPr userDrawn="1"/>
        </p:nvSpPr>
        <p:spPr bwMode="auto">
          <a:xfrm>
            <a:off x="449263" y="6205538"/>
            <a:ext cx="4784725" cy="274637"/>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Aircraft Weight &amp; Balance by Bill Doyle, CFI A&amp;I</a:t>
            </a:r>
          </a:p>
        </p:txBody>
      </p:sp>
      <p:sp>
        <p:nvSpPr>
          <p:cNvPr id="10" name="Text Box 30"/>
          <p:cNvSpPr txBox="1">
            <a:spLocks noChangeArrowheads="1"/>
          </p:cNvSpPr>
          <p:nvPr userDrawn="1"/>
        </p:nvSpPr>
        <p:spPr bwMode="auto">
          <a:xfrm>
            <a:off x="441325" y="6384925"/>
            <a:ext cx="3740150" cy="274638"/>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Spring 2018</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738496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a:latin typeface="Arial" charset="0"/>
            </a:endParaRPr>
          </a:p>
        </p:txBody>
      </p:sp>
      <p:sp>
        <p:nvSpPr>
          <p:cNvPr id="5"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F1B3F0BA-C2AF-4BC8-87FF-9EB561BB8DA8}" type="slidenum">
              <a:rPr lang="en-US" altLang="en-US" sz="1200" b="1">
                <a:solidFill>
                  <a:schemeClr val="bg1"/>
                </a:solidFill>
              </a:rPr>
              <a:pPr algn="r" eaLnBrk="1" hangingPunct="1">
                <a:spcBef>
                  <a:spcPct val="0"/>
                </a:spcBef>
                <a:buFontTx/>
                <a:buNone/>
              </a:pPr>
              <a:t>‹#›</a:t>
            </a:fld>
            <a:endParaRPr lang="en-US" altLang="en-US" sz="1200" b="1">
              <a:solidFill>
                <a:schemeClr val="bg1"/>
              </a:solidFill>
            </a:endParaRPr>
          </a:p>
        </p:txBody>
      </p:sp>
      <p:grpSp>
        <p:nvGrpSpPr>
          <p:cNvPr id="6" name="Group 25"/>
          <p:cNvGrpSpPr>
            <a:grpSpLocks/>
          </p:cNvGrpSpPr>
          <p:nvPr userDrawn="1"/>
        </p:nvGrpSpPr>
        <p:grpSpPr bwMode="auto">
          <a:xfrm>
            <a:off x="5708650" y="6124575"/>
            <a:ext cx="2047875" cy="661988"/>
            <a:chOff x="3596" y="3858"/>
            <a:chExt cx="1290" cy="417"/>
          </a:xfrm>
        </p:grpSpPr>
        <p:pic>
          <p:nvPicPr>
            <p:cNvPr id="7" name="Picture 26"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9" name="Text Box 29"/>
          <p:cNvSpPr txBox="1">
            <a:spLocks noChangeArrowheads="1"/>
          </p:cNvSpPr>
          <p:nvPr userDrawn="1"/>
        </p:nvSpPr>
        <p:spPr bwMode="auto">
          <a:xfrm>
            <a:off x="449263" y="6205538"/>
            <a:ext cx="4784725" cy="274637"/>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Aircraft Weight &amp; Balance by Bill Doyle, CFI A&amp;I</a:t>
            </a:r>
          </a:p>
        </p:txBody>
      </p:sp>
      <p:sp>
        <p:nvSpPr>
          <p:cNvPr id="10" name="Text Box 30"/>
          <p:cNvSpPr txBox="1">
            <a:spLocks noChangeArrowheads="1"/>
          </p:cNvSpPr>
          <p:nvPr userDrawn="1"/>
        </p:nvSpPr>
        <p:spPr bwMode="auto">
          <a:xfrm>
            <a:off x="441325" y="6384925"/>
            <a:ext cx="3740150" cy="274638"/>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Spring 2018</a:t>
            </a:r>
          </a:p>
        </p:txBody>
      </p:sp>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474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5885EA6-ECC6-44FB-974A-EB031BE96617}" type="slidenum">
              <a:rPr lang="en-US" altLang="en-US"/>
              <a:pPr/>
              <a:t>‹#›</a:t>
            </a:fld>
            <a:endParaRPr lang="en-US" altLang="en-US"/>
          </a:p>
        </p:txBody>
      </p:sp>
    </p:spTree>
    <p:extLst>
      <p:ext uri="{BB962C8B-B14F-4D97-AF65-F5344CB8AC3E}">
        <p14:creationId xmlns:p14="http://schemas.microsoft.com/office/powerpoint/2010/main" val="16945522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9C5ADA25-7093-46C0-8E58-823E15F73CE7}" type="slidenum">
              <a:rPr lang="en-US" altLang="en-US"/>
              <a:pPr/>
              <a:t>‹#›</a:t>
            </a:fld>
            <a:endParaRPr lang="en-US" altLang="en-US"/>
          </a:p>
        </p:txBody>
      </p:sp>
    </p:spTree>
    <p:extLst>
      <p:ext uri="{BB962C8B-B14F-4D97-AF65-F5344CB8AC3E}">
        <p14:creationId xmlns:p14="http://schemas.microsoft.com/office/powerpoint/2010/main" val="25717858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248400"/>
            <a:ext cx="1905000" cy="457200"/>
          </a:xfrm>
        </p:spPr>
        <p:txBody>
          <a:bodyPr/>
          <a:lstStyle>
            <a:lvl1pPr>
              <a:defRPr/>
            </a:lvl1pPr>
          </a:lstStyle>
          <a:p>
            <a:fld id="{89FE44AE-1A7F-4F01-A2C3-A41A58BFCB83}" type="slidenum">
              <a:rPr lang="en-US" altLang="en-US"/>
              <a:pPr/>
              <a:t>‹#›</a:t>
            </a:fld>
            <a:endParaRPr lang="en-US" altLang="en-US"/>
          </a:p>
        </p:txBody>
      </p:sp>
    </p:spTree>
    <p:extLst>
      <p:ext uri="{BB962C8B-B14F-4D97-AF65-F5344CB8AC3E}">
        <p14:creationId xmlns:p14="http://schemas.microsoft.com/office/powerpoint/2010/main" val="39914505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82BB99DB-5109-4A73-9160-3B333E4F0C6A}" type="slidenum">
              <a:rPr lang="en-US" altLang="en-US"/>
              <a:pPr/>
              <a:t>‹#›</a:t>
            </a:fld>
            <a:endParaRPr lang="en-US" altLang="en-US"/>
          </a:p>
        </p:txBody>
      </p:sp>
    </p:spTree>
    <p:extLst>
      <p:ext uri="{BB962C8B-B14F-4D97-AF65-F5344CB8AC3E}">
        <p14:creationId xmlns:p14="http://schemas.microsoft.com/office/powerpoint/2010/main" val="1245677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253656C9-32B4-4812-9CD6-8687DE5B9C0C}" type="slidenum">
              <a:rPr lang="en-US" altLang="en-US"/>
              <a:pPr/>
              <a:t>‹#›</a:t>
            </a:fld>
            <a:endParaRPr lang="en-US" altLang="en-US"/>
          </a:p>
        </p:txBody>
      </p:sp>
    </p:spTree>
    <p:extLst>
      <p:ext uri="{BB962C8B-B14F-4D97-AF65-F5344CB8AC3E}">
        <p14:creationId xmlns:p14="http://schemas.microsoft.com/office/powerpoint/2010/main" val="13036280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F6CD8B65-70B6-4E0E-9E1D-DB7337EB6104}" type="slidenum">
              <a:rPr lang="en-US" altLang="en-US"/>
              <a:pPr/>
              <a:t>‹#›</a:t>
            </a:fld>
            <a:endParaRPr lang="en-US" altLang="en-US"/>
          </a:p>
        </p:txBody>
      </p:sp>
    </p:spTree>
    <p:extLst>
      <p:ext uri="{BB962C8B-B14F-4D97-AF65-F5344CB8AC3E}">
        <p14:creationId xmlns:p14="http://schemas.microsoft.com/office/powerpoint/2010/main" val="25644751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fld id="{744553E9-69DA-44BF-82DE-C6ACE5696EFB}" type="slidenum">
              <a:rPr lang="en-US" altLang="en-US"/>
              <a:pPr/>
              <a:t>‹#›</a:t>
            </a:fld>
            <a:endParaRPr lang="en-US" altLang="en-US"/>
          </a:p>
        </p:txBody>
      </p:sp>
    </p:spTree>
    <p:extLst>
      <p:ext uri="{BB962C8B-B14F-4D97-AF65-F5344CB8AC3E}">
        <p14:creationId xmlns:p14="http://schemas.microsoft.com/office/powerpoint/2010/main" val="943038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a:latin typeface="Arial" charset="0"/>
            </a:endParaRPr>
          </a:p>
        </p:txBody>
      </p:sp>
      <p:sp>
        <p:nvSpPr>
          <p:cNvPr id="4"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3E7814F6-0B82-4C93-A0A3-602C8D92B632}" type="slidenum">
              <a:rPr lang="en-US" altLang="en-US" sz="1200" b="1">
                <a:solidFill>
                  <a:schemeClr val="bg1"/>
                </a:solidFill>
              </a:rPr>
              <a:pPr algn="r" eaLnBrk="1" hangingPunct="1">
                <a:spcBef>
                  <a:spcPct val="0"/>
                </a:spcBef>
                <a:buFontTx/>
                <a:buNone/>
              </a:pPr>
              <a:t>‹#›</a:t>
            </a:fld>
            <a:endParaRPr lang="en-US" altLang="en-US" sz="1200" b="1">
              <a:solidFill>
                <a:schemeClr val="bg1"/>
              </a:solidFill>
            </a:endParaRPr>
          </a:p>
        </p:txBody>
      </p:sp>
      <p:grpSp>
        <p:nvGrpSpPr>
          <p:cNvPr id="5" name="Group 25"/>
          <p:cNvGrpSpPr>
            <a:grpSpLocks/>
          </p:cNvGrpSpPr>
          <p:nvPr userDrawn="1"/>
        </p:nvGrpSpPr>
        <p:grpSpPr bwMode="auto">
          <a:xfrm>
            <a:off x="5708650" y="6124575"/>
            <a:ext cx="2047875" cy="661988"/>
            <a:chOff x="3596" y="3858"/>
            <a:chExt cx="1290" cy="417"/>
          </a:xfrm>
        </p:grpSpPr>
        <p:pic>
          <p:nvPicPr>
            <p:cNvPr id="6" name="Picture 26"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8" name="Text Box 29"/>
          <p:cNvSpPr txBox="1">
            <a:spLocks noChangeArrowheads="1"/>
          </p:cNvSpPr>
          <p:nvPr userDrawn="1"/>
        </p:nvSpPr>
        <p:spPr bwMode="auto">
          <a:xfrm>
            <a:off x="449263" y="6205538"/>
            <a:ext cx="4784725" cy="274637"/>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Aircraft</a:t>
            </a:r>
            <a:r>
              <a:rPr lang="en-US" sz="1200" baseline="0" dirty="0" smtClean="0">
                <a:solidFill>
                  <a:srgbClr val="C0C0C0"/>
                </a:solidFill>
              </a:rPr>
              <a:t> Weight &amp; Balance by Bill Doyle, CFI A&amp;I</a:t>
            </a:r>
            <a:endParaRPr lang="en-US" sz="1200" dirty="0" smtClean="0">
              <a:solidFill>
                <a:srgbClr val="C0C0C0"/>
              </a:solidFill>
            </a:endParaRPr>
          </a:p>
        </p:txBody>
      </p:sp>
      <p:sp>
        <p:nvSpPr>
          <p:cNvPr id="9" name="Text Box 30"/>
          <p:cNvSpPr txBox="1">
            <a:spLocks noChangeArrowheads="1"/>
          </p:cNvSpPr>
          <p:nvPr userDrawn="1"/>
        </p:nvSpPr>
        <p:spPr bwMode="auto">
          <a:xfrm>
            <a:off x="441325" y="6384925"/>
            <a:ext cx="3740150" cy="274638"/>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Spring 2018</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Date Placeholder 2"/>
          <p:cNvSpPr>
            <a:spLocks noGrp="1"/>
          </p:cNvSpPr>
          <p:nvPr>
            <p:ph type="dt" sz="half" idx="10"/>
          </p:nvPr>
        </p:nvSpPr>
        <p:spPr/>
        <p:txBody>
          <a:bodyPr/>
          <a:lstStyle>
            <a:lvl1pPr>
              <a:defRPr/>
            </a:lvl1pPr>
          </a:lstStyle>
          <a:p>
            <a:pPr>
              <a:defRPr/>
            </a:pPr>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56889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a:latin typeface="Arial" charset="0"/>
            </a:endParaRPr>
          </a:p>
        </p:txBody>
      </p:sp>
      <p:sp>
        <p:nvSpPr>
          <p:cNvPr id="3"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CE92169A-24E6-49B4-A8E8-2E95CD0B4828}" type="slidenum">
              <a:rPr lang="en-US" altLang="en-US" sz="1200" b="1">
                <a:solidFill>
                  <a:schemeClr val="bg1"/>
                </a:solidFill>
              </a:rPr>
              <a:pPr algn="r" eaLnBrk="1" hangingPunct="1">
                <a:spcBef>
                  <a:spcPct val="0"/>
                </a:spcBef>
                <a:buFontTx/>
                <a:buNone/>
              </a:pPr>
              <a:t>‹#›</a:t>
            </a:fld>
            <a:endParaRPr lang="en-US" altLang="en-US" sz="1200" b="1">
              <a:solidFill>
                <a:schemeClr val="bg1"/>
              </a:solidFill>
            </a:endParaRPr>
          </a:p>
        </p:txBody>
      </p:sp>
      <p:grpSp>
        <p:nvGrpSpPr>
          <p:cNvPr id="4" name="Group 25"/>
          <p:cNvGrpSpPr>
            <a:grpSpLocks/>
          </p:cNvGrpSpPr>
          <p:nvPr userDrawn="1"/>
        </p:nvGrpSpPr>
        <p:grpSpPr bwMode="auto">
          <a:xfrm>
            <a:off x="5708650" y="6124575"/>
            <a:ext cx="2047875" cy="661988"/>
            <a:chOff x="3596" y="3858"/>
            <a:chExt cx="1290" cy="417"/>
          </a:xfrm>
        </p:grpSpPr>
        <p:pic>
          <p:nvPicPr>
            <p:cNvPr id="5" name="Picture 26"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7" name="Text Box 29"/>
          <p:cNvSpPr txBox="1">
            <a:spLocks noChangeArrowheads="1"/>
          </p:cNvSpPr>
          <p:nvPr userDrawn="1"/>
        </p:nvSpPr>
        <p:spPr bwMode="auto">
          <a:xfrm>
            <a:off x="449263" y="6205538"/>
            <a:ext cx="4784725" cy="274637"/>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buFontTx/>
              <a:buNone/>
              <a:defRPr/>
            </a:pPr>
            <a:r>
              <a:rPr lang="en-US" sz="1200" dirty="0" smtClean="0">
                <a:solidFill>
                  <a:srgbClr val="C0C0C0"/>
                </a:solidFill>
              </a:rPr>
              <a:t>Aircraft Weight and Balance by Bill Doyle, CFI A&amp;I</a:t>
            </a:r>
            <a:endParaRPr lang="en-US" sz="1200" dirty="0">
              <a:solidFill>
                <a:srgbClr val="C0C0C0"/>
              </a:solidFill>
            </a:endParaRPr>
          </a:p>
        </p:txBody>
      </p:sp>
      <p:sp>
        <p:nvSpPr>
          <p:cNvPr id="8" name="Text Box 30"/>
          <p:cNvSpPr txBox="1">
            <a:spLocks noChangeArrowheads="1"/>
          </p:cNvSpPr>
          <p:nvPr userDrawn="1"/>
        </p:nvSpPr>
        <p:spPr bwMode="auto">
          <a:xfrm>
            <a:off x="441325" y="6384925"/>
            <a:ext cx="3740150" cy="274638"/>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Spring 2018</a:t>
            </a:r>
          </a:p>
        </p:txBody>
      </p:sp>
      <p:sp>
        <p:nvSpPr>
          <p:cNvPr id="9" name="Date Placeholder 1"/>
          <p:cNvSpPr>
            <a:spLocks noGrp="1"/>
          </p:cNvSpPr>
          <p:nvPr>
            <p:ph type="dt" sz="half" idx="10"/>
          </p:nvPr>
        </p:nvSpPr>
        <p:spPr/>
        <p:txBody>
          <a:bodyPr/>
          <a:lstStyle>
            <a:lvl1pPr>
              <a:defRPr/>
            </a:lvl1pPr>
          </a:lstStyle>
          <a:p>
            <a:pPr>
              <a:defRPr/>
            </a:pPr>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24937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a:latin typeface="Arial" charset="0"/>
            </a:endParaRPr>
          </a:p>
        </p:txBody>
      </p:sp>
      <p:sp>
        <p:nvSpPr>
          <p:cNvPr id="6"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2B6A9C31-AB4C-469A-8349-3F6AAA27044A}" type="slidenum">
              <a:rPr lang="en-US" altLang="en-US" sz="1200" b="1">
                <a:solidFill>
                  <a:schemeClr val="bg1"/>
                </a:solidFill>
              </a:rPr>
              <a:pPr algn="r" eaLnBrk="1" hangingPunct="1">
                <a:spcBef>
                  <a:spcPct val="0"/>
                </a:spcBef>
                <a:buFontTx/>
                <a:buNone/>
              </a:pPr>
              <a:t>‹#›</a:t>
            </a:fld>
            <a:endParaRPr lang="en-US" altLang="en-US" sz="1200" b="1">
              <a:solidFill>
                <a:schemeClr val="bg1"/>
              </a:solidFill>
            </a:endParaRPr>
          </a:p>
        </p:txBody>
      </p:sp>
      <p:grpSp>
        <p:nvGrpSpPr>
          <p:cNvPr id="7" name="Group 25"/>
          <p:cNvGrpSpPr>
            <a:grpSpLocks/>
          </p:cNvGrpSpPr>
          <p:nvPr userDrawn="1"/>
        </p:nvGrpSpPr>
        <p:grpSpPr bwMode="auto">
          <a:xfrm>
            <a:off x="5708650" y="6124575"/>
            <a:ext cx="2047875" cy="661988"/>
            <a:chOff x="3596" y="3858"/>
            <a:chExt cx="1290" cy="417"/>
          </a:xfrm>
        </p:grpSpPr>
        <p:pic>
          <p:nvPicPr>
            <p:cNvPr id="8" name="Picture 26"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10" name="Text Box 29"/>
          <p:cNvSpPr txBox="1">
            <a:spLocks noChangeArrowheads="1"/>
          </p:cNvSpPr>
          <p:nvPr userDrawn="1"/>
        </p:nvSpPr>
        <p:spPr bwMode="auto">
          <a:xfrm>
            <a:off x="449263" y="6205538"/>
            <a:ext cx="4784725" cy="274637"/>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err="1" smtClean="0">
                <a:solidFill>
                  <a:srgbClr val="C0C0C0"/>
                </a:solidFill>
              </a:rPr>
              <a:t>Aircaft</a:t>
            </a:r>
            <a:r>
              <a:rPr lang="en-US" sz="1200" dirty="0" smtClean="0">
                <a:solidFill>
                  <a:srgbClr val="C0C0C0"/>
                </a:solidFill>
              </a:rPr>
              <a:t> Weight &amp; Balance by Bill Doyle,</a:t>
            </a:r>
            <a:r>
              <a:rPr lang="en-US" sz="1200" baseline="0" dirty="0" smtClean="0">
                <a:solidFill>
                  <a:srgbClr val="C0C0C0"/>
                </a:solidFill>
              </a:rPr>
              <a:t> CFI A&amp;I</a:t>
            </a:r>
            <a:endParaRPr lang="en-US" sz="1200" dirty="0" smtClean="0">
              <a:solidFill>
                <a:srgbClr val="C0C0C0"/>
              </a:solidFill>
            </a:endParaRPr>
          </a:p>
        </p:txBody>
      </p:sp>
      <p:sp>
        <p:nvSpPr>
          <p:cNvPr id="11" name="Text Box 30"/>
          <p:cNvSpPr txBox="1">
            <a:spLocks noChangeArrowheads="1"/>
          </p:cNvSpPr>
          <p:nvPr userDrawn="1"/>
        </p:nvSpPr>
        <p:spPr bwMode="auto">
          <a:xfrm>
            <a:off x="441325" y="6384925"/>
            <a:ext cx="3740150" cy="274638"/>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Spring 2018</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9286063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a:latin typeface="Arial" charset="0"/>
            </a:endParaRPr>
          </a:p>
        </p:txBody>
      </p:sp>
      <p:sp>
        <p:nvSpPr>
          <p:cNvPr id="6"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FD0B41DB-3303-4A0E-AEAE-01B40E1793A9}" type="slidenum">
              <a:rPr lang="en-US" altLang="en-US" sz="1200" b="1">
                <a:solidFill>
                  <a:schemeClr val="bg1"/>
                </a:solidFill>
              </a:rPr>
              <a:pPr algn="r" eaLnBrk="1" hangingPunct="1">
                <a:spcBef>
                  <a:spcPct val="0"/>
                </a:spcBef>
                <a:buFontTx/>
                <a:buNone/>
              </a:pPr>
              <a:t>‹#›</a:t>
            </a:fld>
            <a:endParaRPr lang="en-US" altLang="en-US" sz="1200" b="1">
              <a:solidFill>
                <a:schemeClr val="bg1"/>
              </a:solidFill>
            </a:endParaRPr>
          </a:p>
        </p:txBody>
      </p:sp>
      <p:grpSp>
        <p:nvGrpSpPr>
          <p:cNvPr id="7" name="Group 25"/>
          <p:cNvGrpSpPr>
            <a:grpSpLocks/>
          </p:cNvGrpSpPr>
          <p:nvPr userDrawn="1"/>
        </p:nvGrpSpPr>
        <p:grpSpPr bwMode="auto">
          <a:xfrm>
            <a:off x="5708650" y="6124575"/>
            <a:ext cx="2047875" cy="661988"/>
            <a:chOff x="3596" y="3858"/>
            <a:chExt cx="1290" cy="417"/>
          </a:xfrm>
        </p:grpSpPr>
        <p:pic>
          <p:nvPicPr>
            <p:cNvPr id="8" name="Picture 26"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10" name="Text Box 29"/>
          <p:cNvSpPr txBox="1">
            <a:spLocks noChangeArrowheads="1"/>
          </p:cNvSpPr>
          <p:nvPr userDrawn="1"/>
        </p:nvSpPr>
        <p:spPr bwMode="auto">
          <a:xfrm>
            <a:off x="449263" y="6205538"/>
            <a:ext cx="4784725" cy="274637"/>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Aircraft Weight &amp; Balance by Bill Doyle, CFI A&amp;I</a:t>
            </a:r>
          </a:p>
        </p:txBody>
      </p:sp>
      <p:sp>
        <p:nvSpPr>
          <p:cNvPr id="11" name="Text Box 30"/>
          <p:cNvSpPr txBox="1">
            <a:spLocks noChangeArrowheads="1"/>
          </p:cNvSpPr>
          <p:nvPr userDrawn="1"/>
        </p:nvSpPr>
        <p:spPr bwMode="auto">
          <a:xfrm>
            <a:off x="441325" y="6384925"/>
            <a:ext cx="3740150" cy="274638"/>
          </a:xfrm>
          <a:prstGeom prst="rect">
            <a:avLst/>
          </a:prstGeom>
          <a:noFill/>
          <a:ln>
            <a:noFill/>
          </a:ln>
          <a:effectLs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Spring 2018</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917082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4099"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anose="02020603050405020304" pitchFamily="18" charset="0"/>
              </a:defRPr>
            </a:lvl1pPr>
          </a:lstStyle>
          <a:p>
            <a:fld id="{93562BDB-759B-4226-AA83-A34519898600}" type="slidenum">
              <a:rPr lang="en-US" altLang="en-US"/>
              <a:pPr/>
              <a:t>‹#›</a:t>
            </a:fld>
            <a:endParaRPr lang="en-US" alt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defRPr/>
            </a:pPr>
            <a:endParaRPr lang="en-US">
              <a:latin typeface="Arial" charset="0"/>
            </a:endParaRPr>
          </a:p>
        </p:txBody>
      </p:sp>
      <p:sp>
        <p:nvSpPr>
          <p:cNvPr id="1032"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5D64F2E5-62E8-4FF1-BD11-C90D6C3E4E79}" type="slidenum">
              <a:rPr lang="en-US" altLang="en-US" sz="1200" b="1">
                <a:solidFill>
                  <a:schemeClr val="bg1"/>
                </a:solidFill>
              </a:rPr>
              <a:pPr algn="r" eaLnBrk="1" hangingPunct="1">
                <a:spcBef>
                  <a:spcPct val="0"/>
                </a:spcBef>
                <a:buFontTx/>
                <a:buNone/>
              </a:pPr>
              <a:t>‹#›</a:t>
            </a:fld>
            <a:endParaRPr lang="en-US" altLang="en-US" sz="1200" b="1">
              <a:solidFill>
                <a:schemeClr val="bg1"/>
              </a:solidFill>
            </a:endParaRPr>
          </a:p>
        </p:txBody>
      </p:sp>
      <p:grpSp>
        <p:nvGrpSpPr>
          <p:cNvPr id="4105" name="Group 25"/>
          <p:cNvGrpSpPr>
            <a:grpSpLocks/>
          </p:cNvGrpSpPr>
          <p:nvPr userDrawn="1"/>
        </p:nvGrpSpPr>
        <p:grpSpPr bwMode="auto">
          <a:xfrm>
            <a:off x="5708650" y="6124575"/>
            <a:ext cx="2047875" cy="661988"/>
            <a:chOff x="3596" y="3858"/>
            <a:chExt cx="1290" cy="417"/>
          </a:xfrm>
        </p:grpSpPr>
        <p:pic>
          <p:nvPicPr>
            <p:cNvPr id="4108" name="Picture 26" descr="NEW FAA LOGO"/>
            <p:cNvPicPr>
              <a:picLocks noChangeAspect="1" noChangeArrowheads="1"/>
            </p:cNvPicPr>
            <p:nvPr userDrawn="1"/>
          </p:nvPicPr>
          <p:blipFill>
            <a:blip r:embed="rId16">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1034" name="Text Box 29"/>
          <p:cNvSpPr txBox="1">
            <a:spLocks noChangeArrowheads="1"/>
          </p:cNvSpPr>
          <p:nvPr userDrawn="1"/>
        </p:nvSpPr>
        <p:spPr bwMode="auto">
          <a:xfrm>
            <a:off x="449263" y="6205538"/>
            <a:ext cx="4784725" cy="276225"/>
          </a:xfrm>
          <a:prstGeom prst="rect">
            <a:avLst/>
          </a:prstGeom>
          <a:noFill/>
          <a:ln>
            <a:noFill/>
          </a:ln>
          <a:effectLst/>
          <a:extLst/>
        </p:spPr>
        <p:txBody>
          <a:bodyPr>
            <a:spAutoFit/>
          </a:bodyPr>
          <a:lstStyle/>
          <a:p>
            <a:pPr>
              <a:buFontTx/>
              <a:buNone/>
              <a:defRPr/>
            </a:pPr>
            <a:r>
              <a:rPr lang="en-US" sz="1200" dirty="0">
                <a:solidFill>
                  <a:srgbClr val="C0C0C0"/>
                </a:solidFill>
                <a:latin typeface="Arial" charset="0"/>
              </a:rPr>
              <a:t>Aircraft Weight and Balance by Bill Doyle, CFI A&amp;I</a:t>
            </a:r>
          </a:p>
        </p:txBody>
      </p:sp>
      <p:sp>
        <p:nvSpPr>
          <p:cNvPr id="1035" name="Text Box 30"/>
          <p:cNvSpPr txBox="1">
            <a:spLocks noChangeArrowheads="1"/>
          </p:cNvSpPr>
          <p:nvPr userDrawn="1"/>
        </p:nvSpPr>
        <p:spPr bwMode="auto">
          <a:xfrm>
            <a:off x="441325" y="6384925"/>
            <a:ext cx="3740150" cy="274638"/>
          </a:xfrm>
          <a:prstGeom prst="rect">
            <a:avLst/>
          </a:prstGeom>
          <a:noFill/>
          <a:ln>
            <a:noFill/>
          </a:ln>
          <a:effectLst/>
          <a:extLst/>
        </p:spPr>
        <p:txBody>
          <a:bodyPr>
            <a:spAutoFit/>
          </a:bodyPr>
          <a:lstStyle/>
          <a:p>
            <a:pPr>
              <a:buFontTx/>
              <a:buNone/>
              <a:defRPr/>
            </a:pPr>
            <a:r>
              <a:rPr lang="en-US" sz="1200" dirty="0" smtClean="0">
                <a:solidFill>
                  <a:srgbClr val="C0C0C0"/>
                </a:solidFill>
                <a:latin typeface="Arial" charset="0"/>
              </a:rPr>
              <a:t>Spring 2018</a:t>
            </a:r>
            <a:endParaRPr lang="en-US" sz="1200" dirty="0">
              <a:solidFill>
                <a:srgbClr val="C0C0C0"/>
              </a:solidFill>
              <a:latin typeface="Arial" charset="0"/>
            </a:endParaRPr>
          </a:p>
        </p:txBody>
      </p:sp>
    </p:spTree>
  </p:cSld>
  <p:clrMap bg1="lt1" tx1="dk1" bg2="lt2" tx2="dk2" accent1="accent1" accent2="accent2" accent3="accent3" accent4="accent4" accent5="accent5" accent6="accent6" hlink="hlink" folHlink="folHlink"/>
  <p:sldLayoutIdLst>
    <p:sldLayoutId id="2147484092" r:id="rId1"/>
    <p:sldLayoutId id="2147484085" r:id="rId2"/>
    <p:sldLayoutId id="2147484086" r:id="rId3"/>
    <p:sldLayoutId id="2147484087" r:id="rId4"/>
    <p:sldLayoutId id="2147484088" r:id="rId5"/>
    <p:sldLayoutId id="2147484093" r:id="rId6"/>
    <p:sldLayoutId id="2147484094" r:id="rId7"/>
    <p:sldLayoutId id="2147484095" r:id="rId8"/>
    <p:sldLayoutId id="2147484096" r:id="rId9"/>
    <p:sldLayoutId id="2147484097" r:id="rId10"/>
    <p:sldLayoutId id="2147484098" r:id="rId11"/>
    <p:sldLayoutId id="2147484089" r:id="rId12"/>
    <p:sldLayoutId id="2147484090" r:id="rId13"/>
    <p:sldLayoutId id="2147484091"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illiamjdoylejr.net/FAAST/W&amp;B/Weight_and_Balance_2018.ppt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doylewj@ix.Netcom.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williamjdoylejr.net/FAAST/W&amp;B/Weight_Balance_Cessna_172S.xls"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williamjdoylejr.net/FAAST/W&amp;B/Weight_Balance_Cessna_172S.xls" TargetMode="Externa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williamjdoylejr.net/FAAST/W&amp;B/Weight_Balance_Cessna_172S.xls" TargetMode="Externa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williamjdoylejr.net/FAAST/W&amp;B/Weight_and_Balance_Cessna_182T.xls" TargetMode="Externa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hyperlink" Target="http://williamjdoylejr.net/FAAST/W&amp;B/Weight_and_Balance_Cessna_182T.xl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williamjdoylejr.net/FAAST/W&amp;B/Weight_Balance_Cessna_U206H.xls" TargetMode="Externa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williamjdoylejr.net/FAAST/W&amp;B/Weight_Balance_Cessna_U206H.xls" TargetMode="Externa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http://williamjdoylejr.net/FAAST/W&amp;B/Weight_&amp;_Balance_Cirrus_SR20.xls" TargetMode="Externa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http://williamjdoylejr.net/FAAST/W&amp;B/Weight_&amp;_Balance_Cirrus_SR20.xls" TargetMode="Externa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hyperlink" Target="http://williamjdoylejr.net/FAAST/W&amp;B/Weight_&amp;_Balance_Cirrus_SR20.xls" TargetMode="Externa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www.foreflight.com/ipad/guide/pdf"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ntsb.gov/_layouts/ntsb.aviation/index.aspx"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www.1800wxbrief.com/"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www.1800wxbrief.com/"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84.xml.rels><?xml version="1.0" encoding="UTF-8" standalone="yes"?>
<Relationships xmlns="http://schemas.openxmlformats.org/package/2006/relationships"><Relationship Id="rId3" Type="http://schemas.openxmlformats.org/officeDocument/2006/relationships/hyperlink" Target="https://www.1800wxbrief.com/"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williamjdoylejr.net/pvt/Weight_and_Balance.ppt" TargetMode="External"/><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hyperlink" Target="http://williamjdoylejr.net/FAAST/W&amp;B/Weight_&amp;_Balance_Cirrus_SR20.xls" TargetMode="External"/><Relationship Id="rId5" Type="http://schemas.openxmlformats.org/officeDocument/2006/relationships/hyperlink" Target="http://williamjdoylejr.net/FAAST/W&amp;B/Weight_Balance_Cessna_U206H.xls" TargetMode="External"/><Relationship Id="rId4" Type="http://schemas.openxmlformats.org/officeDocument/2006/relationships/hyperlink" Target="http://williamjdoylejr.net/FAAST/W&amp;B/Weight_and_Balance_Cessna_182T.xls"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ntsb.gov/_layouts/ntsb.aviation/index.aspx" TargetMode="External"/><Relationship Id="rId3" Type="http://schemas.openxmlformats.org/officeDocument/2006/relationships/hyperlink" Target="https://www.faa.gov/regulations_policies/handbooks_manuals/aviation/airplane_handbook/" TargetMode="External"/><Relationship Id="rId7" Type="http://schemas.openxmlformats.org/officeDocument/2006/relationships/hyperlink" Target="http://www.ntsb.gov/ntsb/query.asp"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hyperlink" Target="https://www.faa.gov/regulations_policies/handbooks_manuals/aviation/media/FAA-H-8083-1.pdf" TargetMode="External"/><Relationship Id="rId5" Type="http://schemas.openxmlformats.org/officeDocument/2006/relationships/hyperlink" Target="https://www.faa.gov/regulations_policies/handbooks_manuals/aviation/phak/media/12_phak_ch10.pdf" TargetMode="External"/><Relationship Id="rId4" Type="http://schemas.openxmlformats.org/officeDocument/2006/relationships/hyperlink" Target="https://www.faa.gov/regulations_policies/handbooks_manuals/aviation/phak/"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ecfr.gov/cgi-bin/text-idx?SID=c568dda2ee8f3a2cf796dcd614c3b4de&amp;mc=true&amp;tpl=/ecfrbrowse/Title14/14cfrv2_02.tpl#0"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www.ntsb.gov/ntsb/query.asp"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8.png"/><Relationship Id="rId5" Type="http://schemas.openxmlformats.org/officeDocument/2006/relationships/image" Target="../media/image77.emf"/><Relationship Id="rId4" Type="http://schemas.openxmlformats.org/officeDocument/2006/relationships/oleObject" Target="../embeddings/oleObject2.bin"/></Relationships>
</file>

<file path=ppt/slides/_rels/slide9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83.xml"/><Relationship Id="rId7" Type="http://schemas.openxmlformats.org/officeDocument/2006/relationships/image" Target="../media/image8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4.emf"/><Relationship Id="rId4" Type="http://schemas.openxmlformats.org/officeDocument/2006/relationships/oleObject" Target="../embeddings/oleObject3.bin"/></Relationships>
</file>

<file path=ppt/slides/_rels/slide99.xml.rels><?xml version="1.0" encoding="UTF-8" standalone="yes"?>
<Relationships xmlns="http://schemas.openxmlformats.org/package/2006/relationships"><Relationship Id="rId3" Type="http://schemas.openxmlformats.org/officeDocument/2006/relationships/hyperlink" Target="http://www.faa.gov/about/office_org/headquarters_offices/avs/offices/afs/qms/" TargetMode="External"/><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hyperlink" Target="mailto:Eric.Sieracki@fa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sp>
        <p:nvSpPr>
          <p:cNvPr id="12290" name="Rectangle 11"/>
          <p:cNvSpPr>
            <a:spLocks noGrp="1" noChangeArrowheads="1"/>
          </p:cNvSpPr>
          <p:nvPr>
            <p:ph type="ctrTitle"/>
          </p:nvPr>
        </p:nvSpPr>
        <p:spPr>
          <a:xfrm>
            <a:off x="0" y="312738"/>
            <a:ext cx="5616575" cy="847725"/>
          </a:xfrm>
        </p:spPr>
        <p:txBody>
          <a:bodyPr/>
          <a:lstStyle/>
          <a:p>
            <a:pPr eaLnBrk="1" hangingPunct="1"/>
            <a:r>
              <a:rPr lang="en-US" altLang="en-US" sz="3300" smtClean="0">
                <a:latin typeface="Times New Roman" panose="02020603050405020304" pitchFamily="18" charset="0"/>
              </a:rPr>
              <a:t>Airplane Weight and Balance</a:t>
            </a:r>
            <a:r>
              <a:rPr lang="en-US" altLang="en-US" sz="3200" smtClean="0">
                <a:latin typeface="Times New Roman" panose="02020603050405020304" pitchFamily="18" charset="0"/>
              </a:rPr>
              <a:t/>
            </a:r>
            <a:br>
              <a:rPr lang="en-US" altLang="en-US" sz="3200" smtClean="0">
                <a:latin typeface="Times New Roman" panose="02020603050405020304" pitchFamily="18" charset="0"/>
              </a:rPr>
            </a:br>
            <a:endParaRPr lang="en-US" altLang="en-US" sz="3200" smtClean="0">
              <a:latin typeface="Times New Roman" panose="02020603050405020304" pitchFamily="18" charset="0"/>
            </a:endParaRPr>
          </a:p>
        </p:txBody>
      </p:sp>
      <p:sp>
        <p:nvSpPr>
          <p:cNvPr id="12291" name="Rectangle 12"/>
          <p:cNvSpPr>
            <a:spLocks noGrp="1" noChangeArrowheads="1"/>
          </p:cNvSpPr>
          <p:nvPr>
            <p:ph type="subTitle" idx="1"/>
          </p:nvPr>
        </p:nvSpPr>
        <p:spPr>
          <a:xfrm>
            <a:off x="0" y="1204913"/>
            <a:ext cx="5457825" cy="3149600"/>
          </a:xfrm>
        </p:spPr>
        <p:txBody>
          <a:bodyPr/>
          <a:lstStyle/>
          <a:p>
            <a:pPr algn="ctr" eaLnBrk="1" hangingPunct="1"/>
            <a:r>
              <a:rPr lang="en-US" altLang="en-US" sz="2800" dirty="0" smtClean="0">
                <a:solidFill>
                  <a:schemeClr val="bg1"/>
                </a:solidFill>
                <a:latin typeface="Times New Roman" panose="02020603050405020304" pitchFamily="18" charset="0"/>
              </a:rPr>
              <a:t>The Inherent Dangers of Weight and Balance  Procedural Complacency</a:t>
            </a:r>
          </a:p>
          <a:p>
            <a:pPr algn="ctr" eaLnBrk="1" hangingPunct="1"/>
            <a:r>
              <a:rPr lang="en-US" altLang="en-US" sz="2800" dirty="0" smtClean="0">
                <a:solidFill>
                  <a:schemeClr val="bg1"/>
                </a:solidFill>
                <a:latin typeface="Times New Roman" panose="02020603050405020304" pitchFamily="18" charset="0"/>
              </a:rPr>
              <a:t> –  </a:t>
            </a:r>
          </a:p>
          <a:p>
            <a:pPr algn="ctr" eaLnBrk="1" hangingPunct="1"/>
            <a:r>
              <a:rPr lang="en-US" altLang="en-US" sz="2800" dirty="0" smtClean="0">
                <a:solidFill>
                  <a:schemeClr val="bg1"/>
                </a:solidFill>
                <a:latin typeface="Times New Roman" panose="02020603050405020304" pitchFamily="18" charset="0"/>
              </a:rPr>
              <a:t>What You Don’t Know Can Get You and Your Passengers Killed!</a:t>
            </a:r>
          </a:p>
        </p:txBody>
      </p:sp>
      <p:sp>
        <p:nvSpPr>
          <p:cNvPr id="12292" name="Text Box 17"/>
          <p:cNvSpPr txBox="1">
            <a:spLocks noChangeArrowheads="1"/>
          </p:cNvSpPr>
          <p:nvPr/>
        </p:nvSpPr>
        <p:spPr bwMode="auto">
          <a:xfrm>
            <a:off x="1754188" y="4497388"/>
            <a:ext cx="3465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1600">
                <a:solidFill>
                  <a:schemeClr val="bg1"/>
                </a:solidFill>
              </a:rPr>
              <a:t>FAA Safety Seminar Attendees</a:t>
            </a:r>
          </a:p>
        </p:txBody>
      </p:sp>
      <p:sp>
        <p:nvSpPr>
          <p:cNvPr id="12293" name="Text Box 18"/>
          <p:cNvSpPr txBox="1">
            <a:spLocks noChangeArrowheads="1"/>
          </p:cNvSpPr>
          <p:nvPr/>
        </p:nvSpPr>
        <p:spPr bwMode="auto">
          <a:xfrm>
            <a:off x="904875" y="4859338"/>
            <a:ext cx="448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1600">
                <a:solidFill>
                  <a:schemeClr val="bg1"/>
                </a:solidFill>
              </a:rPr>
              <a:t>W. J. Doyle, Jr., CFI A&amp;I, AGI, IGI, FAAST Rep</a:t>
            </a:r>
          </a:p>
        </p:txBody>
      </p:sp>
      <p:sp>
        <p:nvSpPr>
          <p:cNvPr id="12294" name="Text Box 19"/>
          <p:cNvSpPr txBox="1">
            <a:spLocks noChangeArrowheads="1"/>
          </p:cNvSpPr>
          <p:nvPr/>
        </p:nvSpPr>
        <p:spPr bwMode="auto">
          <a:xfrm>
            <a:off x="1000125" y="5224463"/>
            <a:ext cx="3465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1600" dirty="0" smtClean="0">
                <a:solidFill>
                  <a:schemeClr val="bg1"/>
                </a:solidFill>
              </a:rPr>
              <a:t>2018</a:t>
            </a:r>
            <a:endParaRPr lang="en-US" alt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9144000" cy="472966"/>
          </a:xfrm>
        </p:spPr>
        <p:txBody>
          <a:bodyPr/>
          <a:lstStyle/>
          <a:p>
            <a:pPr algn="ctr" eaLnBrk="1" hangingPunct="1"/>
            <a:r>
              <a:rPr lang="en-US" altLang="en-US" sz="2800" i="1" dirty="0" smtClean="0">
                <a:latin typeface="Times New Roman" panose="02020603050405020304" pitchFamily="18" charset="0"/>
              </a:rPr>
              <a:t>Cessna 180 N4955A – NTSB Report ANC11FA037</a:t>
            </a:r>
          </a:p>
        </p:txBody>
      </p:sp>
      <p:sp>
        <p:nvSpPr>
          <p:cNvPr id="7" name="Rectangle 6"/>
          <p:cNvSpPr>
            <a:spLocks noChangeArrowheads="1"/>
          </p:cNvSpPr>
          <p:nvPr/>
        </p:nvSpPr>
        <p:spPr bwMode="auto">
          <a:xfrm>
            <a:off x="0" y="472966"/>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371600" indent="-457200" eaLnBrk="0" hangingPunct="0">
              <a:defRPr sz="2400">
                <a:solidFill>
                  <a:schemeClr val="tx1"/>
                </a:solidFill>
                <a:latin typeface="Arial" panose="020B0604020202020204" pitchFamily="34" charset="0"/>
              </a:defRPr>
            </a:lvl3pPr>
            <a:lvl4pPr marL="1828800" indent="-4572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spcBef>
                <a:spcPts val="0"/>
              </a:spcBef>
            </a:pPr>
            <a:r>
              <a:rPr lang="en-US" dirty="0" smtClean="0">
                <a:latin typeface="Times New Roman" panose="02020603050405020304" pitchFamily="18" charset="0"/>
                <a:cs typeface="Times New Roman" panose="02020603050405020304" pitchFamily="18" charset="0"/>
              </a:rPr>
              <a:t>The accident occurred 5/27/2011</a:t>
            </a:r>
          </a:p>
          <a:p>
            <a:pPr lvl="1">
              <a:spcBef>
                <a:spcPts val="0"/>
              </a:spcBef>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Pilot’s </a:t>
            </a:r>
            <a:r>
              <a:rPr lang="en-US" dirty="0">
                <a:latin typeface="Times New Roman" panose="02020603050405020304" pitchFamily="18" charset="0"/>
                <a:cs typeface="Times New Roman" panose="02020603050405020304" pitchFamily="18" charset="0"/>
              </a:rPr>
              <a:t>logbook noted about 4 hours in the accident </a:t>
            </a:r>
            <a:r>
              <a:rPr lang="en-US" dirty="0" smtClean="0">
                <a:latin typeface="Times New Roman" panose="02020603050405020304" pitchFamily="18" charset="0"/>
                <a:cs typeface="Times New Roman" panose="02020603050405020304" pitchFamily="18" charset="0"/>
              </a:rPr>
              <a:t>airplane</a:t>
            </a:r>
          </a:p>
          <a:p>
            <a:pPr lvl="1">
              <a:spcBef>
                <a:spcPts val="0"/>
              </a:spcBef>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Pilot </a:t>
            </a:r>
            <a:r>
              <a:rPr lang="en-US" dirty="0">
                <a:latin typeface="Times New Roman" panose="02020603050405020304" pitchFamily="18" charset="0"/>
                <a:cs typeface="Times New Roman" panose="02020603050405020304" pitchFamily="18" charset="0"/>
              </a:rPr>
              <a:t>had not flown since </a:t>
            </a:r>
            <a:r>
              <a:rPr lang="en-US" dirty="0" smtClean="0">
                <a:latin typeface="Times New Roman" panose="02020603050405020304" pitchFamily="18" charset="0"/>
                <a:cs typeface="Times New Roman" panose="02020603050405020304" pitchFamily="18" charset="0"/>
              </a:rPr>
              <a:t>6/12/2010</a:t>
            </a:r>
          </a:p>
          <a:p>
            <a:pPr lvl="1">
              <a:spcBef>
                <a:spcPts val="0"/>
              </a:spcBef>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Pilot did </a:t>
            </a:r>
            <a:r>
              <a:rPr lang="en-US" dirty="0">
                <a:latin typeface="Times New Roman" panose="02020603050405020304" pitchFamily="18" charset="0"/>
                <a:cs typeface="Times New Roman" panose="02020603050405020304" pitchFamily="18" charset="0"/>
              </a:rPr>
              <a:t>not meet the FAA’s recent experience requirement for the required number of </a:t>
            </a:r>
            <a:r>
              <a:rPr lang="en-US" dirty="0" smtClean="0">
                <a:latin typeface="Times New Roman" panose="02020603050405020304" pitchFamily="18" charset="0"/>
                <a:cs typeface="Times New Roman" panose="02020603050405020304" pitchFamily="18" charset="0"/>
              </a:rPr>
              <a:t>takeoff and </a:t>
            </a:r>
            <a:r>
              <a:rPr lang="en-US" dirty="0">
                <a:latin typeface="Times New Roman" panose="02020603050405020304" pitchFamily="18" charset="0"/>
                <a:cs typeface="Times New Roman" panose="02020603050405020304" pitchFamily="18" charset="0"/>
              </a:rPr>
              <a:t>landings to carry passengers.</a:t>
            </a:r>
          </a:p>
          <a:p>
            <a:pPr>
              <a:spcBef>
                <a:spcPts val="0"/>
              </a:spcBef>
            </a:pPr>
            <a:r>
              <a:rPr lang="en-US" dirty="0" smtClean="0">
                <a:latin typeface="Times New Roman" panose="02020603050405020304" pitchFamily="18" charset="0"/>
                <a:cs typeface="Times New Roman" panose="02020603050405020304" pitchFamily="18" charset="0"/>
              </a:rPr>
              <a:t>Airplane’s </a:t>
            </a:r>
            <a:r>
              <a:rPr lang="en-US" dirty="0">
                <a:latin typeface="Times New Roman" panose="02020603050405020304" pitchFamily="18" charset="0"/>
                <a:cs typeface="Times New Roman" panose="02020603050405020304" pitchFamily="18" charset="0"/>
              </a:rPr>
              <a:t>estimated gross weight at the time of the accident was about 243 pounds over </a:t>
            </a:r>
            <a:r>
              <a:rPr lang="en-US" dirty="0" smtClean="0">
                <a:latin typeface="Times New Roman" panose="02020603050405020304" pitchFamily="18" charset="0"/>
                <a:cs typeface="Times New Roman" panose="02020603050405020304" pitchFamily="18" charset="0"/>
              </a:rPr>
              <a:t>its approved </a:t>
            </a:r>
            <a:r>
              <a:rPr lang="en-US" dirty="0">
                <a:latin typeface="Times New Roman" panose="02020603050405020304" pitchFamily="18" charset="0"/>
                <a:cs typeface="Times New Roman" panose="02020603050405020304" pitchFamily="18" charset="0"/>
              </a:rPr>
              <a:t>maximum takeoff weight.</a:t>
            </a:r>
          </a:p>
          <a:p>
            <a:pPr>
              <a:spcBef>
                <a:spcPts val="0"/>
              </a:spcBef>
            </a:pPr>
            <a:r>
              <a:rPr lang="en-US" dirty="0" smtClean="0">
                <a:latin typeface="Times New Roman" panose="02020603050405020304" pitchFamily="18" charset="0"/>
                <a:cs typeface="Times New Roman" panose="02020603050405020304" pitchFamily="18" charset="0"/>
              </a:rPr>
              <a:t>Witness </a:t>
            </a:r>
            <a:r>
              <a:rPr lang="en-US" dirty="0">
                <a:latin typeface="Times New Roman" panose="02020603050405020304" pitchFamily="18" charset="0"/>
                <a:cs typeface="Times New Roman" panose="02020603050405020304" pitchFamily="18" charset="0"/>
              </a:rPr>
              <a:t>accounts </a:t>
            </a:r>
            <a:r>
              <a:rPr lang="en-US" dirty="0" smtClean="0">
                <a:latin typeface="Times New Roman" panose="02020603050405020304" pitchFamily="18" charset="0"/>
                <a:cs typeface="Times New Roman" panose="02020603050405020304" pitchFamily="18" charset="0"/>
              </a:rPr>
              <a:t>reported</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Airplane swerving off the runway during the takeoff roll</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Nose-high attitude and rapid roll prior to impact</a:t>
            </a:r>
          </a:p>
          <a:p>
            <a:pPr>
              <a:spcBef>
                <a:spcPts val="0"/>
              </a:spcBef>
            </a:pPr>
            <a:r>
              <a:rPr lang="en-US" dirty="0" smtClean="0">
                <a:latin typeface="Times New Roman" panose="02020603050405020304" pitchFamily="18" charset="0"/>
                <a:cs typeface="Times New Roman" panose="02020603050405020304" pitchFamily="18" charset="0"/>
              </a:rPr>
              <a:t>Pilot </a:t>
            </a:r>
            <a:r>
              <a:rPr lang="en-US" dirty="0">
                <a:latin typeface="Times New Roman" panose="02020603050405020304" pitchFamily="18" charset="0"/>
                <a:cs typeface="Times New Roman" panose="02020603050405020304" pitchFamily="18" charset="0"/>
              </a:rPr>
              <a:t>likely </a:t>
            </a:r>
            <a:r>
              <a:rPr lang="en-US" dirty="0" smtClean="0">
                <a:latin typeface="Times New Roman" panose="02020603050405020304" pitchFamily="18" charset="0"/>
                <a:cs typeface="Times New Roman" panose="02020603050405020304" pitchFamily="18" charset="0"/>
              </a:rPr>
              <a:t>lost control </a:t>
            </a:r>
            <a:r>
              <a:rPr lang="en-US" dirty="0">
                <a:latin typeface="Times New Roman" panose="02020603050405020304" pitchFamily="18" charset="0"/>
                <a:cs typeface="Times New Roman" panose="02020603050405020304" pitchFamily="18" charset="0"/>
              </a:rPr>
              <a:t>during the takeoff </a:t>
            </a:r>
            <a:r>
              <a:rPr lang="en-US" dirty="0" smtClean="0">
                <a:latin typeface="Times New Roman" panose="02020603050405020304" pitchFamily="18" charset="0"/>
                <a:cs typeface="Times New Roman" panose="02020603050405020304" pitchFamily="18" charset="0"/>
              </a:rPr>
              <a:t>roll</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Pilot applied excessive nose-up pitch to become airborne.</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Once airborne, pilot failed to attain sufficient airspeed to avoid an aerodynamic stall</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Airplane descended out of control to the ground.</a:t>
            </a:r>
          </a:p>
        </p:txBody>
      </p:sp>
    </p:spTree>
    <p:extLst>
      <p:ext uri="{BB962C8B-B14F-4D97-AF65-F5344CB8AC3E}">
        <p14:creationId xmlns:p14="http://schemas.microsoft.com/office/powerpoint/2010/main" val="31042140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 calcmode="lin" valueType="num">
                                      <p:cBhvr additive="base">
                                        <p:cTn id="4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 calcmode="lin" valueType="num">
                                      <p:cBhvr additive="base">
                                        <p:cTn id="4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
                                            <p:txEl>
                                              <p:pRg st="11" end="11"/>
                                            </p:txEl>
                                          </p:spTgt>
                                        </p:tgtEl>
                                        <p:attrNameLst>
                                          <p:attrName>style.visibility</p:attrName>
                                        </p:attrNameLst>
                                      </p:cBhvr>
                                      <p:to>
                                        <p:strVal val="visible"/>
                                      </p:to>
                                    </p:set>
                                    <p:anim calcmode="lin" valueType="num">
                                      <p:cBhvr additive="base">
                                        <p:cTn id="5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9144000" cy="472966"/>
          </a:xfrm>
        </p:spPr>
        <p:txBody>
          <a:bodyPr/>
          <a:lstStyle/>
          <a:p>
            <a:pPr algn="ctr" eaLnBrk="1" hangingPunct="1"/>
            <a:r>
              <a:rPr lang="en-US" altLang="en-US" sz="2800" i="1" dirty="0" smtClean="0">
                <a:latin typeface="Times New Roman" panose="02020603050405020304" pitchFamily="18" charset="0"/>
              </a:rPr>
              <a:t>Cessna 180 N4955A – NTSB Report ANC11FA037</a:t>
            </a:r>
          </a:p>
        </p:txBody>
      </p:sp>
      <p:sp>
        <p:nvSpPr>
          <p:cNvPr id="7" name="Rectangle 6"/>
          <p:cNvSpPr>
            <a:spLocks noChangeArrowheads="1"/>
          </p:cNvSpPr>
          <p:nvPr/>
        </p:nvSpPr>
        <p:spPr bwMode="auto">
          <a:xfrm>
            <a:off x="0" y="472966"/>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371600" indent="-457200" eaLnBrk="0" hangingPunct="0">
              <a:defRPr sz="2400">
                <a:solidFill>
                  <a:schemeClr val="tx1"/>
                </a:solidFill>
                <a:latin typeface="Arial" panose="020B0604020202020204" pitchFamily="34" charset="0"/>
              </a:defRPr>
            </a:lvl3pPr>
            <a:lvl4pPr marL="1828800" indent="-4572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spcBef>
                <a:spcPts val="0"/>
              </a:spcBef>
            </a:pPr>
            <a:r>
              <a:rPr lang="en-US" dirty="0" smtClean="0">
                <a:latin typeface="Times New Roman" panose="02020603050405020304" pitchFamily="18" charset="0"/>
                <a:cs typeface="Times New Roman" panose="02020603050405020304" pitchFamily="18" charset="0"/>
              </a:rPr>
              <a:t>Estimated </a:t>
            </a:r>
            <a:r>
              <a:rPr lang="en-US" dirty="0">
                <a:latin typeface="Times New Roman" panose="02020603050405020304" pitchFamily="18" charset="0"/>
                <a:cs typeface="Times New Roman" panose="02020603050405020304" pitchFamily="18" charset="0"/>
              </a:rPr>
              <a:t>Weight and Balance</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Due to the extensive fire damage, an exact weight and balance calculation could not be made.</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Pilot’s weight was taken from his most current FAA medical examination. </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Weight of the front seat passenger was taken from her reported weight on her Alaska driver’s license.</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Weights for the rear seat passengers (</a:t>
            </a:r>
            <a:r>
              <a:rPr lang="en-US" dirty="0" smtClean="0">
                <a:latin typeface="Times New Roman" panose="02020603050405020304" pitchFamily="18" charset="0"/>
                <a:cs typeface="Times New Roman" panose="02020603050405020304" pitchFamily="18" charset="0"/>
              </a:rPr>
              <a:t>girls: ages </a:t>
            </a:r>
            <a:r>
              <a:rPr lang="en-US" dirty="0">
                <a:latin typeface="Times New Roman" panose="02020603050405020304" pitchFamily="18" charset="0"/>
                <a:cs typeface="Times New Roman" panose="02020603050405020304" pitchFamily="18" charset="0"/>
              </a:rPr>
              <a:t>11 and 13, and </a:t>
            </a:r>
            <a:r>
              <a:rPr lang="en-US" dirty="0" smtClean="0">
                <a:latin typeface="Times New Roman" panose="02020603050405020304" pitchFamily="18" charset="0"/>
                <a:cs typeface="Times New Roman" panose="02020603050405020304" pitchFamily="18" charset="0"/>
              </a:rPr>
              <a:t>boy: </a:t>
            </a:r>
            <a:r>
              <a:rPr lang="en-US" dirty="0">
                <a:latin typeface="Times New Roman" panose="02020603050405020304" pitchFamily="18" charset="0"/>
                <a:cs typeface="Times New Roman" panose="02020603050405020304" pitchFamily="18" charset="0"/>
              </a:rPr>
              <a:t>age 12) were estimated using the Centers for Disease Control (CDC) growth charts showing average weight by age and gender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433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9144000" cy="472966"/>
          </a:xfrm>
        </p:spPr>
        <p:txBody>
          <a:bodyPr/>
          <a:lstStyle/>
          <a:p>
            <a:pPr algn="ctr" eaLnBrk="1" hangingPunct="1"/>
            <a:r>
              <a:rPr lang="en-US" altLang="en-US" sz="2800" i="1" dirty="0" smtClean="0">
                <a:latin typeface="Times New Roman" panose="02020603050405020304" pitchFamily="18" charset="0"/>
              </a:rPr>
              <a:t>Cessna 180 N4955A – NTSB Report ANC11FA037</a:t>
            </a:r>
          </a:p>
        </p:txBody>
      </p:sp>
      <p:sp>
        <p:nvSpPr>
          <p:cNvPr id="7" name="Rectangle 6"/>
          <p:cNvSpPr>
            <a:spLocks noChangeArrowheads="1"/>
          </p:cNvSpPr>
          <p:nvPr/>
        </p:nvSpPr>
        <p:spPr bwMode="auto">
          <a:xfrm>
            <a:off x="0" y="472966"/>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371600" indent="-457200" eaLnBrk="0" hangingPunct="0">
              <a:defRPr sz="2400">
                <a:solidFill>
                  <a:schemeClr val="tx1"/>
                </a:solidFill>
                <a:latin typeface="Arial" panose="020B0604020202020204" pitchFamily="34" charset="0"/>
              </a:defRPr>
            </a:lvl3pPr>
            <a:lvl4pPr marL="1828800" indent="-4572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spcBef>
                <a:spcPts val="0"/>
              </a:spcBef>
            </a:pPr>
            <a:r>
              <a:rPr lang="en-US" dirty="0" smtClean="0">
                <a:latin typeface="Times New Roman" panose="02020603050405020304" pitchFamily="18" charset="0"/>
                <a:cs typeface="Times New Roman" panose="02020603050405020304" pitchFamily="18" charset="0"/>
              </a:rPr>
              <a:t>Items </a:t>
            </a:r>
            <a:r>
              <a:rPr lang="en-US" dirty="0">
                <a:latin typeface="Times New Roman" panose="02020603050405020304" pitchFamily="18" charset="0"/>
                <a:cs typeface="Times New Roman" panose="02020603050405020304" pitchFamily="18" charset="0"/>
              </a:rPr>
              <a:t>of cargo that were identifiable are listed as follows</a:t>
            </a:r>
            <a:r>
              <a:rPr lang="en-US" dirty="0" smtClean="0">
                <a:latin typeface="Times New Roman" panose="02020603050405020304" pitchFamily="18" charset="0"/>
                <a:cs typeface="Times New Roman" panose="02020603050405020304" pitchFamily="18" charset="0"/>
              </a:rPr>
              <a:t>:</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Chainsaw</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Pistol</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Multiple bags of food and grocery items</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Personal clothing and bags</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Pots</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Kitchen utensils</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Rope</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Bundle of electrical wire</a:t>
            </a:r>
          </a:p>
          <a:p>
            <a:pPr>
              <a:spcBef>
                <a:spcPts val="0"/>
              </a:spcBef>
            </a:pPr>
            <a:r>
              <a:rPr lang="en-US" dirty="0" smtClean="0">
                <a:latin typeface="Times New Roman" panose="02020603050405020304" pitchFamily="18" charset="0"/>
                <a:cs typeface="Times New Roman" panose="02020603050405020304" pitchFamily="18" charset="0"/>
              </a:rPr>
              <a:t>Pilot’s </a:t>
            </a:r>
            <a:r>
              <a:rPr lang="en-US" dirty="0">
                <a:latin typeface="Times New Roman" panose="02020603050405020304" pitchFamily="18" charset="0"/>
                <a:cs typeface="Times New Roman" panose="02020603050405020304" pitchFamily="18" charset="0"/>
              </a:rPr>
              <a:t>son said that the airplane’s fuel tanks </a:t>
            </a:r>
            <a:r>
              <a:rPr lang="en-US" dirty="0" smtClean="0">
                <a:latin typeface="Times New Roman" panose="02020603050405020304" pitchFamily="18" charset="0"/>
                <a:cs typeface="Times New Roman" panose="02020603050405020304" pitchFamily="18" charset="0"/>
              </a:rPr>
              <a:t>were completely </a:t>
            </a:r>
            <a:r>
              <a:rPr lang="en-US" dirty="0">
                <a:latin typeface="Times New Roman" panose="02020603050405020304" pitchFamily="18" charset="0"/>
                <a:cs typeface="Times New Roman" panose="02020603050405020304" pitchFamily="18" charset="0"/>
              </a:rPr>
              <a:t>filled </a:t>
            </a:r>
            <a:r>
              <a:rPr lang="en-US" dirty="0" smtClean="0">
                <a:latin typeface="Times New Roman" panose="02020603050405020304" pitchFamily="18" charset="0"/>
                <a:cs typeface="Times New Roman" panose="02020603050405020304" pitchFamily="18" charset="0"/>
              </a:rPr>
              <a:t>prior </a:t>
            </a:r>
            <a:r>
              <a:rPr lang="en-US" dirty="0">
                <a:latin typeface="Times New Roman" panose="02020603050405020304" pitchFamily="18" charset="0"/>
                <a:cs typeface="Times New Roman" panose="02020603050405020304" pitchFamily="18" charset="0"/>
              </a:rPr>
              <a:t>to the accident flight from the pilot’s personal fuel storage tank.</a:t>
            </a:r>
          </a:p>
        </p:txBody>
      </p:sp>
    </p:spTree>
    <p:extLst>
      <p:ext uri="{BB962C8B-B14F-4D97-AF65-F5344CB8AC3E}">
        <p14:creationId xmlns:p14="http://schemas.microsoft.com/office/powerpoint/2010/main" val="40498979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9144000" cy="472966"/>
          </a:xfrm>
        </p:spPr>
        <p:txBody>
          <a:bodyPr/>
          <a:lstStyle/>
          <a:p>
            <a:pPr algn="ctr" eaLnBrk="1" hangingPunct="1"/>
            <a:r>
              <a:rPr lang="en-US" altLang="en-US" sz="2800" i="1" dirty="0" smtClean="0">
                <a:latin typeface="Times New Roman" panose="02020603050405020304" pitchFamily="18" charset="0"/>
              </a:rPr>
              <a:t>Cessna 180 N4955A – NTSB Report ANC11FA037</a:t>
            </a:r>
          </a:p>
        </p:txBody>
      </p:sp>
      <p:sp>
        <p:nvSpPr>
          <p:cNvPr id="7" name="Rectangle 6"/>
          <p:cNvSpPr>
            <a:spLocks noChangeArrowheads="1"/>
          </p:cNvSpPr>
          <p:nvPr/>
        </p:nvSpPr>
        <p:spPr bwMode="auto">
          <a:xfrm>
            <a:off x="0" y="472966"/>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371600" indent="-457200" eaLnBrk="0" hangingPunct="0">
              <a:defRPr sz="2400">
                <a:solidFill>
                  <a:schemeClr val="tx1"/>
                </a:solidFill>
                <a:latin typeface="Arial" panose="020B0604020202020204" pitchFamily="34" charset="0"/>
              </a:defRPr>
            </a:lvl3pPr>
            <a:lvl4pPr marL="1828800" indent="-4572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spcBef>
                <a:spcPts val="0"/>
              </a:spcBef>
            </a:pPr>
            <a:r>
              <a:rPr lang="en-US" dirty="0">
                <a:latin typeface="Times New Roman" panose="02020603050405020304" pitchFamily="18" charset="0"/>
                <a:cs typeface="Times New Roman" panose="02020603050405020304" pitchFamily="18" charset="0"/>
              </a:rPr>
              <a:t>Estimated weights</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Basic Empty Weight (from March 5, 1991) – 1631 pounds</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Pilot and Front seat Passenger – 417 pounds</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Rear Seat Passengers – 293 pounds</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Cargo – 100 pounds</a:t>
            </a:r>
          </a:p>
          <a:p>
            <a:pPr lvl="1">
              <a:spcBef>
                <a:spcPts val="0"/>
              </a:spcBef>
              <a:buFont typeface="Courier New" panose="02070309020205020404" pitchFamily="49" charset="0"/>
              <a:buChar char="o"/>
            </a:pPr>
            <a:r>
              <a:rPr lang="fr-FR" dirty="0">
                <a:latin typeface="Times New Roman" panose="02020603050405020304" pitchFamily="18" charset="0"/>
                <a:cs typeface="Times New Roman" panose="02020603050405020304" pitchFamily="18" charset="0"/>
              </a:rPr>
              <a:t>Fuel (55 gallons) – 330 pounds</a:t>
            </a:r>
          </a:p>
          <a:p>
            <a:pPr lvl="1">
              <a:spcBef>
                <a:spcPts val="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Oil (12 quarts) – 22 pounds</a:t>
            </a:r>
          </a:p>
          <a:p>
            <a:pPr>
              <a:spcBef>
                <a:spcPts val="0"/>
              </a:spcBef>
            </a:pPr>
            <a:r>
              <a:rPr lang="en-US" dirty="0">
                <a:latin typeface="Times New Roman" panose="02020603050405020304" pitchFamily="18" charset="0"/>
                <a:cs typeface="Times New Roman" panose="02020603050405020304" pitchFamily="18" charset="0"/>
              </a:rPr>
              <a:t>The gross weight of the airplane at the time of the accident was </a:t>
            </a:r>
            <a:r>
              <a:rPr lang="en-US" dirty="0" smtClean="0">
                <a:latin typeface="Times New Roman" panose="02020603050405020304" pitchFamily="18" charset="0"/>
                <a:cs typeface="Times New Roman" panose="02020603050405020304" pitchFamily="18" charset="0"/>
              </a:rPr>
              <a:t>estimated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be 2,793 </a:t>
            </a:r>
            <a:r>
              <a:rPr lang="en-US" dirty="0">
                <a:latin typeface="Times New Roman" panose="02020603050405020304" pitchFamily="18" charset="0"/>
                <a:cs typeface="Times New Roman" panose="02020603050405020304" pitchFamily="18" charset="0"/>
              </a:rPr>
              <a:t>pounds, or 243 pounds over the approved maximum takeoff gross weight for </a:t>
            </a:r>
            <a:r>
              <a:rPr lang="en-US" dirty="0" smtClean="0">
                <a:latin typeface="Times New Roman" panose="02020603050405020304" pitchFamily="18" charset="0"/>
                <a:cs typeface="Times New Roman" panose="02020603050405020304" pitchFamily="18" charset="0"/>
              </a:rPr>
              <a:t>the airplane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spcBef>
                <a:spcPts val="0"/>
              </a:spcBef>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estimated center of gravity at the time of the accident was positive 42.18 inches.</a:t>
            </a:r>
          </a:p>
          <a:p>
            <a:pPr>
              <a:spcBef>
                <a:spcPts val="0"/>
              </a:spcBef>
            </a:pPr>
            <a:r>
              <a:rPr lang="en-US" dirty="0">
                <a:latin typeface="Times New Roman" panose="02020603050405020304" pitchFamily="18" charset="0"/>
                <a:cs typeface="Times New Roman" panose="02020603050405020304" pitchFamily="18" charset="0"/>
              </a:rPr>
              <a:t>The center of gravity range at 2,550 pounds (maximum gross weight) is positive 39.5 inches </a:t>
            </a:r>
            <a:r>
              <a:rPr lang="en-US" dirty="0" smtClean="0">
                <a:latin typeface="Times New Roman" panose="02020603050405020304" pitchFamily="18" charset="0"/>
                <a:cs typeface="Times New Roman" panose="02020603050405020304" pitchFamily="18" charset="0"/>
              </a:rPr>
              <a:t>to positive </a:t>
            </a:r>
            <a:r>
              <a:rPr lang="en-US" dirty="0">
                <a:latin typeface="Times New Roman" panose="02020603050405020304" pitchFamily="18" charset="0"/>
                <a:cs typeface="Times New Roman" panose="02020603050405020304" pitchFamily="18" charset="0"/>
              </a:rPr>
              <a:t>45.8 </a:t>
            </a:r>
            <a:r>
              <a:rPr lang="en-US" dirty="0" smtClean="0">
                <a:latin typeface="Times New Roman" panose="02020603050405020304" pitchFamily="18" charset="0"/>
                <a:cs typeface="Times New Roman" panose="02020603050405020304" pitchFamily="18" charset="0"/>
              </a:rPr>
              <a:t>inches</a:t>
            </a:r>
          </a:p>
        </p:txBody>
      </p:sp>
    </p:spTree>
    <p:extLst>
      <p:ext uri="{BB962C8B-B14F-4D97-AF65-F5344CB8AC3E}">
        <p14:creationId xmlns:p14="http://schemas.microsoft.com/office/powerpoint/2010/main" val="26553101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 calcmode="lin" valueType="num">
                                      <p:cBhvr additive="base">
                                        <p:cTn id="4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5037138"/>
          </a:xfrm>
          <a:noFill/>
        </p:spPr>
        <p:txBody>
          <a:bodyPr/>
          <a:lstStyle/>
          <a:p>
            <a:pPr algn="ctr" eaLnBrk="1" hangingPunct="1"/>
            <a:r>
              <a:rPr lang="en-US" altLang="en-US" sz="3200" smtClean="0">
                <a:latin typeface="Times New Roman" panose="02020603050405020304" pitchFamily="18" charset="0"/>
              </a:rPr>
              <a:t>Are There Any FARs</a:t>
            </a:r>
            <a:br>
              <a:rPr lang="en-US" altLang="en-US" sz="3200" smtClean="0">
                <a:latin typeface="Times New Roman" panose="02020603050405020304" pitchFamily="18" charset="0"/>
              </a:rPr>
            </a:br>
            <a:r>
              <a:rPr lang="en-US" altLang="en-US" sz="3200" smtClean="0">
                <a:latin typeface="Times New Roman" panose="02020603050405020304" pitchFamily="18" charset="0"/>
              </a:rPr>
              <a:t>That Cover Weight &amp; Balance?</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0"/>
            <a:ext cx="9144000" cy="384175"/>
          </a:xfrm>
        </p:spPr>
        <p:txBody>
          <a:bodyPr/>
          <a:lstStyle/>
          <a:p>
            <a:pPr algn="ctr" eaLnBrk="1" hangingPunct="1">
              <a:defRPr/>
            </a:pPr>
            <a:r>
              <a:rPr lang="en-US" sz="3200" i="1" dirty="0" smtClean="0">
                <a:effectLst>
                  <a:outerShdw blurRad="38100" dist="38100" dir="2700000" algn="tl">
                    <a:srgbClr val="C0C0C0"/>
                  </a:outerShdw>
                </a:effectLst>
                <a:latin typeface="Times New Roman" pitchFamily="18" charset="0"/>
              </a:rPr>
              <a:t>14 CFR 91.103 – Preflight Action</a:t>
            </a:r>
            <a:endParaRPr lang="en-US" sz="3200" i="1" dirty="0">
              <a:effectLst>
                <a:outerShdw blurRad="38100" dist="38100" dir="2700000" algn="tl">
                  <a:srgbClr val="C0C0C0"/>
                </a:outerShdw>
              </a:effectLst>
              <a:latin typeface="Times New Roman" pitchFamily="18" charset="0"/>
            </a:endParaRPr>
          </a:p>
        </p:txBody>
      </p:sp>
      <p:sp>
        <p:nvSpPr>
          <p:cNvPr id="3" name="Rectangle 3"/>
          <p:cNvSpPr txBox="1">
            <a:spLocks noChangeArrowheads="1"/>
          </p:cNvSpPr>
          <p:nvPr/>
        </p:nvSpPr>
        <p:spPr>
          <a:xfrm>
            <a:off x="0" y="384175"/>
            <a:ext cx="9144000" cy="5530850"/>
          </a:xfrm>
          <a:prstGeom prst="rect">
            <a:avLst/>
          </a:prstGeom>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110000"/>
              </a:lnSpc>
              <a:spcBef>
                <a:spcPct val="25000"/>
              </a:spcBef>
              <a:defRPr/>
            </a:pPr>
            <a:r>
              <a:rPr lang="en-US" altLang="en-US" sz="2200" b="0" kern="0" dirty="0" smtClean="0">
                <a:latin typeface="Times New Roman" panose="02020603050405020304" pitchFamily="18" charset="0"/>
                <a:cs typeface="Arial" panose="020B0604020202020204" pitchFamily="34" charset="0"/>
              </a:rPr>
              <a:t>Each pilot in command shall, before beginning a flight, become familiar with all available information concerning that flight. </a:t>
            </a:r>
            <a:r>
              <a:rPr lang="en-US" altLang="en-US" sz="2200" i="1" dirty="0">
                <a:solidFill>
                  <a:srgbClr val="FF0000"/>
                </a:solidFill>
                <a:latin typeface="Times New Roman" panose="02020603050405020304" pitchFamily="18" charset="0"/>
                <a:cs typeface="Arial" panose="020B0604020202020204" pitchFamily="34" charset="0"/>
              </a:rPr>
              <a:t>This information must include {but is not limited to} </a:t>
            </a:r>
            <a:r>
              <a:rPr lang="en-US" altLang="en-US" sz="2200" b="0" dirty="0">
                <a:latin typeface="Times New Roman" panose="02020603050405020304" pitchFamily="18" charset="0"/>
                <a:cs typeface="Arial" panose="020B0604020202020204" pitchFamily="34" charset="0"/>
              </a:rPr>
              <a:t>—</a:t>
            </a:r>
            <a:endParaRPr lang="en-US" altLang="en-US" sz="2200" i="1" kern="0" dirty="0" smtClean="0">
              <a:solidFill>
                <a:srgbClr val="FF0000"/>
              </a:solidFill>
              <a:latin typeface="Times New Roman" panose="02020603050405020304" pitchFamily="18" charset="0"/>
              <a:cs typeface="Arial" panose="020B0604020202020204" pitchFamily="34" charset="0"/>
            </a:endParaRPr>
          </a:p>
          <a:p>
            <a:pPr marL="857250" lvl="1" indent="-457200">
              <a:lnSpc>
                <a:spcPct val="110000"/>
              </a:lnSpc>
              <a:spcBef>
                <a:spcPct val="25000"/>
              </a:spcBef>
              <a:buFontTx/>
              <a:buAutoNum type="alphaLcParenR"/>
              <a:defRPr/>
            </a:pPr>
            <a:r>
              <a:rPr lang="en-US" altLang="en-US" sz="2000" kern="0" dirty="0" smtClean="0">
                <a:latin typeface="Times New Roman" panose="02020603050405020304" pitchFamily="18" charset="0"/>
                <a:cs typeface="Arial" panose="020B0604020202020204" pitchFamily="34" charset="0"/>
              </a:rPr>
              <a:t>For a flight under IFR or a flight not in the vicinity of an airport, </a:t>
            </a:r>
            <a:r>
              <a:rPr lang="en-US" altLang="en-US" sz="2000" b="1" kern="0" dirty="0" smtClean="0">
                <a:solidFill>
                  <a:srgbClr val="FF0000"/>
                </a:solidFill>
                <a:latin typeface="Times New Roman" panose="02020603050405020304" pitchFamily="18" charset="0"/>
                <a:cs typeface="Arial" panose="020B0604020202020204" pitchFamily="34" charset="0"/>
              </a:rPr>
              <a:t>weather reports and forecasts</a:t>
            </a:r>
            <a:r>
              <a:rPr lang="en-US" altLang="en-US" sz="2000" kern="0" dirty="0" smtClean="0">
                <a:latin typeface="Times New Roman" panose="02020603050405020304" pitchFamily="18" charset="0"/>
                <a:cs typeface="Arial" panose="020B0604020202020204" pitchFamily="34" charset="0"/>
              </a:rPr>
              <a:t>, fuel requirements, </a:t>
            </a:r>
            <a:r>
              <a:rPr lang="en-US" altLang="en-US" sz="2000" b="1" kern="0" dirty="0" smtClean="0">
                <a:solidFill>
                  <a:srgbClr val="FF0000"/>
                </a:solidFill>
                <a:latin typeface="Times New Roman" panose="02020603050405020304" pitchFamily="18" charset="0"/>
                <a:cs typeface="Arial" panose="020B0604020202020204" pitchFamily="34" charset="0"/>
              </a:rPr>
              <a:t>alternatives available if the planned flight cannot be completed</a:t>
            </a:r>
            <a:r>
              <a:rPr lang="en-US" altLang="en-US" sz="2000" kern="0" dirty="0" smtClean="0">
                <a:latin typeface="Times New Roman" panose="02020603050405020304" pitchFamily="18" charset="0"/>
                <a:cs typeface="Arial" panose="020B0604020202020204" pitchFamily="34" charset="0"/>
              </a:rPr>
              <a:t>, and any known traffic delays of which the pilot in command has been advised by ATC;</a:t>
            </a:r>
          </a:p>
          <a:p>
            <a:pPr marL="857250" lvl="1" indent="-457200">
              <a:lnSpc>
                <a:spcPct val="110000"/>
              </a:lnSpc>
              <a:spcBef>
                <a:spcPct val="25000"/>
              </a:spcBef>
              <a:buFontTx/>
              <a:buAutoNum type="alphaLcParenR"/>
              <a:defRPr/>
            </a:pPr>
            <a:r>
              <a:rPr lang="en-US" altLang="en-US" sz="2000" kern="0" dirty="0" smtClean="0">
                <a:latin typeface="Times New Roman" panose="02020603050405020304" pitchFamily="18" charset="0"/>
                <a:cs typeface="Arial" panose="020B0604020202020204" pitchFamily="34" charset="0"/>
              </a:rPr>
              <a:t>For any flight, </a:t>
            </a:r>
            <a:r>
              <a:rPr lang="en-US" altLang="en-US" sz="2000" b="1" kern="0" dirty="0" smtClean="0">
                <a:solidFill>
                  <a:srgbClr val="FF0000"/>
                </a:solidFill>
                <a:latin typeface="Times New Roman" panose="02020603050405020304" pitchFamily="18" charset="0"/>
                <a:cs typeface="Arial" panose="020B0604020202020204" pitchFamily="34" charset="0"/>
              </a:rPr>
              <a:t>runway lengths at airports of intended use</a:t>
            </a:r>
            <a:r>
              <a:rPr lang="en-US" altLang="en-US" sz="2000" kern="0" dirty="0" smtClean="0">
                <a:latin typeface="Times New Roman" panose="02020603050405020304" pitchFamily="18" charset="0"/>
                <a:cs typeface="Arial" panose="020B0604020202020204" pitchFamily="34" charset="0"/>
              </a:rPr>
              <a:t>, and the following takeoff and landing distance information:</a:t>
            </a:r>
          </a:p>
          <a:p>
            <a:pPr marL="1257300" lvl="2" indent="-457200">
              <a:lnSpc>
                <a:spcPct val="110000"/>
              </a:lnSpc>
              <a:spcBef>
                <a:spcPct val="25000"/>
              </a:spcBef>
              <a:buFontTx/>
              <a:buAutoNum type="arabicParenR"/>
              <a:defRPr/>
            </a:pPr>
            <a:r>
              <a:rPr lang="en-US" altLang="en-US" sz="1800" kern="0" dirty="0" smtClean="0">
                <a:latin typeface="Times New Roman" panose="02020603050405020304" pitchFamily="18" charset="0"/>
                <a:cs typeface="Arial" panose="020B0604020202020204" pitchFamily="34" charset="0"/>
              </a:rPr>
              <a:t>For civil aircraft for which an approved Airplane or Rotorcraft Flight Manual containing takeoff and landing distance data is required, the takeoff and landing distance data contained therein; and</a:t>
            </a:r>
          </a:p>
          <a:p>
            <a:pPr marL="1257300" lvl="2" indent="-457200">
              <a:lnSpc>
                <a:spcPct val="110000"/>
              </a:lnSpc>
              <a:spcBef>
                <a:spcPct val="25000"/>
              </a:spcBef>
              <a:buFontTx/>
              <a:buAutoNum type="arabicParenR"/>
              <a:defRPr/>
            </a:pPr>
            <a:r>
              <a:rPr lang="en-US" altLang="en-US" sz="1800" kern="0" dirty="0" smtClean="0">
                <a:latin typeface="Times New Roman" panose="02020603050405020304" pitchFamily="18" charset="0"/>
                <a:cs typeface="Arial" panose="020B0604020202020204" pitchFamily="34" charset="0"/>
              </a:rPr>
              <a:t>For civil aircraft other than those specified in paragraph (b)(1) of this section, other reliable information appropriate to the aircraft, relating to aircraft performance under expected values of airport elevation and runway slope, </a:t>
            </a:r>
            <a:r>
              <a:rPr lang="en-US" altLang="en-US" sz="1800" b="1" kern="0" dirty="0" smtClean="0">
                <a:solidFill>
                  <a:srgbClr val="FF0000"/>
                </a:solidFill>
                <a:latin typeface="Times New Roman" panose="02020603050405020304" pitchFamily="18" charset="0"/>
                <a:cs typeface="Arial" panose="020B0604020202020204" pitchFamily="34" charset="0"/>
              </a:rPr>
              <a:t>aircraft gross weight</a:t>
            </a:r>
            <a:r>
              <a:rPr lang="en-US" altLang="en-US" sz="1800" kern="0" dirty="0" smtClean="0">
                <a:latin typeface="Times New Roman" panose="02020603050405020304" pitchFamily="18" charset="0"/>
                <a:cs typeface="Arial" panose="020B0604020202020204" pitchFamily="34" charset="0"/>
              </a:rPr>
              <a:t>, and wind and temperature.</a:t>
            </a:r>
          </a:p>
        </p:txBody>
      </p:sp>
    </p:spTree>
    <p:extLst>
      <p:ext uri="{BB962C8B-B14F-4D97-AF65-F5344CB8AC3E}">
        <p14:creationId xmlns:p14="http://schemas.microsoft.com/office/powerpoint/2010/main" val="1052153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5037138"/>
          </a:xfrm>
          <a:noFill/>
        </p:spPr>
        <p:txBody>
          <a:bodyPr/>
          <a:lstStyle/>
          <a:p>
            <a:pPr algn="ctr" eaLnBrk="1" hangingPunct="1"/>
            <a:r>
              <a:rPr lang="en-US" altLang="en-US" sz="3200" smtClean="0">
                <a:latin typeface="Times New Roman" panose="02020603050405020304" pitchFamily="18" charset="0"/>
              </a:rPr>
              <a:t>Weight &amp; Balance Concepts</a:t>
            </a:r>
            <a:br>
              <a:rPr lang="en-US" altLang="en-US" sz="3200" smtClean="0">
                <a:latin typeface="Times New Roman" panose="02020603050405020304" pitchFamily="18" charset="0"/>
              </a:rPr>
            </a:br>
            <a:r>
              <a:rPr lang="en-US" altLang="en-US" sz="3200" smtClean="0">
                <a:latin typeface="Times New Roman" panose="02020603050405020304" pitchFamily="18" charset="0"/>
              </a:rPr>
              <a:t>from an </a:t>
            </a:r>
            <a:br>
              <a:rPr lang="en-US" altLang="en-US" sz="3200" smtClean="0">
                <a:latin typeface="Times New Roman" panose="02020603050405020304" pitchFamily="18" charset="0"/>
              </a:rPr>
            </a:br>
            <a:r>
              <a:rPr lang="en-US" altLang="en-US" sz="3200" smtClean="0">
                <a:latin typeface="Times New Roman" panose="02020603050405020304" pitchFamily="18" charset="0"/>
              </a:rPr>
              <a:t>Elementary School</a:t>
            </a:r>
            <a:br>
              <a:rPr lang="en-US" altLang="en-US" sz="3200" smtClean="0">
                <a:latin typeface="Times New Roman" panose="02020603050405020304" pitchFamily="18" charset="0"/>
              </a:rPr>
            </a:br>
            <a:r>
              <a:rPr lang="en-US" altLang="en-US" sz="3200" smtClean="0">
                <a:latin typeface="Times New Roman" panose="02020603050405020304" pitchFamily="18" charset="0"/>
              </a:rPr>
              <a:t>and</a:t>
            </a:r>
            <a:br>
              <a:rPr lang="en-US" altLang="en-US" sz="3200" smtClean="0">
                <a:latin typeface="Times New Roman" panose="02020603050405020304" pitchFamily="18" charset="0"/>
              </a:rPr>
            </a:br>
            <a:r>
              <a:rPr lang="en-US" altLang="en-US" sz="3200" smtClean="0">
                <a:latin typeface="Times New Roman" panose="02020603050405020304" pitchFamily="18" charset="0"/>
              </a:rPr>
              <a:t>Middle School</a:t>
            </a:r>
            <a:br>
              <a:rPr lang="en-US" altLang="en-US" sz="3200" smtClean="0">
                <a:latin typeface="Times New Roman" panose="02020603050405020304" pitchFamily="18" charset="0"/>
              </a:rPr>
            </a:br>
            <a:r>
              <a:rPr lang="en-US" altLang="en-US" sz="3200" smtClean="0">
                <a:latin typeface="Times New Roman" panose="02020603050405020304" pitchFamily="18" charset="0"/>
              </a:rPr>
              <a:t>Perspective</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685800"/>
          </a:xfrm>
          <a:noFill/>
        </p:spPr>
        <p:txBody>
          <a:bodyPr/>
          <a:lstStyle/>
          <a:p>
            <a:pPr algn="ctr" eaLnBrk="1" hangingPunct="1"/>
            <a:r>
              <a:rPr lang="en-US" altLang="en-US" sz="3600" smtClean="0">
                <a:latin typeface="Times New Roman" panose="02020603050405020304" pitchFamily="18" charset="0"/>
              </a:rPr>
              <a:t>How Much Can an Airplane Weigh?</a:t>
            </a:r>
          </a:p>
        </p:txBody>
      </p:sp>
      <p:sp>
        <p:nvSpPr>
          <p:cNvPr id="404484" name="Rectangle 4"/>
          <p:cNvSpPr>
            <a:spLocks noGrp="1" noChangeArrowheads="1"/>
          </p:cNvSpPr>
          <p:nvPr>
            <p:ph type="body" sz="half" idx="1"/>
          </p:nvPr>
        </p:nvSpPr>
        <p:spPr>
          <a:xfrm>
            <a:off x="0" y="739775"/>
            <a:ext cx="9144000" cy="5889625"/>
          </a:xfrm>
        </p:spPr>
        <p:txBody>
          <a:bodyPr/>
          <a:lstStyle/>
          <a:p>
            <a:pPr>
              <a:lnSpc>
                <a:spcPct val="110000"/>
              </a:lnSpc>
              <a:spcBef>
                <a:spcPct val="25000"/>
              </a:spcBef>
              <a:defRPr/>
            </a:pPr>
            <a:r>
              <a:rPr lang="en-US" b="0" kern="1200" dirty="0">
                <a:latin typeface="Times New Roman" pitchFamily="18" charset="0"/>
                <a:cs typeface="Arial" charset="0"/>
              </a:rPr>
              <a:t>Each airplane has a limitation called the maximum gross takeoff weight. Some airplanes also have a maximum gross landing weight.</a:t>
            </a:r>
          </a:p>
          <a:p>
            <a:pPr>
              <a:lnSpc>
                <a:spcPct val="110000"/>
              </a:lnSpc>
              <a:spcBef>
                <a:spcPct val="25000"/>
              </a:spcBef>
              <a:defRPr/>
            </a:pPr>
            <a:r>
              <a:rPr lang="en-US" b="0" kern="1200" dirty="0">
                <a:latin typeface="Times New Roman" pitchFamily="18" charset="0"/>
                <a:cs typeface="Arial" charset="0"/>
              </a:rPr>
              <a:t>This weight includes everything</a:t>
            </a:r>
          </a:p>
          <a:p>
            <a:pPr marL="742950" lvl="2" indent="-342900">
              <a:lnSpc>
                <a:spcPct val="110000"/>
              </a:lnSpc>
              <a:spcBef>
                <a:spcPct val="25000"/>
              </a:spcBef>
              <a:defRPr/>
            </a:pPr>
            <a:r>
              <a:rPr lang="en-US" kern="1200" dirty="0">
                <a:latin typeface="Times New Roman" pitchFamily="18" charset="0"/>
                <a:ea typeface="+mn-ea"/>
                <a:cs typeface="Arial" charset="0"/>
              </a:rPr>
              <a:t>Airplane (empty)</a:t>
            </a:r>
          </a:p>
          <a:p>
            <a:pPr marL="742950" lvl="2" indent="-342900">
              <a:lnSpc>
                <a:spcPct val="110000"/>
              </a:lnSpc>
              <a:spcBef>
                <a:spcPct val="25000"/>
              </a:spcBef>
              <a:defRPr/>
            </a:pPr>
            <a:r>
              <a:rPr lang="en-US" kern="1200" dirty="0">
                <a:latin typeface="Times New Roman" pitchFamily="18" charset="0"/>
                <a:ea typeface="+mn-ea"/>
                <a:cs typeface="Arial" charset="0"/>
              </a:rPr>
              <a:t>Fuel</a:t>
            </a:r>
          </a:p>
          <a:p>
            <a:pPr marL="742950" lvl="2" indent="-342900">
              <a:lnSpc>
                <a:spcPct val="110000"/>
              </a:lnSpc>
              <a:spcBef>
                <a:spcPct val="25000"/>
              </a:spcBef>
              <a:defRPr/>
            </a:pPr>
            <a:r>
              <a:rPr lang="en-US" kern="1200" dirty="0">
                <a:latin typeface="Times New Roman" pitchFamily="18" charset="0"/>
                <a:ea typeface="+mn-ea"/>
                <a:cs typeface="Arial" charset="0"/>
              </a:rPr>
              <a:t>Pilot and passengers</a:t>
            </a:r>
          </a:p>
          <a:p>
            <a:pPr marL="742950" lvl="2" indent="-342900">
              <a:lnSpc>
                <a:spcPct val="110000"/>
              </a:lnSpc>
              <a:spcBef>
                <a:spcPct val="25000"/>
              </a:spcBef>
              <a:defRPr/>
            </a:pPr>
            <a:r>
              <a:rPr lang="en-US" kern="1200" dirty="0">
                <a:latin typeface="Times New Roman" pitchFamily="18" charset="0"/>
                <a:ea typeface="+mn-ea"/>
                <a:cs typeface="Arial" charset="0"/>
              </a:rPr>
              <a:t>Baggage</a:t>
            </a:r>
          </a:p>
          <a:p>
            <a:pPr>
              <a:lnSpc>
                <a:spcPct val="110000"/>
              </a:lnSpc>
              <a:spcBef>
                <a:spcPct val="25000"/>
              </a:spcBef>
              <a:defRPr/>
            </a:pPr>
            <a:r>
              <a:rPr lang="en-US" b="0" kern="1200" dirty="0">
                <a:latin typeface="Times New Roman" pitchFamily="18" charset="0"/>
                <a:cs typeface="Arial" charset="0"/>
              </a:rPr>
              <a:t>There is another component called “Balance.” </a:t>
            </a:r>
            <a:endParaRPr lang="en-US" b="0" kern="1200" dirty="0" smtClean="0">
              <a:latin typeface="Times New Roman" pitchFamily="18" charset="0"/>
              <a:cs typeface="Arial" charset="0"/>
            </a:endParaRPr>
          </a:p>
          <a:p>
            <a:pPr>
              <a:lnSpc>
                <a:spcPct val="110000"/>
              </a:lnSpc>
              <a:spcBef>
                <a:spcPct val="25000"/>
              </a:spcBef>
              <a:defRPr/>
            </a:pPr>
            <a:r>
              <a:rPr lang="en-US" b="0" kern="1200" dirty="0" smtClean="0">
                <a:latin typeface="Times New Roman" pitchFamily="18" charset="0"/>
                <a:cs typeface="Arial" charset="0"/>
              </a:rPr>
              <a:t>The </a:t>
            </a:r>
            <a:r>
              <a:rPr lang="en-US" b="0" kern="1200" dirty="0">
                <a:latin typeface="Times New Roman" pitchFamily="18" charset="0"/>
                <a:cs typeface="Arial" charset="0"/>
              </a:rPr>
              <a:t>entire process is called “Weight and Balance</a:t>
            </a:r>
            <a:r>
              <a:rPr lang="en-US" b="0" kern="1200" dirty="0" smtClean="0">
                <a:latin typeface="Times New Roman" pitchFamily="18" charset="0"/>
                <a:cs typeface="Arial" charset="0"/>
              </a:rPr>
              <a:t>.”</a:t>
            </a:r>
            <a:endParaRPr lang="en-US" b="0" kern="1200" dirty="0">
              <a:latin typeface="Times New Roman" pitchFamily="18"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4484">
                                            <p:txEl>
                                              <p:pRg st="0" end="0"/>
                                            </p:txEl>
                                          </p:spTgt>
                                        </p:tgtEl>
                                        <p:attrNameLst>
                                          <p:attrName>style.visibility</p:attrName>
                                        </p:attrNameLst>
                                      </p:cBhvr>
                                      <p:to>
                                        <p:strVal val="visible"/>
                                      </p:to>
                                    </p:set>
                                    <p:anim calcmode="lin" valueType="num">
                                      <p:cBhvr additive="base">
                                        <p:cTn id="7" dur="500" fill="hold"/>
                                        <p:tgtEl>
                                          <p:spTgt spid="404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4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4484">
                                            <p:txEl>
                                              <p:pRg st="1" end="1"/>
                                            </p:txEl>
                                          </p:spTgt>
                                        </p:tgtEl>
                                        <p:attrNameLst>
                                          <p:attrName>style.visibility</p:attrName>
                                        </p:attrNameLst>
                                      </p:cBhvr>
                                      <p:to>
                                        <p:strVal val="visible"/>
                                      </p:to>
                                    </p:set>
                                    <p:anim calcmode="lin" valueType="num">
                                      <p:cBhvr additive="base">
                                        <p:cTn id="13" dur="500" fill="hold"/>
                                        <p:tgtEl>
                                          <p:spTgt spid="4044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4484">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404484">
                                            <p:txEl>
                                              <p:pRg st="2" end="2"/>
                                            </p:txEl>
                                          </p:spTgt>
                                        </p:tgtEl>
                                        <p:attrNameLst>
                                          <p:attrName>style.visibility</p:attrName>
                                        </p:attrNameLst>
                                      </p:cBhvr>
                                      <p:to>
                                        <p:strVal val="visible"/>
                                      </p:to>
                                    </p:set>
                                    <p:anim calcmode="lin" valueType="num">
                                      <p:cBhvr additive="base">
                                        <p:cTn id="18" dur="500" fill="hold"/>
                                        <p:tgtEl>
                                          <p:spTgt spid="40448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4484">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404484">
                                            <p:txEl>
                                              <p:pRg st="3" end="3"/>
                                            </p:txEl>
                                          </p:spTgt>
                                        </p:tgtEl>
                                        <p:attrNameLst>
                                          <p:attrName>style.visibility</p:attrName>
                                        </p:attrNameLst>
                                      </p:cBhvr>
                                      <p:to>
                                        <p:strVal val="visible"/>
                                      </p:to>
                                    </p:set>
                                    <p:anim calcmode="lin" valueType="num">
                                      <p:cBhvr additive="base">
                                        <p:cTn id="23" dur="500" fill="hold"/>
                                        <p:tgtEl>
                                          <p:spTgt spid="4044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4484">
                                            <p:txEl>
                                              <p:pRg st="3" end="3"/>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404484">
                                            <p:txEl>
                                              <p:pRg st="4" end="4"/>
                                            </p:txEl>
                                          </p:spTgt>
                                        </p:tgtEl>
                                        <p:attrNameLst>
                                          <p:attrName>style.visibility</p:attrName>
                                        </p:attrNameLst>
                                      </p:cBhvr>
                                      <p:to>
                                        <p:strVal val="visible"/>
                                      </p:to>
                                    </p:set>
                                    <p:anim calcmode="lin" valueType="num">
                                      <p:cBhvr additive="base">
                                        <p:cTn id="28" dur="500" fill="hold"/>
                                        <p:tgtEl>
                                          <p:spTgt spid="40448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04484">
                                            <p:txEl>
                                              <p:pRg st="4" end="4"/>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404484">
                                            <p:txEl>
                                              <p:pRg st="5" end="5"/>
                                            </p:txEl>
                                          </p:spTgt>
                                        </p:tgtEl>
                                        <p:attrNameLst>
                                          <p:attrName>style.visibility</p:attrName>
                                        </p:attrNameLst>
                                      </p:cBhvr>
                                      <p:to>
                                        <p:strVal val="visible"/>
                                      </p:to>
                                    </p:set>
                                    <p:anim calcmode="lin" valueType="num">
                                      <p:cBhvr additive="base">
                                        <p:cTn id="33" dur="500" fill="hold"/>
                                        <p:tgtEl>
                                          <p:spTgt spid="40448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4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04484">
                                            <p:txEl>
                                              <p:pRg st="6" end="6"/>
                                            </p:txEl>
                                          </p:spTgt>
                                        </p:tgtEl>
                                        <p:attrNameLst>
                                          <p:attrName>style.visibility</p:attrName>
                                        </p:attrNameLst>
                                      </p:cBhvr>
                                      <p:to>
                                        <p:strVal val="visible"/>
                                      </p:to>
                                    </p:set>
                                    <p:anim calcmode="lin" valueType="num">
                                      <p:cBhvr additive="base">
                                        <p:cTn id="39" dur="500" fill="hold"/>
                                        <p:tgtEl>
                                          <p:spTgt spid="40448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044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404484">
                                            <p:txEl>
                                              <p:pRg st="7" end="7"/>
                                            </p:txEl>
                                          </p:spTgt>
                                        </p:tgtEl>
                                        <p:attrNameLst>
                                          <p:attrName>style.visibility</p:attrName>
                                        </p:attrNameLst>
                                      </p:cBhvr>
                                      <p:to>
                                        <p:strVal val="visible"/>
                                      </p:to>
                                    </p:set>
                                    <p:anim calcmode="lin" valueType="num">
                                      <p:cBhvr additive="base">
                                        <p:cTn id="45" dur="500" fill="hold"/>
                                        <p:tgtEl>
                                          <p:spTgt spid="40448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044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457200"/>
          </a:xfrm>
          <a:noFill/>
        </p:spPr>
        <p:txBody>
          <a:bodyPr/>
          <a:lstStyle/>
          <a:p>
            <a:pPr algn="ctr" eaLnBrk="1" hangingPunct="1"/>
            <a:r>
              <a:rPr lang="en-US" altLang="en-US" sz="3600" smtClean="0">
                <a:latin typeface="Times New Roman" panose="02020603050405020304" pitchFamily="18" charset="0"/>
              </a:rPr>
              <a:t>What Does Balance Mean?</a:t>
            </a:r>
          </a:p>
        </p:txBody>
      </p:sp>
      <p:pic>
        <p:nvPicPr>
          <p:cNvPr id="22531" name="Picture 4" descr="oe_climber_sees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465138"/>
            <a:ext cx="4267200"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09" name="Rectangle 5"/>
          <p:cNvSpPr>
            <a:spLocks noGrp="1" noChangeArrowheads="1"/>
          </p:cNvSpPr>
          <p:nvPr>
            <p:ph type="body" sz="half" idx="1"/>
          </p:nvPr>
        </p:nvSpPr>
        <p:spPr>
          <a:xfrm>
            <a:off x="0" y="3222625"/>
            <a:ext cx="9144000" cy="2901950"/>
          </a:xfrm>
        </p:spPr>
        <p:txBody>
          <a:bodyPr/>
          <a:lstStyle/>
          <a:p>
            <a:pPr>
              <a:lnSpc>
                <a:spcPct val="110000"/>
              </a:lnSpc>
              <a:spcBef>
                <a:spcPct val="25000"/>
              </a:spcBef>
              <a:defRPr/>
            </a:pPr>
            <a:r>
              <a:rPr lang="en-US" b="0" kern="1200" dirty="0">
                <a:latin typeface="Times New Roman" pitchFamily="18" charset="0"/>
                <a:cs typeface="Arial" charset="0"/>
              </a:rPr>
              <a:t>Classic example is the playground seesaw:</a:t>
            </a:r>
          </a:p>
          <a:p>
            <a:pPr marL="742950" lvl="2" indent="-342900">
              <a:lnSpc>
                <a:spcPct val="110000"/>
              </a:lnSpc>
              <a:spcBef>
                <a:spcPct val="25000"/>
              </a:spcBef>
              <a:defRPr/>
            </a:pPr>
            <a:r>
              <a:rPr lang="en-US" kern="1200" dirty="0">
                <a:latin typeface="Times New Roman" pitchFamily="18" charset="0"/>
                <a:ea typeface="+mn-ea"/>
                <a:cs typeface="Arial" charset="0"/>
              </a:rPr>
              <a:t>Center bar is the fulcrum which is the center of gravity.</a:t>
            </a:r>
          </a:p>
          <a:p>
            <a:pPr marL="742950" lvl="2" indent="-342900">
              <a:lnSpc>
                <a:spcPct val="110000"/>
              </a:lnSpc>
              <a:spcBef>
                <a:spcPct val="25000"/>
              </a:spcBef>
              <a:defRPr/>
            </a:pPr>
            <a:r>
              <a:rPr lang="en-US" kern="1200" dirty="0">
                <a:latin typeface="Times New Roman" pitchFamily="18" charset="0"/>
                <a:ea typeface="+mn-ea"/>
                <a:cs typeface="Arial" charset="0"/>
              </a:rPr>
              <a:t>Heavier weight of “big” kid on one end overcomes lesser weight of “little” </a:t>
            </a:r>
            <a:r>
              <a:rPr lang="en-US" kern="1200" dirty="0" smtClean="0">
                <a:latin typeface="Times New Roman" pitchFamily="18" charset="0"/>
                <a:ea typeface="+mn-ea"/>
                <a:cs typeface="Arial" charset="0"/>
              </a:rPr>
              <a:t>kid on </a:t>
            </a:r>
            <a:r>
              <a:rPr lang="en-US" kern="1200" dirty="0">
                <a:latin typeface="Times New Roman" pitchFamily="18" charset="0"/>
                <a:ea typeface="+mn-ea"/>
                <a:cs typeface="Arial" charset="0"/>
              </a:rPr>
              <a:t>other end </a:t>
            </a:r>
          </a:p>
          <a:p>
            <a:pPr marL="742950" lvl="2" indent="-342900">
              <a:lnSpc>
                <a:spcPct val="110000"/>
              </a:lnSpc>
              <a:spcBef>
                <a:spcPct val="25000"/>
              </a:spcBef>
              <a:defRPr/>
            </a:pPr>
            <a:r>
              <a:rPr lang="en-US" kern="1200" dirty="0">
                <a:latin typeface="Times New Roman" pitchFamily="18" charset="0"/>
                <a:ea typeface="+mn-ea"/>
                <a:cs typeface="Arial" charset="0"/>
              </a:rPr>
              <a:t>This forces the “little” kid to go up</a:t>
            </a:r>
          </a:p>
          <a:p>
            <a:pPr marL="742950" lvl="2" indent="-342900">
              <a:lnSpc>
                <a:spcPct val="110000"/>
              </a:lnSpc>
              <a:spcBef>
                <a:spcPct val="25000"/>
              </a:spcBef>
              <a:defRPr/>
            </a:pPr>
            <a:r>
              <a:rPr lang="en-US" kern="1200" dirty="0">
                <a:latin typeface="Times New Roman" pitchFamily="18" charset="0"/>
                <a:ea typeface="+mn-ea"/>
                <a:cs typeface="Arial" charset="0"/>
              </a:rPr>
              <a:t>Is there a way to make the “big” kid go up without adding weight or changing kids</a:t>
            </a:r>
            <a:r>
              <a:rPr lang="en-US" kern="1200" dirty="0" smtClean="0">
                <a:latin typeface="Times New Roman" pitchFamily="18" charset="0"/>
                <a:ea typeface="+mn-ea"/>
                <a:cs typeface="Arial" charset="0"/>
              </a:rPr>
              <a:t>?</a:t>
            </a:r>
            <a:endParaRPr lang="en-US" kern="1200" dirty="0">
              <a:latin typeface="Times New Roman" pitchFamily="18" charset="0"/>
              <a:ea typeface="+mn-ea"/>
              <a:cs typeface="Arial" charset="0"/>
            </a:endParaRPr>
          </a:p>
        </p:txBody>
      </p:sp>
      <p:pic>
        <p:nvPicPr>
          <p:cNvPr id="225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663" y="434975"/>
            <a:ext cx="42767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5509">
                                            <p:txEl>
                                              <p:pRg st="0" end="0"/>
                                            </p:txEl>
                                          </p:spTgt>
                                        </p:tgtEl>
                                        <p:attrNameLst>
                                          <p:attrName>style.visibility</p:attrName>
                                        </p:attrNameLst>
                                      </p:cBhvr>
                                      <p:to>
                                        <p:strVal val="visible"/>
                                      </p:to>
                                    </p:set>
                                    <p:anim calcmode="lin" valueType="num">
                                      <p:cBhvr additive="base">
                                        <p:cTn id="7" dur="500" fill="hold"/>
                                        <p:tgtEl>
                                          <p:spTgt spid="4055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55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5509">
                                            <p:txEl>
                                              <p:pRg st="1" end="1"/>
                                            </p:txEl>
                                          </p:spTgt>
                                        </p:tgtEl>
                                        <p:attrNameLst>
                                          <p:attrName>style.visibility</p:attrName>
                                        </p:attrNameLst>
                                      </p:cBhvr>
                                      <p:to>
                                        <p:strVal val="visible"/>
                                      </p:to>
                                    </p:set>
                                    <p:anim calcmode="lin" valueType="num">
                                      <p:cBhvr additive="base">
                                        <p:cTn id="13" dur="500" fill="hold"/>
                                        <p:tgtEl>
                                          <p:spTgt spid="4055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55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5509">
                                            <p:txEl>
                                              <p:pRg st="2" end="2"/>
                                            </p:txEl>
                                          </p:spTgt>
                                        </p:tgtEl>
                                        <p:attrNameLst>
                                          <p:attrName>style.visibility</p:attrName>
                                        </p:attrNameLst>
                                      </p:cBhvr>
                                      <p:to>
                                        <p:strVal val="visible"/>
                                      </p:to>
                                    </p:set>
                                    <p:anim calcmode="lin" valueType="num">
                                      <p:cBhvr additive="base">
                                        <p:cTn id="19" dur="500" fill="hold"/>
                                        <p:tgtEl>
                                          <p:spTgt spid="4055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55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5509">
                                            <p:txEl>
                                              <p:pRg st="3" end="3"/>
                                            </p:txEl>
                                          </p:spTgt>
                                        </p:tgtEl>
                                        <p:attrNameLst>
                                          <p:attrName>style.visibility</p:attrName>
                                        </p:attrNameLst>
                                      </p:cBhvr>
                                      <p:to>
                                        <p:strVal val="visible"/>
                                      </p:to>
                                    </p:set>
                                    <p:anim calcmode="lin" valueType="num">
                                      <p:cBhvr additive="base">
                                        <p:cTn id="25" dur="500" fill="hold"/>
                                        <p:tgtEl>
                                          <p:spTgt spid="40550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55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05509">
                                            <p:txEl>
                                              <p:pRg st="4" end="4"/>
                                            </p:txEl>
                                          </p:spTgt>
                                        </p:tgtEl>
                                        <p:attrNameLst>
                                          <p:attrName>style.visibility</p:attrName>
                                        </p:attrNameLst>
                                      </p:cBhvr>
                                      <p:to>
                                        <p:strVal val="visible"/>
                                      </p:to>
                                    </p:set>
                                    <p:anim calcmode="lin" valueType="num">
                                      <p:cBhvr additive="base">
                                        <p:cTn id="31" dur="500" fill="hold"/>
                                        <p:tgtEl>
                                          <p:spTgt spid="40550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550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5138738"/>
          </a:xfrm>
          <a:noFill/>
        </p:spPr>
        <p:txBody>
          <a:bodyPr/>
          <a:lstStyle/>
          <a:p>
            <a:pPr algn="ctr" eaLnBrk="1" hangingPunct="1"/>
            <a:r>
              <a:rPr lang="en-US" altLang="en-US" sz="3200" smtClean="0">
                <a:latin typeface="Times New Roman" panose="02020603050405020304" pitchFamily="18" charset="0"/>
              </a:rPr>
              <a:t>Weight &amp; Balance Terms</a:t>
            </a:r>
            <a:br>
              <a:rPr lang="en-US" altLang="en-US" sz="3200" smtClean="0">
                <a:latin typeface="Times New Roman" panose="02020603050405020304" pitchFamily="18" charset="0"/>
              </a:rPr>
            </a:br>
            <a:r>
              <a:rPr lang="en-US" altLang="en-US" sz="3200" smtClean="0">
                <a:latin typeface="Times New Roman" panose="02020603050405020304" pitchFamily="18" charset="0"/>
              </a:rPr>
              <a:t>That All Pilots</a:t>
            </a:r>
            <a:br>
              <a:rPr lang="en-US" altLang="en-US" sz="3200" smtClean="0">
                <a:latin typeface="Times New Roman" panose="02020603050405020304" pitchFamily="18" charset="0"/>
              </a:rPr>
            </a:br>
            <a:r>
              <a:rPr lang="en-US" altLang="en-US" sz="3200" smtClean="0">
                <a:latin typeface="Times New Roman" panose="02020603050405020304" pitchFamily="18" charset="0"/>
              </a:rPr>
              <a:t>Should Know</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0"/>
            <a:ext cx="9144000" cy="663575"/>
          </a:xfrm>
        </p:spPr>
        <p:txBody>
          <a:bodyPr/>
          <a:lstStyle/>
          <a:p>
            <a:pPr algn="ctr" eaLnBrk="1" hangingPunct="1">
              <a:defRPr/>
            </a:pPr>
            <a:r>
              <a:rPr lang="en-US" altLang="en-US" i="1" dirty="0" smtClean="0">
                <a:latin typeface="Times New Roman" panose="02020603050405020304" pitchFamily="18" charset="0"/>
              </a:rPr>
              <a:t>Asking Questions During Webinar</a:t>
            </a:r>
            <a:endParaRPr lang="en-US" i="1" dirty="0">
              <a:effectLst>
                <a:outerShdw blurRad="38100" dist="38100" dir="2700000" algn="tl">
                  <a:srgbClr val="C0C0C0"/>
                </a:outerShdw>
              </a:effectLst>
              <a:latin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988" b="30115"/>
          <a:stretch/>
        </p:blipFill>
        <p:spPr>
          <a:xfrm>
            <a:off x="0" y="804042"/>
            <a:ext cx="9144000" cy="4587766"/>
          </a:xfrm>
          <a:prstGeom prst="rect">
            <a:avLst/>
          </a:prstGeom>
        </p:spPr>
      </p:pic>
    </p:spTree>
    <p:extLst>
      <p:ext uri="{BB962C8B-B14F-4D97-AF65-F5344CB8AC3E}">
        <p14:creationId xmlns:p14="http://schemas.microsoft.com/office/powerpoint/2010/main" val="35107900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772400" cy="533400"/>
          </a:xfrm>
          <a:noFill/>
        </p:spPr>
        <p:txBody>
          <a:bodyPr/>
          <a:lstStyle/>
          <a:p>
            <a:pPr algn="ctr" eaLnBrk="1" hangingPunct="1"/>
            <a:r>
              <a:rPr lang="en-US" altLang="en-US" sz="3600" smtClean="0">
                <a:latin typeface="Times New Roman" panose="02020603050405020304" pitchFamily="18" charset="0"/>
              </a:rPr>
              <a:t>Weight &amp; Balance Terms</a:t>
            </a:r>
          </a:p>
        </p:txBody>
      </p:sp>
      <p:sp>
        <p:nvSpPr>
          <p:cNvPr id="347139" name="Rectangle 3"/>
          <p:cNvSpPr>
            <a:spLocks noGrp="1" noChangeArrowheads="1"/>
          </p:cNvSpPr>
          <p:nvPr>
            <p:ph type="body" sz="half" idx="1"/>
          </p:nvPr>
        </p:nvSpPr>
        <p:spPr>
          <a:xfrm>
            <a:off x="0" y="550863"/>
            <a:ext cx="9144000" cy="5516562"/>
          </a:xfrm>
          <a:noFill/>
        </p:spPr>
        <p:txBody>
          <a:bodyPr/>
          <a:lstStyle/>
          <a:p>
            <a:pPr>
              <a:lnSpc>
                <a:spcPct val="80000"/>
              </a:lnSpc>
              <a:buSzPct val="70000"/>
              <a:buFont typeface="Symbol" panose="05050102010706020507" pitchFamily="18" charset="2"/>
              <a:buChar char="·"/>
            </a:pPr>
            <a:r>
              <a:rPr lang="en-US" altLang="en-US" sz="2400" dirty="0" smtClean="0">
                <a:latin typeface="Times New Roman" panose="02020603050405020304" pitchFamily="18" charset="0"/>
                <a:cs typeface="Times New Roman" panose="02020603050405020304" pitchFamily="18" charset="0"/>
              </a:rPr>
              <a:t>Arm (moment arm)</a:t>
            </a:r>
          </a:p>
          <a:p>
            <a:pPr lvl="1">
              <a:lnSpc>
                <a:spcPct val="80000"/>
              </a:lnSpc>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horizontal distance in inches from the reference datum line to the CG of an item. </a:t>
            </a:r>
          </a:p>
          <a:p>
            <a:pPr lvl="1">
              <a:lnSpc>
                <a:spcPct val="80000"/>
              </a:lnSpc>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Arms ahead (forward) of the reference datum are minus (–)</a:t>
            </a:r>
          </a:p>
          <a:p>
            <a:pPr lvl="1">
              <a:lnSpc>
                <a:spcPct val="80000"/>
              </a:lnSpc>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Arms behind (aft) of the reference datum are positive (+)</a:t>
            </a:r>
          </a:p>
          <a:p>
            <a:pPr lvl="1">
              <a:lnSpc>
                <a:spcPct val="80000"/>
              </a:lnSpc>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When the reference datum is ahead of the airplane, all of the arms are positive and computational errors are minimized</a:t>
            </a:r>
          </a:p>
          <a:p>
            <a:pPr>
              <a:lnSpc>
                <a:spcPct val="80000"/>
              </a:lnSpc>
              <a:buSzPct val="70000"/>
              <a:buFont typeface="Symbol" panose="05050102010706020507" pitchFamily="18" charset="2"/>
              <a:buChar char="·"/>
            </a:pPr>
            <a:r>
              <a:rPr lang="en-US" altLang="en-US" sz="2400" dirty="0" smtClean="0">
                <a:latin typeface="Times New Roman" panose="02020603050405020304" pitchFamily="18" charset="0"/>
                <a:cs typeface="Times New Roman" panose="02020603050405020304" pitchFamily="18" charset="0"/>
              </a:rPr>
              <a:t>Reference Datum</a:t>
            </a:r>
          </a:p>
          <a:p>
            <a:pPr lvl="1">
              <a:lnSpc>
                <a:spcPct val="80000"/>
              </a:lnSpc>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imaginary vertical plane from which all distances are measured</a:t>
            </a:r>
          </a:p>
          <a:p>
            <a:pPr>
              <a:lnSpc>
                <a:spcPct val="110000"/>
              </a:lnSpc>
              <a:spcBef>
                <a:spcPct val="25000"/>
              </a:spcBef>
              <a:buSzPct val="70000"/>
            </a:pPr>
            <a:r>
              <a:rPr lang="en-US" altLang="en-US" sz="2400" dirty="0" smtClean="0">
                <a:latin typeface="Times New Roman" panose="02020603050405020304" pitchFamily="18" charset="0"/>
                <a:cs typeface="Times New Roman" panose="02020603050405020304" pitchFamily="18" charset="0"/>
              </a:rPr>
              <a:t>Moment</a:t>
            </a:r>
          </a:p>
          <a:p>
            <a:pPr marL="800100" lvl="3" indent="-342900">
              <a:lnSpc>
                <a:spcPct val="110000"/>
              </a:lnSpc>
              <a:spcBef>
                <a:spcPct val="25000"/>
              </a:spcBef>
              <a:buSzPct val="70000"/>
            </a:pPr>
            <a:r>
              <a:rPr lang="en-US" altLang="en-US" sz="2000" dirty="0" smtClean="0">
                <a:latin typeface="Times New Roman" panose="02020603050405020304" pitchFamily="18" charset="0"/>
                <a:cs typeface="Times New Roman" panose="02020603050405020304" pitchFamily="18" charset="0"/>
              </a:rPr>
              <a:t>product of the weight of an item multiplied by its arm. Moments are expressed in inch-pounds (in-</a:t>
            </a:r>
            <a:r>
              <a:rPr lang="en-US" altLang="en-US" sz="2000" dirty="0" err="1" smtClean="0">
                <a:latin typeface="Times New Roman" panose="02020603050405020304" pitchFamily="18" charset="0"/>
                <a:cs typeface="Times New Roman" panose="02020603050405020304" pitchFamily="18" charset="0"/>
              </a:rPr>
              <a:t>lb</a:t>
            </a:r>
            <a:r>
              <a:rPr lang="en-US" altLang="en-US" sz="2000" dirty="0" smtClean="0">
                <a:latin typeface="Times New Roman" panose="02020603050405020304" pitchFamily="18" charset="0"/>
                <a:cs typeface="Times New Roman" panose="02020603050405020304" pitchFamily="18" charset="0"/>
              </a:rPr>
              <a:t>). Total moment = airplane weight * the distance between the datum and the CG.</a:t>
            </a:r>
          </a:p>
          <a:p>
            <a:pPr>
              <a:lnSpc>
                <a:spcPct val="110000"/>
              </a:lnSpc>
              <a:spcBef>
                <a:spcPct val="25000"/>
              </a:spcBef>
              <a:buSzPct val="70000"/>
            </a:pPr>
            <a:r>
              <a:rPr lang="en-US" altLang="en-US" sz="2400" dirty="0" smtClean="0">
                <a:latin typeface="Times New Roman" panose="02020603050405020304" pitchFamily="18" charset="0"/>
                <a:cs typeface="Times New Roman" panose="02020603050405020304" pitchFamily="18" charset="0"/>
              </a:rPr>
              <a:t>Moment Index</a:t>
            </a:r>
          </a:p>
          <a:p>
            <a:pPr lvl="1">
              <a:lnSpc>
                <a:spcPct val="80000"/>
              </a:lnSpc>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moment divided by a constant such as 100, 1,000, or 10,000. The purpose of using a moment index is to simplify weight and balance computations of aircraft where heavy items and long arms result in large, unmanageable numbers.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additive="base">
                                        <p:cTn id="7" dur="500" fill="hold"/>
                                        <p:tgtEl>
                                          <p:spTgt spid="347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71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anim calcmode="lin" valueType="num">
                                      <p:cBhvr additive="base">
                                        <p:cTn id="11" dur="500" fill="hold"/>
                                        <p:tgtEl>
                                          <p:spTgt spid="3471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71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anim calcmode="lin" valueType="num">
                                      <p:cBhvr additive="base">
                                        <p:cTn id="15" dur="500" fill="hold"/>
                                        <p:tgtEl>
                                          <p:spTgt spid="3471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71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anim calcmode="lin" valueType="num">
                                      <p:cBhvr additive="base">
                                        <p:cTn id="19" dur="500" fill="hold"/>
                                        <p:tgtEl>
                                          <p:spTgt spid="3471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713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anim calcmode="lin" valueType="num">
                                      <p:cBhvr additive="base">
                                        <p:cTn id="23" dur="500" fill="hold"/>
                                        <p:tgtEl>
                                          <p:spTgt spid="34713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71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47139">
                                            <p:txEl>
                                              <p:pRg st="5" end="5"/>
                                            </p:txEl>
                                          </p:spTgt>
                                        </p:tgtEl>
                                        <p:attrNameLst>
                                          <p:attrName>style.visibility</p:attrName>
                                        </p:attrNameLst>
                                      </p:cBhvr>
                                      <p:to>
                                        <p:strVal val="visible"/>
                                      </p:to>
                                    </p:set>
                                    <p:anim calcmode="lin" valueType="num">
                                      <p:cBhvr additive="base">
                                        <p:cTn id="29" dur="500" fill="hold"/>
                                        <p:tgtEl>
                                          <p:spTgt spid="34713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713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47139">
                                            <p:txEl>
                                              <p:pRg st="6" end="6"/>
                                            </p:txEl>
                                          </p:spTgt>
                                        </p:tgtEl>
                                        <p:attrNameLst>
                                          <p:attrName>style.visibility</p:attrName>
                                        </p:attrNameLst>
                                      </p:cBhvr>
                                      <p:to>
                                        <p:strVal val="visible"/>
                                      </p:to>
                                    </p:set>
                                    <p:anim calcmode="lin" valueType="num">
                                      <p:cBhvr additive="base">
                                        <p:cTn id="33" dur="500" fill="hold"/>
                                        <p:tgtEl>
                                          <p:spTgt spid="34713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471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47139">
                                            <p:txEl>
                                              <p:pRg st="7" end="7"/>
                                            </p:txEl>
                                          </p:spTgt>
                                        </p:tgtEl>
                                        <p:attrNameLst>
                                          <p:attrName>style.visibility</p:attrName>
                                        </p:attrNameLst>
                                      </p:cBhvr>
                                      <p:to>
                                        <p:strVal val="visible"/>
                                      </p:to>
                                    </p:set>
                                    <p:anim calcmode="lin" valueType="num">
                                      <p:cBhvr additive="base">
                                        <p:cTn id="39" dur="500" fill="hold"/>
                                        <p:tgtEl>
                                          <p:spTgt spid="34713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47139">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47139">
                                            <p:txEl>
                                              <p:pRg st="8" end="8"/>
                                            </p:txEl>
                                          </p:spTgt>
                                        </p:tgtEl>
                                        <p:attrNameLst>
                                          <p:attrName>style.visibility</p:attrName>
                                        </p:attrNameLst>
                                      </p:cBhvr>
                                      <p:to>
                                        <p:strVal val="visible"/>
                                      </p:to>
                                    </p:set>
                                    <p:anim calcmode="lin" valueType="num">
                                      <p:cBhvr additive="base">
                                        <p:cTn id="43" dur="500" fill="hold"/>
                                        <p:tgtEl>
                                          <p:spTgt spid="34713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71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47139">
                                            <p:txEl>
                                              <p:pRg st="9" end="9"/>
                                            </p:txEl>
                                          </p:spTgt>
                                        </p:tgtEl>
                                        <p:attrNameLst>
                                          <p:attrName>style.visibility</p:attrName>
                                        </p:attrNameLst>
                                      </p:cBhvr>
                                      <p:to>
                                        <p:strVal val="visible"/>
                                      </p:to>
                                    </p:set>
                                    <p:anim calcmode="lin" valueType="num">
                                      <p:cBhvr additive="base">
                                        <p:cTn id="49" dur="500" fill="hold"/>
                                        <p:tgtEl>
                                          <p:spTgt spid="347139">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7139">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7139">
                                            <p:txEl>
                                              <p:pRg st="10" end="10"/>
                                            </p:txEl>
                                          </p:spTgt>
                                        </p:tgtEl>
                                        <p:attrNameLst>
                                          <p:attrName>style.visibility</p:attrName>
                                        </p:attrNameLst>
                                      </p:cBhvr>
                                      <p:to>
                                        <p:strVal val="visible"/>
                                      </p:to>
                                    </p:set>
                                    <p:anim calcmode="lin" valueType="num">
                                      <p:cBhvr additive="base">
                                        <p:cTn id="53" dur="500" fill="hold"/>
                                        <p:tgtEl>
                                          <p:spTgt spid="347139">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471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533400"/>
          </a:xfrm>
          <a:noFill/>
        </p:spPr>
        <p:txBody>
          <a:bodyPr/>
          <a:lstStyle/>
          <a:p>
            <a:pPr algn="ctr" eaLnBrk="1" hangingPunct="1"/>
            <a:r>
              <a:rPr lang="en-US" altLang="en-US" sz="3600" smtClean="0">
                <a:latin typeface="Times New Roman" panose="02020603050405020304" pitchFamily="18" charset="0"/>
              </a:rPr>
              <a:t>Weight &amp; Balance Terms</a:t>
            </a:r>
          </a:p>
        </p:txBody>
      </p:sp>
      <p:sp>
        <p:nvSpPr>
          <p:cNvPr id="347139" name="Rectangle 3"/>
          <p:cNvSpPr>
            <a:spLocks noGrp="1" noChangeArrowheads="1"/>
          </p:cNvSpPr>
          <p:nvPr>
            <p:ph type="body" sz="half" idx="1"/>
          </p:nvPr>
        </p:nvSpPr>
        <p:spPr>
          <a:xfrm>
            <a:off x="0" y="566738"/>
            <a:ext cx="9144000" cy="4673600"/>
          </a:xfrm>
          <a:noFill/>
        </p:spPr>
        <p:txBody>
          <a:bodyPr/>
          <a:lstStyle/>
          <a:p>
            <a:pPr>
              <a:lnSpc>
                <a:spcPct val="80000"/>
              </a:lnSpc>
              <a:buSzPct val="70000"/>
              <a:buFont typeface="Symbol" panose="05050102010706020507" pitchFamily="18" charset="2"/>
              <a:buChar char="·"/>
            </a:pPr>
            <a:r>
              <a:rPr lang="en-US" altLang="en-US" sz="2400" smtClean="0">
                <a:latin typeface="Times New Roman" panose="02020603050405020304" pitchFamily="18" charset="0"/>
                <a:cs typeface="Times New Roman" panose="02020603050405020304" pitchFamily="18" charset="0"/>
              </a:rPr>
              <a:t>Station</a:t>
            </a:r>
          </a:p>
          <a:p>
            <a:pPr marL="800100" lvl="3" indent="-342900">
              <a:lnSpc>
                <a:spcPct val="110000"/>
              </a:lnSpc>
              <a:spcBef>
                <a:spcPct val="25000"/>
              </a:spcBef>
              <a:buSzPct val="70000"/>
            </a:pPr>
            <a:r>
              <a:rPr lang="en-US" altLang="en-US" sz="2000" smtClean="0">
                <a:latin typeface="Times New Roman" panose="02020603050405020304" pitchFamily="18" charset="0"/>
                <a:cs typeface="Times New Roman" panose="02020603050405020304" pitchFamily="18" charset="0"/>
              </a:rPr>
              <a:t>a location in the aircraft that is identified by a number designating its distance in inches from the datum. The datum is, therefore, identified as station zero. An item located at station +50 would have an arm of 50 inches.</a:t>
            </a:r>
          </a:p>
          <a:p>
            <a:pPr>
              <a:lnSpc>
                <a:spcPct val="110000"/>
              </a:lnSpc>
              <a:spcBef>
                <a:spcPct val="25000"/>
              </a:spcBef>
              <a:buSzPct val="70000"/>
            </a:pPr>
            <a:r>
              <a:rPr lang="en-US" altLang="en-US" sz="2400" smtClean="0">
                <a:latin typeface="Times New Roman" panose="02020603050405020304" pitchFamily="18" charset="0"/>
                <a:cs typeface="Times New Roman" panose="02020603050405020304" pitchFamily="18" charset="0"/>
              </a:rPr>
              <a:t>Center of Gravity (CG)</a:t>
            </a:r>
          </a:p>
          <a:p>
            <a:pPr marL="800100" lvl="3" indent="-342900">
              <a:lnSpc>
                <a:spcPct val="110000"/>
              </a:lnSpc>
              <a:spcBef>
                <a:spcPct val="25000"/>
              </a:spcBef>
              <a:buSzPct val="70000"/>
            </a:pPr>
            <a:r>
              <a:rPr lang="en-US" altLang="en-US" sz="2000" smtClean="0">
                <a:latin typeface="Times New Roman" panose="02020603050405020304" pitchFamily="18" charset="0"/>
                <a:cs typeface="Times New Roman" panose="02020603050405020304" pitchFamily="18" charset="0"/>
              </a:rPr>
              <a:t>imaginary point when aircraft would balance if suspended, i.e. where all of its weight is concentrated</a:t>
            </a:r>
          </a:p>
          <a:p>
            <a:pPr>
              <a:lnSpc>
                <a:spcPct val="110000"/>
              </a:lnSpc>
              <a:spcBef>
                <a:spcPct val="25000"/>
              </a:spcBef>
              <a:buSzPct val="70000"/>
            </a:pPr>
            <a:r>
              <a:rPr lang="en-US" altLang="en-US" sz="2400" smtClean="0">
                <a:latin typeface="Times New Roman" panose="02020603050405020304" pitchFamily="18" charset="0"/>
                <a:cs typeface="Times New Roman" panose="02020603050405020304" pitchFamily="18" charset="0"/>
              </a:rPr>
              <a:t>CG Limits</a:t>
            </a:r>
          </a:p>
          <a:p>
            <a:pPr marL="800100" lvl="3" indent="-342900">
              <a:lnSpc>
                <a:spcPct val="110000"/>
              </a:lnSpc>
              <a:spcBef>
                <a:spcPct val="25000"/>
              </a:spcBef>
              <a:buSzPct val="70000"/>
            </a:pPr>
            <a:r>
              <a:rPr lang="en-US" altLang="en-US" sz="2000" smtClean="0">
                <a:latin typeface="Times New Roman" panose="02020603050405020304" pitchFamily="18" charset="0"/>
                <a:cs typeface="Times New Roman" panose="02020603050405020304" pitchFamily="18" charset="0"/>
              </a:rPr>
              <a:t>forward and aft center of gravity locations within which the aircraft must be operated at a given weight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additive="base">
                                        <p:cTn id="7" dur="500" fill="hold"/>
                                        <p:tgtEl>
                                          <p:spTgt spid="347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71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anim calcmode="lin" valueType="num">
                                      <p:cBhvr additive="base">
                                        <p:cTn id="11" dur="500" fill="hold"/>
                                        <p:tgtEl>
                                          <p:spTgt spid="3471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7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47139">
                                            <p:txEl>
                                              <p:pRg st="2" end="2"/>
                                            </p:txEl>
                                          </p:spTgt>
                                        </p:tgtEl>
                                        <p:attrNameLst>
                                          <p:attrName>style.visibility</p:attrName>
                                        </p:attrNameLst>
                                      </p:cBhvr>
                                      <p:to>
                                        <p:strVal val="visible"/>
                                      </p:to>
                                    </p:set>
                                    <p:anim calcmode="lin" valueType="num">
                                      <p:cBhvr additive="base">
                                        <p:cTn id="17" dur="500" fill="hold"/>
                                        <p:tgtEl>
                                          <p:spTgt spid="3471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713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7139">
                                            <p:txEl>
                                              <p:pRg st="3" end="3"/>
                                            </p:txEl>
                                          </p:spTgt>
                                        </p:tgtEl>
                                        <p:attrNameLst>
                                          <p:attrName>style.visibility</p:attrName>
                                        </p:attrNameLst>
                                      </p:cBhvr>
                                      <p:to>
                                        <p:strVal val="visible"/>
                                      </p:to>
                                    </p:set>
                                    <p:anim calcmode="lin" valueType="num">
                                      <p:cBhvr additive="base">
                                        <p:cTn id="21" dur="500" fill="hold"/>
                                        <p:tgtEl>
                                          <p:spTgt spid="3471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7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47139">
                                            <p:txEl>
                                              <p:pRg st="4" end="4"/>
                                            </p:txEl>
                                          </p:spTgt>
                                        </p:tgtEl>
                                        <p:attrNameLst>
                                          <p:attrName>style.visibility</p:attrName>
                                        </p:attrNameLst>
                                      </p:cBhvr>
                                      <p:to>
                                        <p:strVal val="visible"/>
                                      </p:to>
                                    </p:set>
                                    <p:anim calcmode="lin" valueType="num">
                                      <p:cBhvr additive="base">
                                        <p:cTn id="27" dur="500" fill="hold"/>
                                        <p:tgtEl>
                                          <p:spTgt spid="34713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713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7139">
                                            <p:txEl>
                                              <p:pRg st="5" end="5"/>
                                            </p:txEl>
                                          </p:spTgt>
                                        </p:tgtEl>
                                        <p:attrNameLst>
                                          <p:attrName>style.visibility</p:attrName>
                                        </p:attrNameLst>
                                      </p:cBhvr>
                                      <p:to>
                                        <p:strVal val="visible"/>
                                      </p:to>
                                    </p:set>
                                    <p:anim calcmode="lin" valueType="num">
                                      <p:cBhvr additive="base">
                                        <p:cTn id="31" dur="500" fill="hold"/>
                                        <p:tgtEl>
                                          <p:spTgt spid="3471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71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0"/>
            <a:ext cx="7772400" cy="533400"/>
          </a:xfrm>
          <a:noFill/>
        </p:spPr>
        <p:txBody>
          <a:bodyPr/>
          <a:lstStyle/>
          <a:p>
            <a:pPr algn="ctr" eaLnBrk="1" hangingPunct="1"/>
            <a:r>
              <a:rPr lang="en-US" altLang="en-US" sz="3600" smtClean="0">
                <a:latin typeface="Times New Roman" panose="02020603050405020304" pitchFamily="18" charset="0"/>
              </a:rPr>
              <a:t>Weight &amp; Balance Terms</a:t>
            </a:r>
          </a:p>
        </p:txBody>
      </p:sp>
      <p:sp>
        <p:nvSpPr>
          <p:cNvPr id="403459" name="Rectangle 3"/>
          <p:cNvSpPr>
            <a:spLocks noGrp="1" noChangeArrowheads="1"/>
          </p:cNvSpPr>
          <p:nvPr>
            <p:ph type="body" sz="half" idx="1"/>
          </p:nvPr>
        </p:nvSpPr>
        <p:spPr>
          <a:xfrm>
            <a:off x="228600" y="550863"/>
            <a:ext cx="8686800" cy="6307137"/>
          </a:xfrm>
        </p:spPr>
        <p:txBody>
          <a:bodyPr/>
          <a:lstStyle/>
          <a:p>
            <a:pPr>
              <a:lnSpc>
                <a:spcPct val="80000"/>
              </a:lnSpc>
              <a:buSzPct val="70000"/>
              <a:buFont typeface="Symbol" pitchFamily="18" charset="2"/>
              <a:buChar char="·"/>
              <a:defRPr/>
            </a:pPr>
            <a:r>
              <a:rPr lang="en-US" sz="2400" dirty="0">
                <a:latin typeface="Times New Roman" pitchFamily="18" charset="0"/>
                <a:cs typeface="Times New Roman" pitchFamily="18" charset="0"/>
              </a:rPr>
              <a:t>Usable Fuel</a:t>
            </a:r>
          </a:p>
          <a:p>
            <a:pPr lvl="1">
              <a:lnSpc>
                <a:spcPct val="80000"/>
              </a:lnSpc>
              <a:buSzPct val="70000"/>
              <a:buFont typeface="Symbol" pitchFamily="18" charset="2"/>
              <a:buChar char="-"/>
              <a:defRPr/>
            </a:pPr>
            <a:r>
              <a:rPr lang="en-US" sz="2000" dirty="0">
                <a:latin typeface="Times New Roman" pitchFamily="18" charset="0"/>
                <a:cs typeface="Times New Roman" pitchFamily="18" charset="0"/>
              </a:rPr>
              <a:t>fuel available for flight planning and during flight</a:t>
            </a:r>
          </a:p>
          <a:p>
            <a:pPr>
              <a:lnSpc>
                <a:spcPct val="80000"/>
              </a:lnSpc>
              <a:buSzPct val="70000"/>
              <a:buFont typeface="Symbol" pitchFamily="18" charset="2"/>
              <a:buChar char="·"/>
              <a:defRPr/>
            </a:pPr>
            <a:r>
              <a:rPr lang="en-US" sz="2400" dirty="0">
                <a:latin typeface="Times New Roman" pitchFamily="18" charset="0"/>
                <a:cs typeface="Times New Roman" pitchFamily="18" charset="0"/>
              </a:rPr>
              <a:t>Unusable Fuel</a:t>
            </a:r>
          </a:p>
          <a:p>
            <a:pPr lvl="1">
              <a:lnSpc>
                <a:spcPct val="80000"/>
              </a:lnSpc>
              <a:buSzPct val="70000"/>
              <a:buFont typeface="Symbol" pitchFamily="18" charset="2"/>
              <a:buChar char="-"/>
              <a:defRPr/>
            </a:pPr>
            <a:r>
              <a:rPr lang="en-US" sz="2000" dirty="0">
                <a:latin typeface="Times New Roman" pitchFamily="18" charset="0"/>
                <a:cs typeface="Times New Roman" pitchFamily="18" charset="0"/>
              </a:rPr>
              <a:t>fuel remaining in the airplane’s system after a run-out test</a:t>
            </a:r>
          </a:p>
          <a:p>
            <a:pPr>
              <a:lnSpc>
                <a:spcPct val="80000"/>
              </a:lnSpc>
              <a:buSzPct val="70000"/>
              <a:buFont typeface="Symbol" pitchFamily="18" charset="2"/>
              <a:buChar char="·"/>
              <a:defRPr/>
            </a:pPr>
            <a:r>
              <a:rPr lang="en-US" sz="2400" dirty="0">
                <a:latin typeface="Times New Roman" pitchFamily="18" charset="0"/>
                <a:cs typeface="Times New Roman" pitchFamily="18" charset="0"/>
              </a:rPr>
              <a:t>Basic Empty Weight</a:t>
            </a:r>
          </a:p>
          <a:p>
            <a:pPr lvl="1">
              <a:lnSpc>
                <a:spcPct val="80000"/>
              </a:lnSpc>
              <a:buSzPct val="70000"/>
              <a:buFont typeface="Symbol" pitchFamily="18" charset="2"/>
              <a:buChar char="-"/>
              <a:defRPr/>
            </a:pPr>
            <a:r>
              <a:rPr lang="en-US" sz="2000" dirty="0">
                <a:latin typeface="Times New Roman" pitchFamily="18" charset="0"/>
                <a:cs typeface="Times New Roman" pitchFamily="18" charset="0"/>
              </a:rPr>
              <a:t>weight of the standard airplane, optional equipment, unusable fuel, and full operating fluids, e.g. full engine oil</a:t>
            </a:r>
          </a:p>
          <a:p>
            <a:pPr>
              <a:lnSpc>
                <a:spcPct val="80000"/>
              </a:lnSpc>
              <a:buSzPct val="70000"/>
              <a:buFont typeface="Symbol" pitchFamily="18" charset="2"/>
              <a:buChar char="·"/>
              <a:defRPr/>
            </a:pPr>
            <a:r>
              <a:rPr lang="en-US" sz="2400" dirty="0">
                <a:latin typeface="Times New Roman" pitchFamily="18" charset="0"/>
                <a:cs typeface="Times New Roman" pitchFamily="18" charset="0"/>
              </a:rPr>
              <a:t>Total Weight (Gross Weight)</a:t>
            </a:r>
            <a:r>
              <a:rPr lang="en-US" sz="2400" dirty="0">
                <a:effectLst>
                  <a:outerShdw blurRad="38100" dist="38100" dir="2700000" algn="tl">
                    <a:srgbClr val="000000"/>
                  </a:outerShdw>
                </a:effectLst>
                <a:latin typeface="Times New Roman" pitchFamily="18" charset="0"/>
                <a:cs typeface="Times New Roman" pitchFamily="18" charset="0"/>
              </a:rPr>
              <a:t> </a:t>
            </a:r>
          </a:p>
          <a:p>
            <a:pPr lvl="1">
              <a:lnSpc>
                <a:spcPct val="80000"/>
              </a:lnSpc>
              <a:buSzPct val="70000"/>
              <a:buFont typeface="Symbol" pitchFamily="18" charset="2"/>
              <a:buChar char="-"/>
              <a:defRPr/>
            </a:pPr>
            <a:r>
              <a:rPr lang="en-US" sz="2000" dirty="0">
                <a:latin typeface="Times New Roman" pitchFamily="18" charset="0"/>
                <a:cs typeface="Times New Roman" pitchFamily="18" charset="0"/>
              </a:rPr>
              <a:t>total weight of airplane and everything it is carrying</a:t>
            </a:r>
          </a:p>
          <a:p>
            <a:pPr lvl="1">
              <a:lnSpc>
                <a:spcPct val="80000"/>
              </a:lnSpc>
              <a:buSzPct val="70000"/>
              <a:buFont typeface="Symbol" pitchFamily="18" charset="2"/>
              <a:buChar char="-"/>
              <a:defRPr/>
            </a:pPr>
            <a:r>
              <a:rPr lang="en-US" sz="2000" b="1" dirty="0">
                <a:latin typeface="Times New Roman" pitchFamily="18" charset="0"/>
                <a:cs typeface="Times New Roman" pitchFamily="18" charset="0"/>
              </a:rPr>
              <a:t>Takeoff &amp; Landing weight limitations </a:t>
            </a:r>
            <a:r>
              <a:rPr lang="en-US" sz="2000" b="1" u="sng" dirty="0">
                <a:latin typeface="Times New Roman" pitchFamily="18" charset="0"/>
                <a:cs typeface="Times New Roman" pitchFamily="18" charset="0"/>
              </a:rPr>
              <a:t>ma</a:t>
            </a:r>
            <a:r>
              <a:rPr lang="en-US" sz="2000" b="1" i="1" u="sng" dirty="0">
                <a:latin typeface="Times New Roman" pitchFamily="18" charset="0"/>
                <a:cs typeface="Times New Roman" pitchFamily="18" charset="0"/>
              </a:rPr>
              <a:t>y be</a:t>
            </a:r>
            <a:r>
              <a:rPr lang="en-US" sz="2000" b="1" dirty="0">
                <a:latin typeface="Times New Roman" pitchFamily="18" charset="0"/>
                <a:cs typeface="Times New Roman" pitchFamily="18" charset="0"/>
              </a:rPr>
              <a:t> different (</a:t>
            </a:r>
            <a:r>
              <a:rPr lang="en-US" sz="2000" b="1" i="1" dirty="0">
                <a:latin typeface="Times New Roman" pitchFamily="18" charset="0"/>
                <a:cs typeface="Times New Roman" pitchFamily="18" charset="0"/>
              </a:rPr>
              <a:t>Note</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C182, SR20)</a:t>
            </a:r>
            <a:endParaRPr lang="en-US" sz="2000" b="1" dirty="0">
              <a:latin typeface="Times New Roman" pitchFamily="18" charset="0"/>
              <a:cs typeface="Times New Roman" pitchFamily="18" charset="0"/>
            </a:endParaRPr>
          </a:p>
          <a:p>
            <a:pPr>
              <a:lnSpc>
                <a:spcPct val="80000"/>
              </a:lnSpc>
              <a:buSzPct val="70000"/>
              <a:buFont typeface="Symbol" pitchFamily="18" charset="2"/>
              <a:buChar char="·"/>
              <a:defRPr/>
            </a:pPr>
            <a:r>
              <a:rPr lang="en-US" sz="2400" dirty="0">
                <a:latin typeface="Times New Roman" pitchFamily="18" charset="0"/>
                <a:cs typeface="Times New Roman" pitchFamily="18" charset="0"/>
              </a:rPr>
              <a:t>Maximum Ramp Weight</a:t>
            </a:r>
          </a:p>
          <a:p>
            <a:pPr lvl="1">
              <a:lnSpc>
                <a:spcPct val="80000"/>
              </a:lnSpc>
              <a:buSzPct val="70000"/>
              <a:buFont typeface="Symbol" pitchFamily="18" charset="2"/>
              <a:buChar char="-"/>
              <a:defRPr/>
            </a:pPr>
            <a:r>
              <a:rPr lang="en-US" sz="2000" dirty="0">
                <a:latin typeface="Times New Roman" pitchFamily="18" charset="0"/>
                <a:cs typeface="Times New Roman" pitchFamily="18" charset="0"/>
              </a:rPr>
              <a:t>maximum weight limit for ground operations such as taxiing</a:t>
            </a:r>
            <a:endParaRPr lang="en-US" dirty="0">
              <a:latin typeface="Times New Roman" pitchFamily="18" charset="0"/>
              <a:cs typeface="Times New Roman" pitchFamily="18" charset="0"/>
            </a:endParaRPr>
          </a:p>
          <a:p>
            <a:pPr>
              <a:lnSpc>
                <a:spcPct val="80000"/>
              </a:lnSpc>
              <a:buSzPct val="70000"/>
              <a:buFont typeface="Symbol" pitchFamily="18" charset="2"/>
              <a:buChar char="·"/>
              <a:defRPr/>
            </a:pPr>
            <a:r>
              <a:rPr lang="en-US" sz="2400" dirty="0">
                <a:latin typeface="Times New Roman" pitchFamily="18" charset="0"/>
                <a:cs typeface="Times New Roman" pitchFamily="18" charset="0"/>
              </a:rPr>
              <a:t>Maximum Takeoff Weight</a:t>
            </a:r>
            <a:r>
              <a:rPr lang="en-US" sz="2400" dirty="0">
                <a:effectLst>
                  <a:outerShdw blurRad="38100" dist="38100" dir="2700000" algn="tl">
                    <a:srgbClr val="000000"/>
                  </a:outerShdw>
                </a:effectLst>
                <a:latin typeface="Times New Roman" pitchFamily="18" charset="0"/>
                <a:cs typeface="Times New Roman" pitchFamily="18" charset="0"/>
              </a:rPr>
              <a:t> </a:t>
            </a:r>
            <a:r>
              <a:rPr lang="en-US" sz="2000" dirty="0">
                <a:effectLst>
                  <a:outerShdw blurRad="38100" dist="38100" dir="2700000" algn="tl">
                    <a:srgbClr val="000000"/>
                  </a:outerShdw>
                </a:effectLst>
                <a:latin typeface="Times New Roman" pitchFamily="18" charset="0"/>
                <a:cs typeface="Times New Roman" pitchFamily="18" charset="0"/>
              </a:rPr>
              <a:t> </a:t>
            </a:r>
          </a:p>
          <a:p>
            <a:pPr lvl="1">
              <a:lnSpc>
                <a:spcPct val="80000"/>
              </a:lnSpc>
              <a:buSzPct val="70000"/>
              <a:buFont typeface="Symbol" pitchFamily="18" charset="2"/>
              <a:buChar char="-"/>
              <a:defRPr/>
            </a:pPr>
            <a:r>
              <a:rPr lang="en-US" sz="2000" dirty="0">
                <a:latin typeface="Times New Roman" pitchFamily="18" charset="0"/>
                <a:cs typeface="Times New Roman" pitchFamily="18" charset="0"/>
              </a:rPr>
              <a:t>maximum weight limit for taking off; </a:t>
            </a:r>
            <a:r>
              <a:rPr lang="en-US" sz="1800" b="1" dirty="0">
                <a:latin typeface="Times New Roman" pitchFamily="18" charset="0"/>
                <a:cs typeface="Times New Roman" pitchFamily="18" charset="0"/>
              </a:rPr>
              <a:t>may be more than landing weight</a:t>
            </a:r>
            <a:endParaRPr lang="en-US" sz="2000" dirty="0">
              <a:latin typeface="Times New Roman" pitchFamily="18" charset="0"/>
              <a:cs typeface="Times New Roman" pitchFamily="18" charset="0"/>
            </a:endParaRPr>
          </a:p>
          <a:p>
            <a:pPr>
              <a:lnSpc>
                <a:spcPct val="80000"/>
              </a:lnSpc>
              <a:buSzPct val="70000"/>
              <a:buFont typeface="Symbol" pitchFamily="18" charset="2"/>
              <a:buChar char="·"/>
              <a:defRPr/>
            </a:pPr>
            <a:r>
              <a:rPr lang="en-US" sz="2400" dirty="0">
                <a:latin typeface="Times New Roman" pitchFamily="18" charset="0"/>
                <a:cs typeface="Times New Roman" pitchFamily="18" charset="0"/>
              </a:rPr>
              <a:t>Maximum Landing Weight</a:t>
            </a:r>
            <a:r>
              <a:rPr lang="en-US" sz="2400" dirty="0">
                <a:effectLst>
                  <a:outerShdw blurRad="38100" dist="38100" dir="2700000" algn="tl">
                    <a:srgbClr val="000000"/>
                  </a:outerShdw>
                </a:effectLst>
                <a:latin typeface="Times New Roman" pitchFamily="18" charset="0"/>
                <a:cs typeface="Times New Roman" pitchFamily="18" charset="0"/>
              </a:rPr>
              <a:t> </a:t>
            </a:r>
            <a:r>
              <a:rPr lang="en-US" sz="2000" dirty="0">
                <a:effectLst>
                  <a:outerShdw blurRad="38100" dist="38100" dir="2700000" algn="tl">
                    <a:srgbClr val="000000"/>
                  </a:outerShdw>
                </a:effectLst>
                <a:latin typeface="Times New Roman" pitchFamily="18" charset="0"/>
                <a:cs typeface="Times New Roman" pitchFamily="18" charset="0"/>
              </a:rPr>
              <a:t> </a:t>
            </a:r>
            <a:endParaRPr lang="en-US" sz="2400" dirty="0">
              <a:effectLst>
                <a:outerShdw blurRad="38100" dist="38100" dir="2700000" algn="tl">
                  <a:srgbClr val="000000"/>
                </a:outerShdw>
              </a:effectLst>
              <a:latin typeface="Times New Roman" pitchFamily="18" charset="0"/>
              <a:cs typeface="Times New Roman" pitchFamily="18" charset="0"/>
            </a:endParaRPr>
          </a:p>
          <a:p>
            <a:pPr lvl="1">
              <a:lnSpc>
                <a:spcPct val="80000"/>
              </a:lnSpc>
              <a:buSzPct val="70000"/>
              <a:buFont typeface="Symbol" pitchFamily="18" charset="2"/>
              <a:buChar char="-"/>
              <a:defRPr/>
            </a:pPr>
            <a:r>
              <a:rPr lang="en-US" sz="2000" dirty="0">
                <a:latin typeface="Times New Roman" pitchFamily="18" charset="0"/>
                <a:cs typeface="Times New Roman" pitchFamily="18" charset="0"/>
              </a:rPr>
              <a:t>maximum weight limit for landing; </a:t>
            </a:r>
            <a:r>
              <a:rPr lang="en-US" sz="1800" b="1" dirty="0">
                <a:latin typeface="Times New Roman" pitchFamily="18" charset="0"/>
                <a:cs typeface="Times New Roman" pitchFamily="18" charset="0"/>
              </a:rPr>
              <a:t>may be less than takeoff weight</a:t>
            </a:r>
            <a:endParaRPr lang="en-US" sz="2000" b="1"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anim calcmode="lin" valueType="num">
                                      <p:cBhvr additive="base">
                                        <p:cTn id="11" dur="500" fill="hold"/>
                                        <p:tgtEl>
                                          <p:spTgt spid="4034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3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03459">
                                            <p:txEl>
                                              <p:pRg st="2" end="2"/>
                                            </p:txEl>
                                          </p:spTgt>
                                        </p:tgtEl>
                                        <p:attrNameLst>
                                          <p:attrName>style.visibility</p:attrName>
                                        </p:attrNameLst>
                                      </p:cBhvr>
                                      <p:to>
                                        <p:strVal val="visible"/>
                                      </p:to>
                                    </p:set>
                                    <p:anim calcmode="lin" valueType="num">
                                      <p:cBhvr additive="base">
                                        <p:cTn id="17" dur="500" fill="hold"/>
                                        <p:tgtEl>
                                          <p:spTgt spid="403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345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03459">
                                            <p:txEl>
                                              <p:pRg st="3" end="3"/>
                                            </p:txEl>
                                          </p:spTgt>
                                        </p:tgtEl>
                                        <p:attrNameLst>
                                          <p:attrName>style.visibility</p:attrName>
                                        </p:attrNameLst>
                                      </p:cBhvr>
                                      <p:to>
                                        <p:strVal val="visible"/>
                                      </p:to>
                                    </p:set>
                                    <p:anim calcmode="lin" valueType="num">
                                      <p:cBhvr additive="base">
                                        <p:cTn id="21" dur="500" fill="hold"/>
                                        <p:tgtEl>
                                          <p:spTgt spid="4034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3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03459">
                                            <p:txEl>
                                              <p:pRg st="4" end="4"/>
                                            </p:txEl>
                                          </p:spTgt>
                                        </p:tgtEl>
                                        <p:attrNameLst>
                                          <p:attrName>style.visibility</p:attrName>
                                        </p:attrNameLst>
                                      </p:cBhvr>
                                      <p:to>
                                        <p:strVal val="visible"/>
                                      </p:to>
                                    </p:set>
                                    <p:anim calcmode="lin" valueType="num">
                                      <p:cBhvr additive="base">
                                        <p:cTn id="27" dur="500" fill="hold"/>
                                        <p:tgtEl>
                                          <p:spTgt spid="40345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345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3459">
                                            <p:txEl>
                                              <p:pRg st="5" end="5"/>
                                            </p:txEl>
                                          </p:spTgt>
                                        </p:tgtEl>
                                        <p:attrNameLst>
                                          <p:attrName>style.visibility</p:attrName>
                                        </p:attrNameLst>
                                      </p:cBhvr>
                                      <p:to>
                                        <p:strVal val="visible"/>
                                      </p:to>
                                    </p:set>
                                    <p:anim calcmode="lin" valueType="num">
                                      <p:cBhvr additive="base">
                                        <p:cTn id="31" dur="500" fill="hold"/>
                                        <p:tgtEl>
                                          <p:spTgt spid="4034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3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03459">
                                            <p:txEl>
                                              <p:pRg st="6" end="6"/>
                                            </p:txEl>
                                          </p:spTgt>
                                        </p:tgtEl>
                                        <p:attrNameLst>
                                          <p:attrName>style.visibility</p:attrName>
                                        </p:attrNameLst>
                                      </p:cBhvr>
                                      <p:to>
                                        <p:strVal val="visible"/>
                                      </p:to>
                                    </p:set>
                                    <p:anim calcmode="lin" valueType="num">
                                      <p:cBhvr additive="base">
                                        <p:cTn id="37" dur="500" fill="hold"/>
                                        <p:tgtEl>
                                          <p:spTgt spid="40345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3459">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03459">
                                            <p:txEl>
                                              <p:pRg st="7" end="7"/>
                                            </p:txEl>
                                          </p:spTgt>
                                        </p:tgtEl>
                                        <p:attrNameLst>
                                          <p:attrName>style.visibility</p:attrName>
                                        </p:attrNameLst>
                                      </p:cBhvr>
                                      <p:to>
                                        <p:strVal val="visible"/>
                                      </p:to>
                                    </p:set>
                                    <p:anim calcmode="lin" valueType="num">
                                      <p:cBhvr additive="base">
                                        <p:cTn id="41" dur="500" fill="hold"/>
                                        <p:tgtEl>
                                          <p:spTgt spid="40345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3459">
                                            <p:txEl>
                                              <p:pRg st="7" end="7"/>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00"/>
                            </p:stCondLst>
                            <p:childTnLst>
                              <p:par>
                                <p:cTn id="44" presetID="2" presetClass="entr" presetSubtype="4" fill="hold" nodeType="afterEffect">
                                  <p:stCondLst>
                                    <p:cond delay="0"/>
                                  </p:stCondLst>
                                  <p:childTnLst>
                                    <p:set>
                                      <p:cBhvr>
                                        <p:cTn id="45" dur="1" fill="hold">
                                          <p:stCondLst>
                                            <p:cond delay="0"/>
                                          </p:stCondLst>
                                        </p:cTn>
                                        <p:tgtEl>
                                          <p:spTgt spid="403459">
                                            <p:txEl>
                                              <p:pRg st="8" end="8"/>
                                            </p:txEl>
                                          </p:spTgt>
                                        </p:tgtEl>
                                        <p:attrNameLst>
                                          <p:attrName>style.visibility</p:attrName>
                                        </p:attrNameLst>
                                      </p:cBhvr>
                                      <p:to>
                                        <p:strVal val="visible"/>
                                      </p:to>
                                    </p:set>
                                    <p:anim calcmode="lin" valueType="num">
                                      <p:cBhvr additive="base">
                                        <p:cTn id="46" dur="500" fill="hold"/>
                                        <p:tgtEl>
                                          <p:spTgt spid="403459">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034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403459">
                                            <p:txEl>
                                              <p:pRg st="9" end="9"/>
                                            </p:txEl>
                                          </p:spTgt>
                                        </p:tgtEl>
                                        <p:attrNameLst>
                                          <p:attrName>style.visibility</p:attrName>
                                        </p:attrNameLst>
                                      </p:cBhvr>
                                      <p:to>
                                        <p:strVal val="visible"/>
                                      </p:to>
                                    </p:set>
                                    <p:anim calcmode="lin" valueType="num">
                                      <p:cBhvr additive="base">
                                        <p:cTn id="52" dur="500" fill="hold"/>
                                        <p:tgtEl>
                                          <p:spTgt spid="403459">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03459">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
                            </p:stCondLst>
                            <p:childTnLst>
                              <p:par>
                                <p:cTn id="55" presetID="2" presetClass="entr" presetSubtype="4" fill="hold" nodeType="afterEffect">
                                  <p:stCondLst>
                                    <p:cond delay="0"/>
                                  </p:stCondLst>
                                  <p:childTnLst>
                                    <p:set>
                                      <p:cBhvr>
                                        <p:cTn id="56" dur="1" fill="hold">
                                          <p:stCondLst>
                                            <p:cond delay="0"/>
                                          </p:stCondLst>
                                        </p:cTn>
                                        <p:tgtEl>
                                          <p:spTgt spid="403459">
                                            <p:txEl>
                                              <p:pRg st="10" end="10"/>
                                            </p:txEl>
                                          </p:spTgt>
                                        </p:tgtEl>
                                        <p:attrNameLst>
                                          <p:attrName>style.visibility</p:attrName>
                                        </p:attrNameLst>
                                      </p:cBhvr>
                                      <p:to>
                                        <p:strVal val="visible"/>
                                      </p:to>
                                    </p:set>
                                    <p:anim calcmode="lin" valueType="num">
                                      <p:cBhvr additive="base">
                                        <p:cTn id="57" dur="500" fill="hold"/>
                                        <p:tgtEl>
                                          <p:spTgt spid="403459">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034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403459">
                                            <p:txEl>
                                              <p:pRg st="11" end="11"/>
                                            </p:txEl>
                                          </p:spTgt>
                                        </p:tgtEl>
                                        <p:attrNameLst>
                                          <p:attrName>style.visibility</p:attrName>
                                        </p:attrNameLst>
                                      </p:cBhvr>
                                      <p:to>
                                        <p:strVal val="visible"/>
                                      </p:to>
                                    </p:set>
                                    <p:anim calcmode="lin" valueType="num">
                                      <p:cBhvr additive="base">
                                        <p:cTn id="63" dur="500" fill="hold"/>
                                        <p:tgtEl>
                                          <p:spTgt spid="403459">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03459">
                                            <p:txEl>
                                              <p:pRg st="11" end="11"/>
                                            </p:txEl>
                                          </p:spTgt>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00"/>
                            </p:stCondLst>
                            <p:childTnLst>
                              <p:par>
                                <p:cTn id="66" presetID="2" presetClass="entr" presetSubtype="4" fill="hold" nodeType="afterEffect">
                                  <p:stCondLst>
                                    <p:cond delay="0"/>
                                  </p:stCondLst>
                                  <p:childTnLst>
                                    <p:set>
                                      <p:cBhvr>
                                        <p:cTn id="67" dur="1" fill="hold">
                                          <p:stCondLst>
                                            <p:cond delay="0"/>
                                          </p:stCondLst>
                                        </p:cTn>
                                        <p:tgtEl>
                                          <p:spTgt spid="403459">
                                            <p:txEl>
                                              <p:pRg st="12" end="12"/>
                                            </p:txEl>
                                          </p:spTgt>
                                        </p:tgtEl>
                                        <p:attrNameLst>
                                          <p:attrName>style.visibility</p:attrName>
                                        </p:attrNameLst>
                                      </p:cBhvr>
                                      <p:to>
                                        <p:strVal val="visible"/>
                                      </p:to>
                                    </p:set>
                                    <p:anim calcmode="lin" valueType="num">
                                      <p:cBhvr additive="base">
                                        <p:cTn id="68" dur="500" fill="hold"/>
                                        <p:tgtEl>
                                          <p:spTgt spid="403459">
                                            <p:txEl>
                                              <p:pRg st="12" end="1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034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403459">
                                            <p:txEl>
                                              <p:pRg st="13" end="13"/>
                                            </p:txEl>
                                          </p:spTgt>
                                        </p:tgtEl>
                                        <p:attrNameLst>
                                          <p:attrName>style.visibility</p:attrName>
                                        </p:attrNameLst>
                                      </p:cBhvr>
                                      <p:to>
                                        <p:strVal val="visible"/>
                                      </p:to>
                                    </p:set>
                                    <p:anim calcmode="lin" valueType="num">
                                      <p:cBhvr additive="base">
                                        <p:cTn id="74" dur="500" fill="hold"/>
                                        <p:tgtEl>
                                          <p:spTgt spid="403459">
                                            <p:txEl>
                                              <p:pRg st="13" end="1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03459">
                                            <p:txEl>
                                              <p:pRg st="13" end="13"/>
                                            </p:txEl>
                                          </p:spTgt>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500"/>
                            </p:stCondLst>
                            <p:childTnLst>
                              <p:par>
                                <p:cTn id="77" presetID="2" presetClass="entr" presetSubtype="4" fill="hold" nodeType="afterEffect">
                                  <p:stCondLst>
                                    <p:cond delay="0"/>
                                  </p:stCondLst>
                                  <p:childTnLst>
                                    <p:set>
                                      <p:cBhvr>
                                        <p:cTn id="78" dur="1" fill="hold">
                                          <p:stCondLst>
                                            <p:cond delay="0"/>
                                          </p:stCondLst>
                                        </p:cTn>
                                        <p:tgtEl>
                                          <p:spTgt spid="403459">
                                            <p:txEl>
                                              <p:pRg st="14" end="14"/>
                                            </p:txEl>
                                          </p:spTgt>
                                        </p:tgtEl>
                                        <p:attrNameLst>
                                          <p:attrName>style.visibility</p:attrName>
                                        </p:attrNameLst>
                                      </p:cBhvr>
                                      <p:to>
                                        <p:strVal val="visible"/>
                                      </p:to>
                                    </p:set>
                                    <p:anim calcmode="lin" valueType="num">
                                      <p:cBhvr additive="base">
                                        <p:cTn id="79" dur="500" fill="hold"/>
                                        <p:tgtEl>
                                          <p:spTgt spid="403459">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0345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8915400" cy="685800"/>
          </a:xfrm>
          <a:noFill/>
        </p:spPr>
        <p:txBody>
          <a:bodyPr/>
          <a:lstStyle/>
          <a:p>
            <a:pPr algn="ctr" eaLnBrk="1" hangingPunct="1"/>
            <a:r>
              <a:rPr lang="en-US" altLang="en-US" sz="3600" smtClean="0">
                <a:latin typeface="Times New Roman" panose="02020603050405020304" pitchFamily="18" charset="0"/>
              </a:rPr>
              <a:t>Weight &amp; Balance Terms</a:t>
            </a:r>
          </a:p>
        </p:txBody>
      </p:sp>
      <p:sp>
        <p:nvSpPr>
          <p:cNvPr id="310275" name="Rectangle 3"/>
          <p:cNvSpPr>
            <a:spLocks noGrp="1" noChangeArrowheads="1"/>
          </p:cNvSpPr>
          <p:nvPr>
            <p:ph type="body" sz="half" idx="1"/>
          </p:nvPr>
        </p:nvSpPr>
        <p:spPr>
          <a:xfrm>
            <a:off x="0" y="601663"/>
            <a:ext cx="8763000" cy="5181600"/>
          </a:xfrm>
          <a:noFill/>
        </p:spPr>
        <p:txBody>
          <a:bodyPr/>
          <a:lstStyle/>
          <a:p>
            <a:pPr>
              <a:lnSpc>
                <a:spcPct val="80000"/>
              </a:lnSpc>
              <a:buSzPct val="70000"/>
              <a:buFont typeface="Symbol" panose="05050102010706020507" pitchFamily="18" charset="2"/>
              <a:buChar char="·"/>
            </a:pPr>
            <a:r>
              <a:rPr lang="en-US" altLang="en-US" sz="2400" dirty="0" smtClean="0">
                <a:latin typeface="Times New Roman" panose="02020603050405020304" pitchFamily="18" charset="0"/>
                <a:cs typeface="Times New Roman" panose="02020603050405020304" pitchFamily="18" charset="0"/>
              </a:rPr>
              <a:t>Maximum Weight</a:t>
            </a:r>
          </a:p>
          <a:p>
            <a:pPr lvl="1">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weight limit set by the manufacturer</a:t>
            </a:r>
          </a:p>
          <a:p>
            <a:pPr>
              <a:lnSpc>
                <a:spcPct val="80000"/>
              </a:lnSpc>
              <a:buSzPct val="70000"/>
              <a:buFont typeface="Symbol" panose="05050102010706020507" pitchFamily="18" charset="2"/>
              <a:buChar char="·"/>
            </a:pPr>
            <a:r>
              <a:rPr lang="en-US" altLang="en-US" sz="2400" dirty="0" smtClean="0">
                <a:latin typeface="Times New Roman" panose="02020603050405020304" pitchFamily="18" charset="0"/>
                <a:cs typeface="Times New Roman" panose="02020603050405020304" pitchFamily="18" charset="0"/>
              </a:rPr>
              <a:t>Maximum Zero Fuel Weight</a:t>
            </a:r>
          </a:p>
          <a:p>
            <a:pPr lvl="1">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maximum weight exclusive of usable fuel</a:t>
            </a:r>
          </a:p>
          <a:p>
            <a:pPr>
              <a:lnSpc>
                <a:spcPct val="80000"/>
              </a:lnSpc>
              <a:buSzPct val="70000"/>
              <a:buFont typeface="Symbol" panose="05050102010706020507" pitchFamily="18" charset="2"/>
              <a:buChar char="·"/>
            </a:pPr>
            <a:r>
              <a:rPr lang="en-US" altLang="en-US" sz="2400" dirty="0" smtClean="0">
                <a:latin typeface="Times New Roman" panose="02020603050405020304" pitchFamily="18" charset="0"/>
                <a:cs typeface="Times New Roman" panose="02020603050405020304" pitchFamily="18" charset="0"/>
              </a:rPr>
              <a:t>Useful Load</a:t>
            </a:r>
          </a:p>
          <a:p>
            <a:pPr lvl="1">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maximum weight minus empty weight; weight available for crew, passengers, baggage, fuel</a:t>
            </a:r>
          </a:p>
          <a:p>
            <a:pPr>
              <a:lnSpc>
                <a:spcPct val="80000"/>
              </a:lnSpc>
              <a:buSzPct val="70000"/>
              <a:buFont typeface="Symbol" panose="05050102010706020507" pitchFamily="18" charset="2"/>
              <a:buChar char="·"/>
            </a:pPr>
            <a:r>
              <a:rPr lang="en-US" altLang="en-US" sz="2400" dirty="0" smtClean="0">
                <a:latin typeface="Times New Roman" panose="02020603050405020304" pitchFamily="18" charset="0"/>
                <a:cs typeface="Times New Roman" panose="02020603050405020304" pitchFamily="18" charset="0"/>
              </a:rPr>
              <a:t>Payload – Important in CAP Context for C172/C182/U206 Missions</a:t>
            </a:r>
          </a:p>
          <a:p>
            <a:pPr lvl="1">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useful load minus full fuel; weight available for air crew and baggage</a:t>
            </a:r>
          </a:p>
          <a:p>
            <a:pPr>
              <a:lnSpc>
                <a:spcPct val="80000"/>
              </a:lnSpc>
              <a:buSzPct val="70000"/>
              <a:buFont typeface="Symbol" panose="05050102010706020507" pitchFamily="18" charset="2"/>
              <a:buChar char="·"/>
            </a:pPr>
            <a:r>
              <a:rPr lang="en-US" altLang="en-US" sz="2400" dirty="0" smtClean="0">
                <a:latin typeface="Times New Roman" panose="02020603050405020304" pitchFamily="18" charset="0"/>
                <a:cs typeface="Times New Roman" panose="02020603050405020304" pitchFamily="18" charset="0"/>
              </a:rPr>
              <a:t>Standard Weights</a:t>
            </a:r>
          </a:p>
          <a:p>
            <a:pPr lvl="1">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fuel weighs 6 pounds per U.S. gallon</a:t>
            </a:r>
          </a:p>
          <a:p>
            <a:pPr lvl="1">
              <a:buSzPct val="70000"/>
              <a:buFont typeface="Symbol" panose="05050102010706020507" pitchFamily="18" charset="2"/>
              <a:buChar char="-"/>
            </a:pPr>
            <a:r>
              <a:rPr lang="en-US" altLang="en-US" sz="2000" dirty="0" smtClean="0">
                <a:latin typeface="Times New Roman" panose="02020603050405020304" pitchFamily="18" charset="0"/>
                <a:cs typeface="Times New Roman" panose="02020603050405020304" pitchFamily="18" charset="0"/>
              </a:rPr>
              <a:t>oil weighs 7.5 pounds per U.S. gallon or 1.875 pounds per U.S. quart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 calcmode="lin" valueType="num">
                                      <p:cBhvr additive="base">
                                        <p:cTn id="7" dur="500" fill="hold"/>
                                        <p:tgtEl>
                                          <p:spTgt spid="310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02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0275">
                                            <p:txEl>
                                              <p:pRg st="1" end="1"/>
                                            </p:txEl>
                                          </p:spTgt>
                                        </p:tgtEl>
                                        <p:attrNameLst>
                                          <p:attrName>style.visibility</p:attrName>
                                        </p:attrNameLst>
                                      </p:cBhvr>
                                      <p:to>
                                        <p:strVal val="visible"/>
                                      </p:to>
                                    </p:set>
                                    <p:anim calcmode="lin" valueType="num">
                                      <p:cBhvr additive="base">
                                        <p:cTn id="11" dur="500" fill="hold"/>
                                        <p:tgtEl>
                                          <p:spTgt spid="3102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0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10275">
                                            <p:txEl>
                                              <p:pRg st="2" end="2"/>
                                            </p:txEl>
                                          </p:spTgt>
                                        </p:tgtEl>
                                        <p:attrNameLst>
                                          <p:attrName>style.visibility</p:attrName>
                                        </p:attrNameLst>
                                      </p:cBhvr>
                                      <p:to>
                                        <p:strVal val="visible"/>
                                      </p:to>
                                    </p:set>
                                    <p:anim calcmode="lin" valueType="num">
                                      <p:cBhvr additive="base">
                                        <p:cTn id="17" dur="500" fill="hold"/>
                                        <p:tgtEl>
                                          <p:spTgt spid="31027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027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10275">
                                            <p:txEl>
                                              <p:pRg st="3" end="3"/>
                                            </p:txEl>
                                          </p:spTgt>
                                        </p:tgtEl>
                                        <p:attrNameLst>
                                          <p:attrName>style.visibility</p:attrName>
                                        </p:attrNameLst>
                                      </p:cBhvr>
                                      <p:to>
                                        <p:strVal val="visible"/>
                                      </p:to>
                                    </p:set>
                                    <p:anim calcmode="lin" valueType="num">
                                      <p:cBhvr additive="base">
                                        <p:cTn id="21" dur="500" fill="hold"/>
                                        <p:tgtEl>
                                          <p:spTgt spid="31027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10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10275">
                                            <p:txEl>
                                              <p:pRg st="4" end="4"/>
                                            </p:txEl>
                                          </p:spTgt>
                                        </p:tgtEl>
                                        <p:attrNameLst>
                                          <p:attrName>style.visibility</p:attrName>
                                        </p:attrNameLst>
                                      </p:cBhvr>
                                      <p:to>
                                        <p:strVal val="visible"/>
                                      </p:to>
                                    </p:set>
                                    <p:anim calcmode="lin" valueType="num">
                                      <p:cBhvr additive="base">
                                        <p:cTn id="27" dur="500" fill="hold"/>
                                        <p:tgtEl>
                                          <p:spTgt spid="3102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027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10275">
                                            <p:txEl>
                                              <p:pRg st="5" end="5"/>
                                            </p:txEl>
                                          </p:spTgt>
                                        </p:tgtEl>
                                        <p:attrNameLst>
                                          <p:attrName>style.visibility</p:attrName>
                                        </p:attrNameLst>
                                      </p:cBhvr>
                                      <p:to>
                                        <p:strVal val="visible"/>
                                      </p:to>
                                    </p:set>
                                    <p:anim calcmode="lin" valueType="num">
                                      <p:cBhvr additive="base">
                                        <p:cTn id="31" dur="500" fill="hold"/>
                                        <p:tgtEl>
                                          <p:spTgt spid="31027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02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0275">
                                            <p:txEl>
                                              <p:pRg st="6" end="6"/>
                                            </p:txEl>
                                          </p:spTgt>
                                        </p:tgtEl>
                                        <p:attrNameLst>
                                          <p:attrName>style.visibility</p:attrName>
                                        </p:attrNameLst>
                                      </p:cBhvr>
                                      <p:to>
                                        <p:strVal val="visible"/>
                                      </p:to>
                                    </p:set>
                                    <p:anim calcmode="lin" valueType="num">
                                      <p:cBhvr additive="base">
                                        <p:cTn id="37" dur="500" fill="hold"/>
                                        <p:tgtEl>
                                          <p:spTgt spid="31027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027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10275">
                                            <p:txEl>
                                              <p:pRg st="7" end="7"/>
                                            </p:txEl>
                                          </p:spTgt>
                                        </p:tgtEl>
                                        <p:attrNameLst>
                                          <p:attrName>style.visibility</p:attrName>
                                        </p:attrNameLst>
                                      </p:cBhvr>
                                      <p:to>
                                        <p:strVal val="visible"/>
                                      </p:to>
                                    </p:set>
                                    <p:anim calcmode="lin" valueType="num">
                                      <p:cBhvr additive="base">
                                        <p:cTn id="41" dur="500" fill="hold"/>
                                        <p:tgtEl>
                                          <p:spTgt spid="310275">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102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10275">
                                            <p:txEl>
                                              <p:pRg st="8" end="8"/>
                                            </p:txEl>
                                          </p:spTgt>
                                        </p:tgtEl>
                                        <p:attrNameLst>
                                          <p:attrName>style.visibility</p:attrName>
                                        </p:attrNameLst>
                                      </p:cBhvr>
                                      <p:to>
                                        <p:strVal val="visible"/>
                                      </p:to>
                                    </p:set>
                                    <p:anim calcmode="lin" valueType="num">
                                      <p:cBhvr additive="base">
                                        <p:cTn id="47" dur="500" fill="hold"/>
                                        <p:tgtEl>
                                          <p:spTgt spid="31027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10275">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10275">
                                            <p:txEl>
                                              <p:pRg st="9" end="9"/>
                                            </p:txEl>
                                          </p:spTgt>
                                        </p:tgtEl>
                                        <p:attrNameLst>
                                          <p:attrName>style.visibility</p:attrName>
                                        </p:attrNameLst>
                                      </p:cBhvr>
                                      <p:to>
                                        <p:strVal val="visible"/>
                                      </p:to>
                                    </p:set>
                                    <p:anim calcmode="lin" valueType="num">
                                      <p:cBhvr additive="base">
                                        <p:cTn id="51" dur="500" fill="hold"/>
                                        <p:tgtEl>
                                          <p:spTgt spid="310275">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10275">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10275">
                                            <p:txEl>
                                              <p:pRg st="10" end="10"/>
                                            </p:txEl>
                                          </p:spTgt>
                                        </p:tgtEl>
                                        <p:attrNameLst>
                                          <p:attrName>style.visibility</p:attrName>
                                        </p:attrNameLst>
                                      </p:cBhvr>
                                      <p:to>
                                        <p:strVal val="visible"/>
                                      </p:to>
                                    </p:set>
                                    <p:anim calcmode="lin" valueType="num">
                                      <p:cBhvr additive="base">
                                        <p:cTn id="55" dur="500" fill="hold"/>
                                        <p:tgtEl>
                                          <p:spTgt spid="31027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1027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5138738"/>
          </a:xfrm>
          <a:noFill/>
        </p:spPr>
        <p:txBody>
          <a:bodyPr/>
          <a:lstStyle/>
          <a:p>
            <a:pPr algn="ctr" eaLnBrk="1" hangingPunct="1"/>
            <a:r>
              <a:rPr lang="en-US" altLang="en-US" sz="3200" smtClean="0">
                <a:latin typeface="Times New Roman" panose="02020603050405020304" pitchFamily="18" charset="0"/>
              </a:rPr>
              <a:t>How to Calculate</a:t>
            </a:r>
            <a:br>
              <a:rPr lang="en-US" altLang="en-US" sz="3200" smtClean="0">
                <a:latin typeface="Times New Roman" panose="02020603050405020304" pitchFamily="18" charset="0"/>
              </a:rPr>
            </a:br>
            <a:r>
              <a:rPr lang="en-US" altLang="en-US" sz="3200" smtClean="0">
                <a:latin typeface="Times New Roman" panose="02020603050405020304" pitchFamily="18" charset="0"/>
              </a:rPr>
              <a:t>Weight &amp; Balance</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371600"/>
          </a:xfrm>
          <a:noFill/>
        </p:spPr>
        <p:txBody>
          <a:bodyPr/>
          <a:lstStyle/>
          <a:p>
            <a:pPr algn="ctr" eaLnBrk="1" hangingPunct="1"/>
            <a:r>
              <a:rPr lang="en-US" altLang="en-US" sz="3600" smtClean="0">
                <a:latin typeface="Times New Roman" panose="02020603050405020304" pitchFamily="18" charset="0"/>
              </a:rPr>
              <a:t>Weight &amp; Balance Computations</a:t>
            </a:r>
            <a:br>
              <a:rPr lang="en-US" altLang="en-US" sz="3600" smtClean="0">
                <a:latin typeface="Times New Roman" panose="02020603050405020304" pitchFamily="18" charset="0"/>
              </a:rPr>
            </a:br>
            <a:r>
              <a:rPr lang="en-US" altLang="en-US" sz="3600" smtClean="0">
                <a:latin typeface="Times New Roman" panose="02020603050405020304" pitchFamily="18" charset="0"/>
              </a:rPr>
              <a:t>Center of Gravity (CG)</a:t>
            </a:r>
          </a:p>
        </p:txBody>
      </p:sp>
      <p:sp>
        <p:nvSpPr>
          <p:cNvPr id="406531" name="Rectangle 3"/>
          <p:cNvSpPr>
            <a:spLocks noGrp="1" noChangeArrowheads="1"/>
          </p:cNvSpPr>
          <p:nvPr>
            <p:ph type="body" sz="half" idx="1"/>
          </p:nvPr>
        </p:nvSpPr>
        <p:spPr>
          <a:xfrm>
            <a:off x="0" y="1371600"/>
            <a:ext cx="9144000" cy="4114800"/>
          </a:xfrm>
          <a:noFill/>
        </p:spPr>
        <p:txBody>
          <a:bodyPr/>
          <a:lstStyle/>
          <a:p>
            <a:pPr>
              <a:lnSpc>
                <a:spcPct val="80000"/>
              </a:lnSpc>
              <a:buSzPct val="70000"/>
              <a:buFont typeface="Symbol" panose="05050102010706020507" pitchFamily="18" charset="2"/>
              <a:buChar char="·"/>
            </a:pPr>
            <a:r>
              <a:rPr lang="en-US" altLang="en-US" sz="3200" b="0" dirty="0" smtClean="0">
                <a:latin typeface="Times New Roman" panose="02020603050405020304" pitchFamily="18" charset="0"/>
                <a:cs typeface="Times New Roman" panose="02020603050405020304" pitchFamily="18" charset="0"/>
              </a:rPr>
              <a:t>CG Calculation – Computational Method</a:t>
            </a:r>
          </a:p>
          <a:p>
            <a:pPr lvl="1">
              <a:buSzPct val="70000"/>
              <a:buFont typeface="Symbol" panose="05050102010706020507" pitchFamily="18" charset="2"/>
              <a:buChar char="-"/>
            </a:pPr>
            <a:r>
              <a:rPr lang="en-US" altLang="en-US" sz="2800" dirty="0" smtClean="0">
                <a:latin typeface="Times New Roman" panose="02020603050405020304" pitchFamily="18" charset="0"/>
                <a:cs typeface="Times New Roman" panose="02020603050405020304" pitchFamily="18" charset="0"/>
              </a:rPr>
              <a:t>By hand (need for FAA knowledge test)</a:t>
            </a:r>
          </a:p>
          <a:p>
            <a:pPr lvl="1">
              <a:buSzPct val="70000"/>
              <a:buFont typeface="Symbol" panose="05050102010706020507" pitchFamily="18" charset="2"/>
              <a:buChar char="-"/>
            </a:pPr>
            <a:r>
              <a:rPr lang="en-US" altLang="en-US" sz="2800" dirty="0" smtClean="0">
                <a:latin typeface="Times New Roman" panose="02020603050405020304" pitchFamily="18" charset="0"/>
                <a:cs typeface="Times New Roman" panose="02020603050405020304" pitchFamily="18" charset="0"/>
              </a:rPr>
              <a:t>Using an Excel spreadsheet</a:t>
            </a:r>
          </a:p>
          <a:p>
            <a:pPr lvl="1">
              <a:buSzPct val="70000"/>
              <a:buFont typeface="Symbol" panose="05050102010706020507" pitchFamily="18" charset="2"/>
              <a:buChar char="-"/>
            </a:pPr>
            <a:r>
              <a:rPr lang="en-US" altLang="en-US" sz="2800" dirty="0" smtClean="0">
                <a:latin typeface="Times New Roman" panose="02020603050405020304" pitchFamily="18" charset="0"/>
                <a:cs typeface="Times New Roman" panose="02020603050405020304" pitchFamily="18" charset="0"/>
              </a:rPr>
              <a:t>Using ForeFlight on an iPad/iPhone</a:t>
            </a:r>
          </a:p>
          <a:p>
            <a:pPr>
              <a:lnSpc>
                <a:spcPct val="80000"/>
              </a:lnSpc>
              <a:buSzPct val="70000"/>
              <a:buFont typeface="Symbol" panose="05050102010706020507" pitchFamily="18" charset="2"/>
              <a:buChar char="·"/>
            </a:pPr>
            <a:r>
              <a:rPr lang="en-US" altLang="en-US" sz="3200" b="0" dirty="0" smtClean="0">
                <a:latin typeface="Times New Roman" panose="02020603050405020304" pitchFamily="18" charset="0"/>
                <a:cs typeface="Times New Roman" panose="02020603050405020304" pitchFamily="18" charset="0"/>
              </a:rPr>
              <a:t>CG Calculation – Graphic Method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 calcmode="lin" valueType="num">
                                      <p:cBhvr additive="base">
                                        <p:cTn id="7" dur="500" fill="hold"/>
                                        <p:tgtEl>
                                          <p:spTgt spid="406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65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6531">
                                            <p:txEl>
                                              <p:pRg st="1" end="1"/>
                                            </p:txEl>
                                          </p:spTgt>
                                        </p:tgtEl>
                                        <p:attrNameLst>
                                          <p:attrName>style.visibility</p:attrName>
                                        </p:attrNameLst>
                                      </p:cBhvr>
                                      <p:to>
                                        <p:strVal val="visible"/>
                                      </p:to>
                                    </p:set>
                                    <p:anim calcmode="lin" valueType="num">
                                      <p:cBhvr additive="base">
                                        <p:cTn id="11" dur="500" fill="hold"/>
                                        <p:tgtEl>
                                          <p:spTgt spid="4065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65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6531">
                                            <p:txEl>
                                              <p:pRg st="2" end="2"/>
                                            </p:txEl>
                                          </p:spTgt>
                                        </p:tgtEl>
                                        <p:attrNameLst>
                                          <p:attrName>style.visibility</p:attrName>
                                        </p:attrNameLst>
                                      </p:cBhvr>
                                      <p:to>
                                        <p:strVal val="visible"/>
                                      </p:to>
                                    </p:set>
                                    <p:anim calcmode="lin" valueType="num">
                                      <p:cBhvr additive="base">
                                        <p:cTn id="15" dur="500" fill="hold"/>
                                        <p:tgtEl>
                                          <p:spTgt spid="4065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653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6531">
                                            <p:txEl>
                                              <p:pRg st="3" end="3"/>
                                            </p:txEl>
                                          </p:spTgt>
                                        </p:tgtEl>
                                        <p:attrNameLst>
                                          <p:attrName>style.visibility</p:attrName>
                                        </p:attrNameLst>
                                      </p:cBhvr>
                                      <p:to>
                                        <p:strVal val="visible"/>
                                      </p:to>
                                    </p:set>
                                    <p:anim calcmode="lin" valueType="num">
                                      <p:cBhvr additive="base">
                                        <p:cTn id="19" dur="500" fill="hold"/>
                                        <p:tgtEl>
                                          <p:spTgt spid="4065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6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6531">
                                            <p:txEl>
                                              <p:pRg st="4" end="4"/>
                                            </p:txEl>
                                          </p:spTgt>
                                        </p:tgtEl>
                                        <p:attrNameLst>
                                          <p:attrName>style.visibility</p:attrName>
                                        </p:attrNameLst>
                                      </p:cBhvr>
                                      <p:to>
                                        <p:strVal val="visible"/>
                                      </p:to>
                                    </p:set>
                                    <p:anim calcmode="lin" valueType="num">
                                      <p:cBhvr additive="base">
                                        <p:cTn id="25" dur="500" fill="hold"/>
                                        <p:tgtEl>
                                          <p:spTgt spid="406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6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62000"/>
          </a:xfrm>
          <a:noFill/>
        </p:spPr>
        <p:txBody>
          <a:bodyPr/>
          <a:lstStyle/>
          <a:p>
            <a:pPr algn="ctr" eaLnBrk="1" hangingPunct="1"/>
            <a:r>
              <a:rPr lang="en-US" altLang="en-US" sz="3600" smtClean="0">
                <a:latin typeface="Times New Roman" panose="02020603050405020304" pitchFamily="18" charset="0"/>
              </a:rPr>
              <a:t>Weight &amp; Balance Computation Concepts</a:t>
            </a:r>
          </a:p>
        </p:txBody>
      </p:sp>
      <p:sp>
        <p:nvSpPr>
          <p:cNvPr id="407555" name="Rectangle 3"/>
          <p:cNvSpPr>
            <a:spLocks noGrp="1" noChangeArrowheads="1"/>
          </p:cNvSpPr>
          <p:nvPr>
            <p:ph type="body" sz="half" idx="1"/>
          </p:nvPr>
        </p:nvSpPr>
        <p:spPr>
          <a:xfrm>
            <a:off x="0" y="1676400"/>
            <a:ext cx="4419600" cy="3581400"/>
          </a:xfrm>
          <a:noFill/>
        </p:spPr>
        <p:txBody>
          <a:bodyPr/>
          <a:lstStyle/>
          <a:p>
            <a:pPr>
              <a:lnSpc>
                <a:spcPct val="80000"/>
              </a:lnSpc>
              <a:buSzPct val="70000"/>
              <a:buFont typeface="Symbol" panose="05050102010706020507" pitchFamily="18" charset="2"/>
              <a:buChar char="·"/>
            </a:pPr>
            <a:r>
              <a:rPr lang="en-US" altLang="en-US" smtClean="0">
                <a:latin typeface="Times New Roman" panose="02020603050405020304" pitchFamily="18" charset="0"/>
                <a:cs typeface="Times New Roman" panose="02020603050405020304" pitchFamily="18" charset="0"/>
              </a:rPr>
              <a:t>Calculating</a:t>
            </a:r>
            <a:r>
              <a:rPr lang="en-US" altLang="en-US" sz="3200" smtClean="0">
                <a:latin typeface="Times New Roman" panose="02020603050405020304" pitchFamily="18" charset="0"/>
                <a:cs typeface="Times New Roman" panose="02020603050405020304" pitchFamily="18" charset="0"/>
              </a:rPr>
              <a:t> the </a:t>
            </a:r>
            <a:r>
              <a:rPr lang="en-US" altLang="en-US" smtClean="0">
                <a:latin typeface="Times New Roman" panose="02020603050405020304" pitchFamily="18" charset="0"/>
                <a:cs typeface="Times New Roman" panose="02020603050405020304" pitchFamily="18" charset="0"/>
              </a:rPr>
              <a:t>Moment</a:t>
            </a:r>
            <a:endParaRPr lang="en-US" altLang="en-US" sz="3200" smtClean="0">
              <a:latin typeface="Times New Roman" panose="02020603050405020304" pitchFamily="18" charset="0"/>
              <a:cs typeface="Times New Roman" panose="02020603050405020304" pitchFamily="18" charset="0"/>
            </a:endParaRPr>
          </a:p>
          <a:p>
            <a:pPr lvl="1">
              <a:buSzPct val="70000"/>
              <a:buFont typeface="Symbol" panose="05050102010706020507" pitchFamily="18" charset="2"/>
              <a:buChar char="-"/>
            </a:pPr>
            <a:r>
              <a:rPr lang="en-US" altLang="en-US" sz="2800" smtClean="0">
                <a:latin typeface="Times New Roman" panose="02020603050405020304" pitchFamily="18" charset="0"/>
                <a:cs typeface="Times New Roman" panose="02020603050405020304" pitchFamily="18" charset="0"/>
              </a:rPr>
              <a:t>Given</a:t>
            </a:r>
          </a:p>
          <a:p>
            <a:pPr lvl="2">
              <a:buSzPct val="70000"/>
              <a:buFont typeface="Wingdings" panose="05000000000000000000" pitchFamily="2" charset="2"/>
              <a:buChar char="§"/>
            </a:pPr>
            <a:r>
              <a:rPr lang="en-US" altLang="en-US" smtClean="0">
                <a:latin typeface="Times New Roman" panose="02020603050405020304" pitchFamily="18" charset="0"/>
                <a:cs typeface="Times New Roman" panose="02020603050405020304" pitchFamily="18" charset="0"/>
              </a:rPr>
              <a:t>Arm = 100 inches</a:t>
            </a:r>
          </a:p>
          <a:p>
            <a:pPr lvl="2">
              <a:buSzPct val="70000"/>
              <a:buFont typeface="Wingdings" panose="05000000000000000000" pitchFamily="2" charset="2"/>
              <a:buChar char="§"/>
            </a:pPr>
            <a:r>
              <a:rPr lang="en-US" altLang="en-US" smtClean="0">
                <a:latin typeface="Times New Roman" panose="02020603050405020304" pitchFamily="18" charset="0"/>
                <a:cs typeface="Times New Roman" panose="02020603050405020304" pitchFamily="18" charset="0"/>
              </a:rPr>
              <a:t>Weight = 50 pounds</a:t>
            </a:r>
          </a:p>
          <a:p>
            <a:pPr lvl="1">
              <a:buSzPct val="70000"/>
              <a:buFont typeface="Symbol" panose="05050102010706020507" pitchFamily="18" charset="2"/>
              <a:buChar char="-"/>
            </a:pPr>
            <a:r>
              <a:rPr lang="en-US" altLang="en-US" sz="2800" smtClean="0">
                <a:latin typeface="Times New Roman" panose="02020603050405020304" pitchFamily="18" charset="0"/>
                <a:cs typeface="Times New Roman" panose="02020603050405020304" pitchFamily="18" charset="0"/>
              </a:rPr>
              <a:t>Layout the formula</a:t>
            </a:r>
          </a:p>
          <a:p>
            <a:pPr lvl="2">
              <a:buSzPct val="70000"/>
              <a:buFont typeface="Wingdings" panose="05000000000000000000" pitchFamily="2" charset="2"/>
              <a:buChar char="§"/>
            </a:pPr>
            <a:r>
              <a:rPr lang="en-US" altLang="en-US" smtClean="0">
                <a:latin typeface="Times New Roman" panose="02020603050405020304" pitchFamily="18" charset="0"/>
                <a:cs typeface="Times New Roman" panose="02020603050405020304" pitchFamily="18" charset="0"/>
              </a:rPr>
              <a:t>Wt  x  Arm  =  Moment</a:t>
            </a:r>
          </a:p>
          <a:p>
            <a:pPr lvl="2">
              <a:buSzPct val="70000"/>
              <a:buFont typeface="Wingdings" panose="05000000000000000000" pitchFamily="2" charset="2"/>
              <a:buChar char="§"/>
            </a:pPr>
            <a:r>
              <a:rPr lang="en-US" altLang="en-US" smtClean="0">
                <a:latin typeface="Times New Roman" panose="02020603050405020304" pitchFamily="18" charset="0"/>
                <a:cs typeface="Times New Roman" panose="02020603050405020304" pitchFamily="18" charset="0"/>
              </a:rPr>
              <a:t>50   x  100   =   5,000</a:t>
            </a:r>
          </a:p>
        </p:txBody>
      </p:sp>
      <p:pic>
        <p:nvPicPr>
          <p:cNvPr id="407557" name="Picture 5"/>
          <p:cNvPicPr>
            <a:picLocks noChangeAspect="1" noChangeArrowheads="1"/>
          </p:cNvPicPr>
          <p:nvPr/>
        </p:nvPicPr>
        <p:blipFill>
          <a:blip r:embed="rId3">
            <a:extLst>
              <a:ext uri="{28A0092B-C50C-407E-A947-70E740481C1C}">
                <a14:useLocalDpi xmlns:a14="http://schemas.microsoft.com/office/drawing/2010/main" val="0"/>
              </a:ext>
            </a:extLst>
          </a:blip>
          <a:srcRect l="3297" r="4396"/>
          <a:stretch>
            <a:fillRect/>
          </a:stretch>
        </p:blipFill>
        <p:spPr bwMode="auto">
          <a:xfrm>
            <a:off x="4343400" y="1676400"/>
            <a:ext cx="4800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7557"/>
                                        </p:tgtEl>
                                        <p:attrNameLst>
                                          <p:attrName>style.visibility</p:attrName>
                                        </p:attrNameLst>
                                      </p:cBhvr>
                                      <p:to>
                                        <p:strVal val="visible"/>
                                      </p:to>
                                    </p:set>
                                    <p:anim calcmode="lin" valueType="num">
                                      <p:cBhvr additive="base">
                                        <p:cTn id="7" dur="500" fill="hold"/>
                                        <p:tgtEl>
                                          <p:spTgt spid="407557"/>
                                        </p:tgtEl>
                                        <p:attrNameLst>
                                          <p:attrName>ppt_x</p:attrName>
                                        </p:attrNameLst>
                                      </p:cBhvr>
                                      <p:tavLst>
                                        <p:tav tm="0">
                                          <p:val>
                                            <p:strVal val="#ppt_x"/>
                                          </p:val>
                                        </p:tav>
                                        <p:tav tm="100000">
                                          <p:val>
                                            <p:strVal val="#ppt_x"/>
                                          </p:val>
                                        </p:tav>
                                      </p:tavLst>
                                    </p:anim>
                                    <p:anim calcmode="lin" valueType="num">
                                      <p:cBhvr additive="base">
                                        <p:cTn id="8" dur="500" fill="hold"/>
                                        <p:tgtEl>
                                          <p:spTgt spid="4075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7555">
                                            <p:txEl>
                                              <p:pRg st="0" end="0"/>
                                            </p:txEl>
                                          </p:spTgt>
                                        </p:tgtEl>
                                        <p:attrNameLst>
                                          <p:attrName>style.visibility</p:attrName>
                                        </p:attrNameLst>
                                      </p:cBhvr>
                                      <p:to>
                                        <p:strVal val="visible"/>
                                      </p:to>
                                    </p:set>
                                    <p:anim calcmode="lin" valueType="num">
                                      <p:cBhvr additive="base">
                                        <p:cTn id="13" dur="500" fill="hold"/>
                                        <p:tgtEl>
                                          <p:spTgt spid="4075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7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7555">
                                            <p:txEl>
                                              <p:pRg st="1" end="1"/>
                                            </p:txEl>
                                          </p:spTgt>
                                        </p:tgtEl>
                                        <p:attrNameLst>
                                          <p:attrName>style.visibility</p:attrName>
                                        </p:attrNameLst>
                                      </p:cBhvr>
                                      <p:to>
                                        <p:strVal val="visible"/>
                                      </p:to>
                                    </p:set>
                                    <p:anim calcmode="lin" valueType="num">
                                      <p:cBhvr additive="base">
                                        <p:cTn id="19" dur="500" fill="hold"/>
                                        <p:tgtEl>
                                          <p:spTgt spid="40755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755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7555">
                                            <p:txEl>
                                              <p:pRg st="2" end="2"/>
                                            </p:txEl>
                                          </p:spTgt>
                                        </p:tgtEl>
                                        <p:attrNameLst>
                                          <p:attrName>style.visibility</p:attrName>
                                        </p:attrNameLst>
                                      </p:cBhvr>
                                      <p:to>
                                        <p:strVal val="visible"/>
                                      </p:to>
                                    </p:set>
                                    <p:anim calcmode="lin" valueType="num">
                                      <p:cBhvr additive="base">
                                        <p:cTn id="23" dur="500" fill="hold"/>
                                        <p:tgtEl>
                                          <p:spTgt spid="40755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755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7555">
                                            <p:txEl>
                                              <p:pRg st="3" end="3"/>
                                            </p:txEl>
                                          </p:spTgt>
                                        </p:tgtEl>
                                        <p:attrNameLst>
                                          <p:attrName>style.visibility</p:attrName>
                                        </p:attrNameLst>
                                      </p:cBhvr>
                                      <p:to>
                                        <p:strVal val="visible"/>
                                      </p:to>
                                    </p:set>
                                    <p:anim calcmode="lin" valueType="num">
                                      <p:cBhvr additive="base">
                                        <p:cTn id="27" dur="500" fill="hold"/>
                                        <p:tgtEl>
                                          <p:spTgt spid="40755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7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07555">
                                            <p:txEl>
                                              <p:pRg st="4" end="4"/>
                                            </p:txEl>
                                          </p:spTgt>
                                        </p:tgtEl>
                                        <p:attrNameLst>
                                          <p:attrName>style.visibility</p:attrName>
                                        </p:attrNameLst>
                                      </p:cBhvr>
                                      <p:to>
                                        <p:strVal val="visible"/>
                                      </p:to>
                                    </p:set>
                                    <p:anim calcmode="lin" valueType="num">
                                      <p:cBhvr additive="base">
                                        <p:cTn id="33" dur="500" fill="hold"/>
                                        <p:tgtEl>
                                          <p:spTgt spid="40755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7555">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7555">
                                            <p:txEl>
                                              <p:pRg st="5" end="5"/>
                                            </p:txEl>
                                          </p:spTgt>
                                        </p:tgtEl>
                                        <p:attrNameLst>
                                          <p:attrName>style.visibility</p:attrName>
                                        </p:attrNameLst>
                                      </p:cBhvr>
                                      <p:to>
                                        <p:strVal val="visible"/>
                                      </p:to>
                                    </p:set>
                                    <p:anim calcmode="lin" valueType="num">
                                      <p:cBhvr additive="base">
                                        <p:cTn id="37" dur="500" fill="hold"/>
                                        <p:tgtEl>
                                          <p:spTgt spid="407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755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7555">
                                            <p:txEl>
                                              <p:pRg st="6" end="6"/>
                                            </p:txEl>
                                          </p:spTgt>
                                        </p:tgtEl>
                                        <p:attrNameLst>
                                          <p:attrName>style.visibility</p:attrName>
                                        </p:attrNameLst>
                                      </p:cBhvr>
                                      <p:to>
                                        <p:strVal val="visible"/>
                                      </p:to>
                                    </p:set>
                                    <p:anim calcmode="lin" valueType="num">
                                      <p:cBhvr additive="base">
                                        <p:cTn id="41" dur="500" fill="hold"/>
                                        <p:tgtEl>
                                          <p:spTgt spid="40755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75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23888"/>
          </a:xfrm>
          <a:noFill/>
        </p:spPr>
        <p:txBody>
          <a:bodyPr/>
          <a:lstStyle/>
          <a:p>
            <a:pPr algn="ctr" eaLnBrk="1" hangingPunct="1"/>
            <a:r>
              <a:rPr lang="en-US" altLang="en-US" sz="3600" smtClean="0">
                <a:latin typeface="Times New Roman" panose="02020603050405020304" pitchFamily="18" charset="0"/>
              </a:rPr>
              <a:t>Weight &amp; Balance Computation Concepts</a:t>
            </a:r>
          </a:p>
        </p:txBody>
      </p:sp>
      <p:sp>
        <p:nvSpPr>
          <p:cNvPr id="408579" name="Rectangle 3"/>
          <p:cNvSpPr>
            <a:spLocks noGrp="1" noChangeArrowheads="1"/>
          </p:cNvSpPr>
          <p:nvPr>
            <p:ph type="body" sz="half" idx="1"/>
          </p:nvPr>
        </p:nvSpPr>
        <p:spPr>
          <a:xfrm>
            <a:off x="0" y="508000"/>
            <a:ext cx="4600575" cy="5740400"/>
          </a:xfrm>
          <a:noFill/>
        </p:spPr>
        <p:txBody>
          <a:bodyPr/>
          <a:lstStyle/>
          <a:p>
            <a:pPr>
              <a:lnSpc>
                <a:spcPct val="80000"/>
              </a:lnSpc>
              <a:buSzPct val="70000"/>
              <a:buFont typeface="Symbol" panose="05050102010706020507" pitchFamily="18" charset="2"/>
              <a:buChar char="·"/>
            </a:pPr>
            <a:r>
              <a:rPr lang="en-US" altLang="en-US" smtClean="0">
                <a:latin typeface="Times New Roman" panose="02020603050405020304" pitchFamily="18" charset="0"/>
                <a:cs typeface="Times New Roman" panose="02020603050405020304" pitchFamily="18" charset="0"/>
              </a:rPr>
              <a:t>Calculating the Balance</a:t>
            </a:r>
          </a:p>
          <a:p>
            <a:pPr lvl="1">
              <a:lnSpc>
                <a:spcPct val="90000"/>
              </a:lnSpc>
              <a:buSzPct val="70000"/>
              <a:buFont typeface="Symbol" panose="05050102010706020507" pitchFamily="18" charset="2"/>
              <a:buChar char="-"/>
            </a:pPr>
            <a:r>
              <a:rPr lang="en-US" altLang="en-US" smtClean="0">
                <a:latin typeface="Times New Roman" panose="02020603050405020304" pitchFamily="18" charset="0"/>
                <a:cs typeface="Times New Roman" panose="02020603050405020304" pitchFamily="18" charset="0"/>
              </a:rPr>
              <a:t>Given</a:t>
            </a:r>
          </a:p>
          <a:p>
            <a:pPr lvl="2">
              <a:lnSpc>
                <a:spcPct val="90000"/>
              </a:lnSpc>
              <a:buSzPct val="70000"/>
              <a:buFont typeface="Wingdings" panose="05000000000000000000" pitchFamily="2" charset="2"/>
              <a:buChar char="§"/>
            </a:pPr>
            <a:r>
              <a:rPr lang="en-US" altLang="en-US" sz="1800" smtClean="0">
                <a:latin typeface="Times New Roman" panose="02020603050405020304" pitchFamily="18" charset="0"/>
                <a:cs typeface="Times New Roman" panose="02020603050405020304" pitchFamily="18" charset="0"/>
              </a:rPr>
              <a:t>Arm = 50 inches</a:t>
            </a:r>
          </a:p>
          <a:p>
            <a:pPr lvl="2">
              <a:lnSpc>
                <a:spcPct val="90000"/>
              </a:lnSpc>
              <a:buSzPct val="70000"/>
              <a:buFont typeface="Wingdings" panose="05000000000000000000" pitchFamily="2" charset="2"/>
              <a:buChar char="§"/>
            </a:pPr>
            <a:r>
              <a:rPr lang="en-US" altLang="en-US" sz="1800" smtClean="0">
                <a:latin typeface="Times New Roman" panose="02020603050405020304" pitchFamily="18" charset="0"/>
                <a:cs typeface="Times New Roman" panose="02020603050405020304" pitchFamily="18" charset="0"/>
              </a:rPr>
              <a:t>Weight = 50 pounds</a:t>
            </a:r>
          </a:p>
          <a:p>
            <a:pPr lvl="2">
              <a:lnSpc>
                <a:spcPct val="90000"/>
              </a:lnSpc>
              <a:buSzPct val="70000"/>
              <a:buFont typeface="Wingdings" panose="05000000000000000000" pitchFamily="2" charset="2"/>
              <a:buChar char="§"/>
            </a:pPr>
            <a:r>
              <a:rPr lang="en-US" altLang="en-US" sz="1800" smtClean="0">
                <a:latin typeface="Times New Roman" panose="02020603050405020304" pitchFamily="18" charset="0"/>
                <a:cs typeface="Times New Roman" panose="02020603050405020304" pitchFamily="18" charset="0"/>
              </a:rPr>
              <a:t>Arm = 25 inches</a:t>
            </a:r>
          </a:p>
          <a:p>
            <a:pPr lvl="2">
              <a:lnSpc>
                <a:spcPct val="90000"/>
              </a:lnSpc>
              <a:buSzPct val="70000"/>
              <a:buFont typeface="Wingdings" panose="05000000000000000000" pitchFamily="2" charset="2"/>
              <a:buChar char="§"/>
            </a:pPr>
            <a:r>
              <a:rPr lang="en-US" altLang="en-US" sz="1800" smtClean="0">
                <a:latin typeface="Times New Roman" panose="02020603050405020304" pitchFamily="18" charset="0"/>
                <a:cs typeface="Times New Roman" panose="02020603050405020304" pitchFamily="18" charset="0"/>
              </a:rPr>
              <a:t>Weight = 100 pounds</a:t>
            </a:r>
          </a:p>
          <a:p>
            <a:pPr lvl="1">
              <a:lnSpc>
                <a:spcPct val="90000"/>
              </a:lnSpc>
              <a:buSzPct val="70000"/>
              <a:buFont typeface="Symbol" panose="05050102010706020507" pitchFamily="18" charset="2"/>
              <a:buChar char="-"/>
            </a:pPr>
            <a:r>
              <a:rPr lang="en-US" altLang="en-US" smtClean="0">
                <a:latin typeface="Times New Roman" panose="02020603050405020304" pitchFamily="18" charset="0"/>
                <a:cs typeface="Times New Roman" panose="02020603050405020304" pitchFamily="18" charset="0"/>
              </a:rPr>
              <a:t>Layout the formula</a:t>
            </a:r>
          </a:p>
          <a:p>
            <a:pPr lvl="2">
              <a:lnSpc>
                <a:spcPct val="90000"/>
              </a:lnSpc>
              <a:buSzPct val="70000"/>
            </a:pPr>
            <a:r>
              <a:rPr lang="en-US" altLang="en-US" sz="1800" smtClean="0">
                <a:latin typeface="Times New Roman" panose="02020603050405020304" pitchFamily="18" charset="0"/>
                <a:cs typeface="Times New Roman" panose="02020603050405020304" pitchFamily="18" charset="0"/>
              </a:rPr>
              <a:t>Wt  x  Arm  =  Moment</a:t>
            </a:r>
          </a:p>
          <a:p>
            <a:pPr lvl="2">
              <a:lnSpc>
                <a:spcPct val="90000"/>
              </a:lnSpc>
              <a:buSzPct val="70000"/>
            </a:pPr>
            <a:r>
              <a:rPr lang="en-US" altLang="en-US" sz="1800" smtClean="0">
                <a:latin typeface="Times New Roman" panose="02020603050405020304" pitchFamily="18" charset="0"/>
                <a:cs typeface="Times New Roman" panose="02020603050405020304" pitchFamily="18" charset="0"/>
              </a:rPr>
              <a:t>50   x  50   =      2,500</a:t>
            </a:r>
          </a:p>
          <a:p>
            <a:pPr lvl="2">
              <a:lnSpc>
                <a:spcPct val="90000"/>
              </a:lnSpc>
              <a:buSzPct val="70000"/>
            </a:pPr>
            <a:r>
              <a:rPr lang="en-US" altLang="en-US" sz="1800" smtClean="0">
                <a:latin typeface="Times New Roman" panose="02020603050405020304" pitchFamily="18" charset="0"/>
                <a:cs typeface="Times New Roman" panose="02020603050405020304" pitchFamily="18" charset="0"/>
              </a:rPr>
              <a:t>100 x  25   =      2,500</a:t>
            </a:r>
          </a:p>
          <a:p>
            <a:pPr lvl="2">
              <a:lnSpc>
                <a:spcPct val="90000"/>
              </a:lnSpc>
              <a:buSzPct val="70000"/>
            </a:pPr>
            <a:r>
              <a:rPr lang="en-US" altLang="en-US" sz="1800" smtClean="0">
                <a:latin typeface="Times New Roman" panose="02020603050405020304" pitchFamily="18" charset="0"/>
                <a:cs typeface="Times New Roman" panose="02020603050405020304" pitchFamily="18" charset="0"/>
              </a:rPr>
              <a:t>Total          =     5,000</a:t>
            </a:r>
          </a:p>
          <a:p>
            <a:pPr lvl="1">
              <a:lnSpc>
                <a:spcPct val="90000"/>
              </a:lnSpc>
              <a:buSzPct val="70000"/>
              <a:buFont typeface="Symbol" panose="05050102010706020507" pitchFamily="18" charset="2"/>
              <a:buChar char="-"/>
            </a:pPr>
            <a:r>
              <a:rPr lang="en-US" altLang="en-US" smtClean="0">
                <a:latin typeface="Times New Roman" panose="02020603050405020304" pitchFamily="18" charset="0"/>
                <a:cs typeface="Times New Roman" panose="02020603050405020304" pitchFamily="18" charset="0"/>
              </a:rPr>
              <a:t>Arm to balance a 50 lb weight</a:t>
            </a:r>
          </a:p>
          <a:p>
            <a:pPr lvl="2">
              <a:lnSpc>
                <a:spcPct val="90000"/>
              </a:lnSpc>
              <a:buSzPct val="70000"/>
            </a:pPr>
            <a:r>
              <a:rPr lang="en-US" altLang="en-US" sz="1800" smtClean="0">
                <a:latin typeface="Times New Roman" panose="02020603050405020304" pitchFamily="18" charset="0"/>
                <a:cs typeface="Times New Roman" panose="02020603050405020304" pitchFamily="18" charset="0"/>
              </a:rPr>
              <a:t>Wt  x  Arm  =  Moment</a:t>
            </a:r>
          </a:p>
          <a:p>
            <a:pPr lvl="2">
              <a:lnSpc>
                <a:spcPct val="90000"/>
              </a:lnSpc>
              <a:buSzPct val="70000"/>
            </a:pPr>
            <a:r>
              <a:rPr lang="en-US" altLang="en-US" sz="1800" smtClean="0">
                <a:latin typeface="Times New Roman" panose="02020603050405020304" pitchFamily="18" charset="0"/>
                <a:cs typeface="Times New Roman" panose="02020603050405020304" pitchFamily="18" charset="0"/>
              </a:rPr>
              <a:t>50   x    ?      =    5,000</a:t>
            </a:r>
          </a:p>
          <a:p>
            <a:pPr lvl="2">
              <a:lnSpc>
                <a:spcPct val="90000"/>
              </a:lnSpc>
              <a:buSzPct val="70000"/>
            </a:pPr>
            <a:r>
              <a:rPr lang="en-US" altLang="en-US" sz="1800" smtClean="0">
                <a:latin typeface="Times New Roman" panose="02020603050405020304" pitchFamily="18" charset="0"/>
                <a:cs typeface="Times New Roman" panose="02020603050405020304" pitchFamily="18" charset="0"/>
              </a:rPr>
              <a:t>Moment ÷ Weight = Arm</a:t>
            </a:r>
          </a:p>
          <a:p>
            <a:pPr lvl="2">
              <a:lnSpc>
                <a:spcPct val="90000"/>
              </a:lnSpc>
              <a:buSzPct val="70000"/>
            </a:pPr>
            <a:r>
              <a:rPr lang="en-US" altLang="en-US" sz="1800" smtClean="0">
                <a:latin typeface="Times New Roman" panose="02020603050405020304" pitchFamily="18" charset="0"/>
                <a:cs typeface="Times New Roman" panose="02020603050405020304" pitchFamily="18" charset="0"/>
              </a:rPr>
              <a:t>5,000      ÷    50     =  100</a:t>
            </a:r>
          </a:p>
        </p:txBody>
      </p:sp>
      <p:pic>
        <p:nvPicPr>
          <p:cNvPr id="408582" name="Picture 6"/>
          <p:cNvPicPr>
            <a:picLocks noChangeAspect="1" noChangeArrowheads="1"/>
          </p:cNvPicPr>
          <p:nvPr/>
        </p:nvPicPr>
        <p:blipFill>
          <a:blip r:embed="rId3">
            <a:extLst>
              <a:ext uri="{28A0092B-C50C-407E-A947-70E740481C1C}">
                <a14:useLocalDpi xmlns:a14="http://schemas.microsoft.com/office/drawing/2010/main" val="0"/>
              </a:ext>
            </a:extLst>
          </a:blip>
          <a:srcRect l="4236" r="4420"/>
          <a:stretch>
            <a:fillRect/>
          </a:stretch>
        </p:blipFill>
        <p:spPr bwMode="auto">
          <a:xfrm>
            <a:off x="4419600" y="2162175"/>
            <a:ext cx="4724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1749" name="Rectangle 4"/>
          <p:cNvSpPr>
            <a:spLocks noChangeArrowheads="1"/>
          </p:cNvSpPr>
          <p:nvPr/>
        </p:nvSpPr>
        <p:spPr bwMode="auto">
          <a:xfrm>
            <a:off x="4360863" y="788988"/>
            <a:ext cx="4783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b="1">
                <a:latin typeface="Times New Roman" panose="02020603050405020304" pitchFamily="18" charset="0"/>
                <a:cs typeface="Times New Roman" panose="02020603050405020304" pitchFamily="18" charset="0"/>
              </a:rPr>
              <a:t>Playground Seesaw Example</a:t>
            </a:r>
          </a:p>
          <a:p>
            <a:pPr algn="ctr" eaLnBrk="1" hangingPunct="1">
              <a:buFontTx/>
              <a:buNone/>
            </a:pPr>
            <a:r>
              <a:rPr lang="en-US" altLang="en-US" sz="2000" b="1">
                <a:latin typeface="Times New Roman" panose="02020603050405020304" pitchFamily="18" charset="0"/>
                <a:cs typeface="Times New Roman" panose="02020603050405020304" pitchFamily="18" charset="0"/>
              </a:rPr>
              <a:t>Moving the little kid to balance the big kid</a:t>
            </a:r>
            <a:endParaRPr lang="en-US" altLang="en-US" sz="2000"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8582"/>
                                        </p:tgtEl>
                                        <p:attrNameLst>
                                          <p:attrName>style.visibility</p:attrName>
                                        </p:attrNameLst>
                                      </p:cBhvr>
                                      <p:to>
                                        <p:strVal val="visible"/>
                                      </p:to>
                                    </p:set>
                                    <p:anim calcmode="lin" valueType="num">
                                      <p:cBhvr additive="base">
                                        <p:cTn id="7" dur="500" fill="hold"/>
                                        <p:tgtEl>
                                          <p:spTgt spid="408582"/>
                                        </p:tgtEl>
                                        <p:attrNameLst>
                                          <p:attrName>ppt_x</p:attrName>
                                        </p:attrNameLst>
                                      </p:cBhvr>
                                      <p:tavLst>
                                        <p:tav tm="0">
                                          <p:val>
                                            <p:strVal val="#ppt_x"/>
                                          </p:val>
                                        </p:tav>
                                        <p:tav tm="100000">
                                          <p:val>
                                            <p:strVal val="#ppt_x"/>
                                          </p:val>
                                        </p:tav>
                                      </p:tavLst>
                                    </p:anim>
                                    <p:anim calcmode="lin" valueType="num">
                                      <p:cBhvr additive="base">
                                        <p:cTn id="8" dur="500" fill="hold"/>
                                        <p:tgtEl>
                                          <p:spTgt spid="4085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ppt_x"/>
                                          </p:val>
                                        </p:tav>
                                        <p:tav tm="100000">
                                          <p:val>
                                            <p:strVal val="#ppt_x"/>
                                          </p:val>
                                        </p:tav>
                                      </p:tavLst>
                                    </p:anim>
                                    <p:anim calcmode="lin" valueType="num">
                                      <p:cBhvr additive="base">
                                        <p:cTn id="14"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8579">
                                            <p:txEl>
                                              <p:pRg st="0" end="0"/>
                                            </p:txEl>
                                          </p:spTgt>
                                        </p:tgtEl>
                                        <p:attrNameLst>
                                          <p:attrName>style.visibility</p:attrName>
                                        </p:attrNameLst>
                                      </p:cBhvr>
                                      <p:to>
                                        <p:strVal val="visible"/>
                                      </p:to>
                                    </p:set>
                                    <p:anim calcmode="lin" valueType="num">
                                      <p:cBhvr additive="base">
                                        <p:cTn id="19" dur="500" fill="hold"/>
                                        <p:tgtEl>
                                          <p:spTgt spid="40857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8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8579">
                                            <p:txEl>
                                              <p:pRg st="1" end="1"/>
                                            </p:txEl>
                                          </p:spTgt>
                                        </p:tgtEl>
                                        <p:attrNameLst>
                                          <p:attrName>style.visibility</p:attrName>
                                        </p:attrNameLst>
                                      </p:cBhvr>
                                      <p:to>
                                        <p:strVal val="visible"/>
                                      </p:to>
                                    </p:set>
                                    <p:anim calcmode="lin" valueType="num">
                                      <p:cBhvr additive="base">
                                        <p:cTn id="25" dur="500" fill="hold"/>
                                        <p:tgtEl>
                                          <p:spTgt spid="40857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8579">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8579">
                                            <p:txEl>
                                              <p:pRg st="2" end="2"/>
                                            </p:txEl>
                                          </p:spTgt>
                                        </p:tgtEl>
                                        <p:attrNameLst>
                                          <p:attrName>style.visibility</p:attrName>
                                        </p:attrNameLst>
                                      </p:cBhvr>
                                      <p:to>
                                        <p:strVal val="visible"/>
                                      </p:to>
                                    </p:set>
                                    <p:anim calcmode="lin" valueType="num">
                                      <p:cBhvr additive="base">
                                        <p:cTn id="29" dur="500" fill="hold"/>
                                        <p:tgtEl>
                                          <p:spTgt spid="40857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8579">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8579">
                                            <p:txEl>
                                              <p:pRg st="3" end="3"/>
                                            </p:txEl>
                                          </p:spTgt>
                                        </p:tgtEl>
                                        <p:attrNameLst>
                                          <p:attrName>style.visibility</p:attrName>
                                        </p:attrNameLst>
                                      </p:cBhvr>
                                      <p:to>
                                        <p:strVal val="visible"/>
                                      </p:to>
                                    </p:set>
                                    <p:anim calcmode="lin" valueType="num">
                                      <p:cBhvr additive="base">
                                        <p:cTn id="33" dur="500" fill="hold"/>
                                        <p:tgtEl>
                                          <p:spTgt spid="40857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8579">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8579">
                                            <p:txEl>
                                              <p:pRg st="4" end="4"/>
                                            </p:txEl>
                                          </p:spTgt>
                                        </p:tgtEl>
                                        <p:attrNameLst>
                                          <p:attrName>style.visibility</p:attrName>
                                        </p:attrNameLst>
                                      </p:cBhvr>
                                      <p:to>
                                        <p:strVal val="visible"/>
                                      </p:to>
                                    </p:set>
                                    <p:anim calcmode="lin" valueType="num">
                                      <p:cBhvr additive="base">
                                        <p:cTn id="37" dur="500" fill="hold"/>
                                        <p:tgtEl>
                                          <p:spTgt spid="40857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8579">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8579">
                                            <p:txEl>
                                              <p:pRg st="5" end="5"/>
                                            </p:txEl>
                                          </p:spTgt>
                                        </p:tgtEl>
                                        <p:attrNameLst>
                                          <p:attrName>style.visibility</p:attrName>
                                        </p:attrNameLst>
                                      </p:cBhvr>
                                      <p:to>
                                        <p:strVal val="visible"/>
                                      </p:to>
                                    </p:set>
                                    <p:anim calcmode="lin" valueType="num">
                                      <p:cBhvr additive="base">
                                        <p:cTn id="41" dur="500" fill="hold"/>
                                        <p:tgtEl>
                                          <p:spTgt spid="40857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8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08579">
                                            <p:txEl>
                                              <p:pRg st="6" end="6"/>
                                            </p:txEl>
                                          </p:spTgt>
                                        </p:tgtEl>
                                        <p:attrNameLst>
                                          <p:attrName>style.visibility</p:attrName>
                                        </p:attrNameLst>
                                      </p:cBhvr>
                                      <p:to>
                                        <p:strVal val="visible"/>
                                      </p:to>
                                    </p:set>
                                    <p:anim calcmode="lin" valueType="num">
                                      <p:cBhvr additive="base">
                                        <p:cTn id="47" dur="500" fill="hold"/>
                                        <p:tgtEl>
                                          <p:spTgt spid="40857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08579">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08579">
                                            <p:txEl>
                                              <p:pRg st="7" end="7"/>
                                            </p:txEl>
                                          </p:spTgt>
                                        </p:tgtEl>
                                        <p:attrNameLst>
                                          <p:attrName>style.visibility</p:attrName>
                                        </p:attrNameLst>
                                      </p:cBhvr>
                                      <p:to>
                                        <p:strVal val="visible"/>
                                      </p:to>
                                    </p:set>
                                    <p:anim calcmode="lin" valueType="num">
                                      <p:cBhvr additive="base">
                                        <p:cTn id="51" dur="500" fill="hold"/>
                                        <p:tgtEl>
                                          <p:spTgt spid="408579">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08579">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08579">
                                            <p:txEl>
                                              <p:pRg st="8" end="8"/>
                                            </p:txEl>
                                          </p:spTgt>
                                        </p:tgtEl>
                                        <p:attrNameLst>
                                          <p:attrName>style.visibility</p:attrName>
                                        </p:attrNameLst>
                                      </p:cBhvr>
                                      <p:to>
                                        <p:strVal val="visible"/>
                                      </p:to>
                                    </p:set>
                                    <p:anim calcmode="lin" valueType="num">
                                      <p:cBhvr additive="base">
                                        <p:cTn id="55" dur="500" fill="hold"/>
                                        <p:tgtEl>
                                          <p:spTgt spid="40857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08579">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08579">
                                            <p:txEl>
                                              <p:pRg st="9" end="9"/>
                                            </p:txEl>
                                          </p:spTgt>
                                        </p:tgtEl>
                                        <p:attrNameLst>
                                          <p:attrName>style.visibility</p:attrName>
                                        </p:attrNameLst>
                                      </p:cBhvr>
                                      <p:to>
                                        <p:strVal val="visible"/>
                                      </p:to>
                                    </p:set>
                                    <p:anim calcmode="lin" valueType="num">
                                      <p:cBhvr additive="base">
                                        <p:cTn id="59" dur="500" fill="hold"/>
                                        <p:tgtEl>
                                          <p:spTgt spid="408579">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08579">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08579">
                                            <p:txEl>
                                              <p:pRg st="10" end="10"/>
                                            </p:txEl>
                                          </p:spTgt>
                                        </p:tgtEl>
                                        <p:attrNameLst>
                                          <p:attrName>style.visibility</p:attrName>
                                        </p:attrNameLst>
                                      </p:cBhvr>
                                      <p:to>
                                        <p:strVal val="visible"/>
                                      </p:to>
                                    </p:set>
                                    <p:anim calcmode="lin" valueType="num">
                                      <p:cBhvr additive="base">
                                        <p:cTn id="63" dur="500" fill="hold"/>
                                        <p:tgtEl>
                                          <p:spTgt spid="408579">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08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08579">
                                            <p:txEl>
                                              <p:pRg st="11" end="11"/>
                                            </p:txEl>
                                          </p:spTgt>
                                        </p:tgtEl>
                                        <p:attrNameLst>
                                          <p:attrName>style.visibility</p:attrName>
                                        </p:attrNameLst>
                                      </p:cBhvr>
                                      <p:to>
                                        <p:strVal val="visible"/>
                                      </p:to>
                                    </p:set>
                                    <p:anim calcmode="lin" valueType="num">
                                      <p:cBhvr additive="base">
                                        <p:cTn id="69" dur="500" fill="hold"/>
                                        <p:tgtEl>
                                          <p:spTgt spid="408579">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08579">
                                            <p:txEl>
                                              <p:pRg st="11" end="11"/>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8579">
                                            <p:txEl>
                                              <p:pRg st="12" end="12"/>
                                            </p:txEl>
                                          </p:spTgt>
                                        </p:tgtEl>
                                        <p:attrNameLst>
                                          <p:attrName>style.visibility</p:attrName>
                                        </p:attrNameLst>
                                      </p:cBhvr>
                                      <p:to>
                                        <p:strVal val="visible"/>
                                      </p:to>
                                    </p:set>
                                    <p:anim calcmode="lin" valueType="num">
                                      <p:cBhvr additive="base">
                                        <p:cTn id="73" dur="500" fill="hold"/>
                                        <p:tgtEl>
                                          <p:spTgt spid="408579">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08579">
                                            <p:txEl>
                                              <p:pRg st="12" end="12"/>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08579">
                                            <p:txEl>
                                              <p:pRg st="13" end="13"/>
                                            </p:txEl>
                                          </p:spTgt>
                                        </p:tgtEl>
                                        <p:attrNameLst>
                                          <p:attrName>style.visibility</p:attrName>
                                        </p:attrNameLst>
                                      </p:cBhvr>
                                      <p:to>
                                        <p:strVal val="visible"/>
                                      </p:to>
                                    </p:set>
                                    <p:anim calcmode="lin" valueType="num">
                                      <p:cBhvr additive="base">
                                        <p:cTn id="77" dur="500" fill="hold"/>
                                        <p:tgtEl>
                                          <p:spTgt spid="408579">
                                            <p:txEl>
                                              <p:pRg st="13" end="1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08579">
                                            <p:txEl>
                                              <p:pRg st="13" end="13"/>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08579">
                                            <p:txEl>
                                              <p:pRg st="14" end="14"/>
                                            </p:txEl>
                                          </p:spTgt>
                                        </p:tgtEl>
                                        <p:attrNameLst>
                                          <p:attrName>style.visibility</p:attrName>
                                        </p:attrNameLst>
                                      </p:cBhvr>
                                      <p:to>
                                        <p:strVal val="visible"/>
                                      </p:to>
                                    </p:set>
                                    <p:anim calcmode="lin" valueType="num">
                                      <p:cBhvr additive="base">
                                        <p:cTn id="81" dur="500" fill="hold"/>
                                        <p:tgtEl>
                                          <p:spTgt spid="408579">
                                            <p:txEl>
                                              <p:pRg st="14" end="1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08579">
                                            <p:txEl>
                                              <p:pRg st="14" end="14"/>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08579">
                                            <p:txEl>
                                              <p:pRg st="15" end="15"/>
                                            </p:txEl>
                                          </p:spTgt>
                                        </p:tgtEl>
                                        <p:attrNameLst>
                                          <p:attrName>style.visibility</p:attrName>
                                        </p:attrNameLst>
                                      </p:cBhvr>
                                      <p:to>
                                        <p:strVal val="visible"/>
                                      </p:to>
                                    </p:set>
                                    <p:anim calcmode="lin" valueType="num">
                                      <p:cBhvr additive="base">
                                        <p:cTn id="85" dur="500" fill="hold"/>
                                        <p:tgtEl>
                                          <p:spTgt spid="408579">
                                            <p:txEl>
                                              <p:pRg st="15" end="1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0857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p:bldP spid="3174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685800"/>
          </a:xfrm>
          <a:noFill/>
        </p:spPr>
        <p:txBody>
          <a:bodyPr/>
          <a:lstStyle/>
          <a:p>
            <a:pPr algn="ctr" eaLnBrk="1" hangingPunct="1"/>
            <a:r>
              <a:rPr lang="en-US" altLang="en-US" sz="3600" smtClean="0">
                <a:latin typeface="Times New Roman" panose="02020603050405020304" pitchFamily="18" charset="0"/>
              </a:rPr>
              <a:t>Weight &amp; Balance Computation Concepts</a:t>
            </a:r>
          </a:p>
        </p:txBody>
      </p:sp>
      <p:sp>
        <p:nvSpPr>
          <p:cNvPr id="409603" name="Rectangle 3"/>
          <p:cNvSpPr>
            <a:spLocks noGrp="1" noChangeArrowheads="1"/>
          </p:cNvSpPr>
          <p:nvPr>
            <p:ph type="body" sz="half" idx="1"/>
          </p:nvPr>
        </p:nvSpPr>
        <p:spPr>
          <a:xfrm>
            <a:off x="0" y="536575"/>
            <a:ext cx="3962400" cy="5429250"/>
          </a:xfrm>
          <a:noFill/>
        </p:spPr>
        <p:txBody>
          <a:bodyPr/>
          <a:lstStyle/>
          <a:p>
            <a:pPr>
              <a:buSzPct val="70000"/>
              <a:buFont typeface="Symbol" panose="05050102010706020507" pitchFamily="18" charset="2"/>
              <a:buChar char="·"/>
            </a:pPr>
            <a:r>
              <a:rPr lang="en-US" altLang="en-US" sz="2000" u="sng" smtClean="0">
                <a:latin typeface="Times New Roman" panose="02020603050405020304" pitchFamily="18" charset="0"/>
                <a:cs typeface="Times New Roman" panose="02020603050405020304" pitchFamily="18" charset="0"/>
              </a:rPr>
              <a:t>Computational Method</a:t>
            </a:r>
          </a:p>
          <a:p>
            <a:pPr lvl="1"/>
            <a:r>
              <a:rPr lang="en-US" altLang="en-US" sz="2000" b="1" smtClean="0">
                <a:latin typeface="Times New Roman" panose="02020603050405020304" pitchFamily="18" charset="0"/>
                <a:cs typeface="Times New Roman" panose="02020603050405020304" pitchFamily="18" charset="0"/>
              </a:rPr>
              <a:t>Aircraft Allowances</a:t>
            </a:r>
            <a:r>
              <a:rPr lang="en-US" altLang="en-US" sz="2000" smtClean="0">
                <a:latin typeface="Times New Roman" panose="02020603050405020304" pitchFamily="18" charset="0"/>
                <a:cs typeface="Times New Roman" panose="02020603050405020304" pitchFamily="18" charset="0"/>
              </a:rPr>
              <a:t>: </a:t>
            </a:r>
          </a:p>
          <a:p>
            <a:pPr lvl="2"/>
            <a:r>
              <a:rPr lang="en-US" altLang="en-US" sz="1800" smtClean="0">
                <a:latin typeface="Times New Roman" panose="02020603050405020304" pitchFamily="18" charset="0"/>
                <a:cs typeface="Times New Roman" panose="02020603050405020304" pitchFamily="18" charset="0"/>
              </a:rPr>
              <a:t>Maximum gross weight = 3,400 pounds </a:t>
            </a:r>
          </a:p>
          <a:p>
            <a:pPr lvl="2"/>
            <a:r>
              <a:rPr lang="en-US" altLang="en-US" sz="1800" smtClean="0">
                <a:latin typeface="Times New Roman" panose="02020603050405020304" pitchFamily="18" charset="0"/>
                <a:cs typeface="Times New Roman" panose="02020603050405020304" pitchFamily="18" charset="0"/>
              </a:rPr>
              <a:t>CG range =  78–86 inches</a:t>
            </a:r>
          </a:p>
          <a:p>
            <a:pPr lvl="1"/>
            <a:r>
              <a:rPr lang="en-US" altLang="en-US" sz="2000" b="1" smtClean="0">
                <a:latin typeface="Times New Roman" panose="02020603050405020304" pitchFamily="18" charset="0"/>
                <a:cs typeface="Times New Roman" panose="02020603050405020304" pitchFamily="18" charset="0"/>
              </a:rPr>
              <a:t>Given</a:t>
            </a:r>
            <a:r>
              <a:rPr lang="en-US" altLang="en-US" sz="2000" smtClean="0">
                <a:latin typeface="Times New Roman" panose="02020603050405020304" pitchFamily="18" charset="0"/>
                <a:cs typeface="Times New Roman" panose="02020603050405020304" pitchFamily="18" charset="0"/>
              </a:rPr>
              <a:t>: </a:t>
            </a:r>
          </a:p>
          <a:p>
            <a:pPr lvl="2"/>
            <a:r>
              <a:rPr lang="en-US" altLang="en-US" sz="1800" smtClean="0">
                <a:latin typeface="Times New Roman" panose="02020603050405020304" pitchFamily="18" charset="0"/>
                <a:cs typeface="Times New Roman" panose="02020603050405020304" pitchFamily="18" charset="0"/>
              </a:rPr>
              <a:t>Weight of front seat occupants =  340 pounds </a:t>
            </a:r>
          </a:p>
          <a:p>
            <a:pPr lvl="2"/>
            <a:r>
              <a:rPr lang="en-US" altLang="en-US" sz="1800" smtClean="0">
                <a:latin typeface="Times New Roman" panose="02020603050405020304" pitchFamily="18" charset="0"/>
                <a:cs typeface="Times New Roman" panose="02020603050405020304" pitchFamily="18" charset="0"/>
              </a:rPr>
              <a:t>Weight of rear seat occupants = 350 pounds </a:t>
            </a:r>
          </a:p>
          <a:p>
            <a:pPr lvl="2"/>
            <a:r>
              <a:rPr lang="en-US" altLang="en-US" sz="1800" smtClean="0">
                <a:latin typeface="Times New Roman" panose="02020603050405020304" pitchFamily="18" charset="0"/>
                <a:cs typeface="Times New Roman" panose="02020603050405020304" pitchFamily="18" charset="0"/>
              </a:rPr>
              <a:t>Fuel =  75 gallons </a:t>
            </a:r>
          </a:p>
          <a:p>
            <a:pPr lvl="2"/>
            <a:r>
              <a:rPr lang="en-US" altLang="en-US" sz="1800" smtClean="0">
                <a:latin typeface="Times New Roman" panose="02020603050405020304" pitchFamily="18" charset="0"/>
                <a:cs typeface="Times New Roman" panose="02020603050405020304" pitchFamily="18" charset="0"/>
              </a:rPr>
              <a:t>Weight of baggage in area 1 = 80 pounds</a:t>
            </a:r>
          </a:p>
          <a:p>
            <a:pPr lvl="1"/>
            <a:r>
              <a:rPr lang="en-US" altLang="en-US" sz="2000" b="1" smtClean="0">
                <a:latin typeface="Times New Roman" panose="02020603050405020304" pitchFamily="18" charset="0"/>
                <a:cs typeface="Times New Roman" panose="02020603050405020304" pitchFamily="18" charset="0"/>
              </a:rPr>
              <a:t>Problem to solve</a:t>
            </a:r>
          </a:p>
          <a:p>
            <a:pPr lvl="2"/>
            <a:r>
              <a:rPr lang="en-US" altLang="en-US" sz="1800" smtClean="0">
                <a:latin typeface="Times New Roman" panose="02020603050405020304" pitchFamily="18" charset="0"/>
                <a:cs typeface="Times New Roman" panose="02020603050405020304" pitchFamily="18" charset="0"/>
              </a:rPr>
              <a:t>Is CG within range?</a:t>
            </a:r>
          </a:p>
          <a:p>
            <a:pPr lvl="2"/>
            <a:r>
              <a:rPr lang="en-US" altLang="en-US" sz="1800" smtClean="0">
                <a:latin typeface="Times New Roman" panose="02020603050405020304" pitchFamily="18" charset="0"/>
                <a:cs typeface="Times New Roman" panose="02020603050405020304" pitchFamily="18" charset="0"/>
              </a:rPr>
              <a:t>Is weight &lt;= gross weight?</a:t>
            </a:r>
          </a:p>
        </p:txBody>
      </p:sp>
      <p:pic>
        <p:nvPicPr>
          <p:cNvPr id="409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736600"/>
            <a:ext cx="52197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09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330575"/>
            <a:ext cx="51816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 calcmode="lin" valueType="num">
                                      <p:cBhvr additive="base">
                                        <p:cTn id="7" dur="500" fill="hold"/>
                                        <p:tgtEl>
                                          <p:spTgt spid="409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03">
                                            <p:txEl>
                                              <p:pRg st="1" end="1"/>
                                            </p:txEl>
                                          </p:spTgt>
                                        </p:tgtEl>
                                        <p:attrNameLst>
                                          <p:attrName>style.visibility</p:attrName>
                                        </p:attrNameLst>
                                      </p:cBhvr>
                                      <p:to>
                                        <p:strVal val="visible"/>
                                      </p:to>
                                    </p:set>
                                    <p:anim calcmode="lin" valueType="num">
                                      <p:cBhvr additive="base">
                                        <p:cTn id="13" dur="500" fill="hold"/>
                                        <p:tgtEl>
                                          <p:spTgt spid="409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0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603">
                                            <p:txEl>
                                              <p:pRg st="2" end="2"/>
                                            </p:txEl>
                                          </p:spTgt>
                                        </p:tgtEl>
                                        <p:attrNameLst>
                                          <p:attrName>style.visibility</p:attrName>
                                        </p:attrNameLst>
                                      </p:cBhvr>
                                      <p:to>
                                        <p:strVal val="visible"/>
                                      </p:to>
                                    </p:set>
                                    <p:anim calcmode="lin" valueType="num">
                                      <p:cBhvr additive="base">
                                        <p:cTn id="17" dur="500" fill="hold"/>
                                        <p:tgtEl>
                                          <p:spTgt spid="40960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0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603">
                                            <p:txEl>
                                              <p:pRg st="3" end="3"/>
                                            </p:txEl>
                                          </p:spTgt>
                                        </p:tgtEl>
                                        <p:attrNameLst>
                                          <p:attrName>style.visibility</p:attrName>
                                        </p:attrNameLst>
                                      </p:cBhvr>
                                      <p:to>
                                        <p:strVal val="visible"/>
                                      </p:to>
                                    </p:set>
                                    <p:anim calcmode="lin" valueType="num">
                                      <p:cBhvr additive="base">
                                        <p:cTn id="21" dur="500" fill="hold"/>
                                        <p:tgtEl>
                                          <p:spTgt spid="40960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603">
                                            <p:txEl>
                                              <p:pRg st="4" end="4"/>
                                            </p:txEl>
                                          </p:spTgt>
                                        </p:tgtEl>
                                        <p:attrNameLst>
                                          <p:attrName>style.visibility</p:attrName>
                                        </p:attrNameLst>
                                      </p:cBhvr>
                                      <p:to>
                                        <p:strVal val="visible"/>
                                      </p:to>
                                    </p:set>
                                    <p:anim calcmode="lin" valueType="num">
                                      <p:cBhvr additive="base">
                                        <p:cTn id="27" dur="500" fill="hold"/>
                                        <p:tgtEl>
                                          <p:spTgt spid="40960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0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9603">
                                            <p:txEl>
                                              <p:pRg st="5" end="5"/>
                                            </p:txEl>
                                          </p:spTgt>
                                        </p:tgtEl>
                                        <p:attrNameLst>
                                          <p:attrName>style.visibility</p:attrName>
                                        </p:attrNameLst>
                                      </p:cBhvr>
                                      <p:to>
                                        <p:strVal val="visible"/>
                                      </p:to>
                                    </p:set>
                                    <p:anim calcmode="lin" valueType="num">
                                      <p:cBhvr additive="base">
                                        <p:cTn id="31" dur="500" fill="hold"/>
                                        <p:tgtEl>
                                          <p:spTgt spid="4096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0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9603">
                                            <p:txEl>
                                              <p:pRg st="6" end="6"/>
                                            </p:txEl>
                                          </p:spTgt>
                                        </p:tgtEl>
                                        <p:attrNameLst>
                                          <p:attrName>style.visibility</p:attrName>
                                        </p:attrNameLst>
                                      </p:cBhvr>
                                      <p:to>
                                        <p:strVal val="visible"/>
                                      </p:to>
                                    </p:set>
                                    <p:anim calcmode="lin" valueType="num">
                                      <p:cBhvr additive="base">
                                        <p:cTn id="35" dur="500" fill="hold"/>
                                        <p:tgtEl>
                                          <p:spTgt spid="40960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60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9603">
                                            <p:txEl>
                                              <p:pRg st="7" end="7"/>
                                            </p:txEl>
                                          </p:spTgt>
                                        </p:tgtEl>
                                        <p:attrNameLst>
                                          <p:attrName>style.visibility</p:attrName>
                                        </p:attrNameLst>
                                      </p:cBhvr>
                                      <p:to>
                                        <p:strVal val="visible"/>
                                      </p:to>
                                    </p:set>
                                    <p:anim calcmode="lin" valueType="num">
                                      <p:cBhvr additive="base">
                                        <p:cTn id="39" dur="500" fill="hold"/>
                                        <p:tgtEl>
                                          <p:spTgt spid="40960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0960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9603">
                                            <p:txEl>
                                              <p:pRg st="8" end="8"/>
                                            </p:txEl>
                                          </p:spTgt>
                                        </p:tgtEl>
                                        <p:attrNameLst>
                                          <p:attrName>style.visibility</p:attrName>
                                        </p:attrNameLst>
                                      </p:cBhvr>
                                      <p:to>
                                        <p:strVal val="visible"/>
                                      </p:to>
                                    </p:set>
                                    <p:anim calcmode="lin" valueType="num">
                                      <p:cBhvr additive="base">
                                        <p:cTn id="43" dur="500" fill="hold"/>
                                        <p:tgtEl>
                                          <p:spTgt spid="40960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6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603">
                                            <p:txEl>
                                              <p:pRg st="9" end="9"/>
                                            </p:txEl>
                                          </p:spTgt>
                                        </p:tgtEl>
                                        <p:attrNameLst>
                                          <p:attrName>style.visibility</p:attrName>
                                        </p:attrNameLst>
                                      </p:cBhvr>
                                      <p:to>
                                        <p:strVal val="visible"/>
                                      </p:to>
                                    </p:set>
                                    <p:anim calcmode="lin" valueType="num">
                                      <p:cBhvr additive="base">
                                        <p:cTn id="49" dur="500" fill="hold"/>
                                        <p:tgtEl>
                                          <p:spTgt spid="40960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60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9603">
                                            <p:txEl>
                                              <p:pRg st="10" end="10"/>
                                            </p:txEl>
                                          </p:spTgt>
                                        </p:tgtEl>
                                        <p:attrNameLst>
                                          <p:attrName>style.visibility</p:attrName>
                                        </p:attrNameLst>
                                      </p:cBhvr>
                                      <p:to>
                                        <p:strVal val="visible"/>
                                      </p:to>
                                    </p:set>
                                    <p:anim calcmode="lin" valueType="num">
                                      <p:cBhvr additive="base">
                                        <p:cTn id="53" dur="500" fill="hold"/>
                                        <p:tgtEl>
                                          <p:spTgt spid="40960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960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9603">
                                            <p:txEl>
                                              <p:pRg st="11" end="11"/>
                                            </p:txEl>
                                          </p:spTgt>
                                        </p:tgtEl>
                                        <p:attrNameLst>
                                          <p:attrName>style.visibility</p:attrName>
                                        </p:attrNameLst>
                                      </p:cBhvr>
                                      <p:to>
                                        <p:strVal val="visible"/>
                                      </p:to>
                                    </p:set>
                                    <p:anim calcmode="lin" valueType="num">
                                      <p:cBhvr additive="base">
                                        <p:cTn id="57" dur="500" fill="hold"/>
                                        <p:tgtEl>
                                          <p:spTgt spid="40960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0960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409606"/>
                                        </p:tgtEl>
                                        <p:attrNameLst>
                                          <p:attrName>style.visibility</p:attrName>
                                        </p:attrNameLst>
                                      </p:cBhvr>
                                      <p:to>
                                        <p:strVal val="visible"/>
                                      </p:to>
                                    </p:set>
                                    <p:anim calcmode="lin" valueType="num">
                                      <p:cBhvr additive="base">
                                        <p:cTn id="63" dur="500" fill="hold"/>
                                        <p:tgtEl>
                                          <p:spTgt spid="409606"/>
                                        </p:tgtEl>
                                        <p:attrNameLst>
                                          <p:attrName>ppt_x</p:attrName>
                                        </p:attrNameLst>
                                      </p:cBhvr>
                                      <p:tavLst>
                                        <p:tav tm="0">
                                          <p:val>
                                            <p:strVal val="#ppt_x"/>
                                          </p:val>
                                        </p:tav>
                                        <p:tav tm="100000">
                                          <p:val>
                                            <p:strVal val="#ppt_x"/>
                                          </p:val>
                                        </p:tav>
                                      </p:tavLst>
                                    </p:anim>
                                    <p:anim calcmode="lin" valueType="num">
                                      <p:cBhvr additive="base">
                                        <p:cTn id="64" dur="500" fill="hold"/>
                                        <p:tgtEl>
                                          <p:spTgt spid="409606"/>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409607"/>
                                        </p:tgtEl>
                                        <p:attrNameLst>
                                          <p:attrName>style.visibility</p:attrName>
                                        </p:attrNameLst>
                                      </p:cBhvr>
                                      <p:to>
                                        <p:strVal val="visible"/>
                                      </p:to>
                                    </p:set>
                                    <p:anim calcmode="lin" valueType="num">
                                      <p:cBhvr additive="base">
                                        <p:cTn id="69" dur="500" fill="hold"/>
                                        <p:tgtEl>
                                          <p:spTgt spid="409607"/>
                                        </p:tgtEl>
                                        <p:attrNameLst>
                                          <p:attrName>ppt_x</p:attrName>
                                        </p:attrNameLst>
                                      </p:cBhvr>
                                      <p:tavLst>
                                        <p:tav tm="0">
                                          <p:val>
                                            <p:strVal val="#ppt_x"/>
                                          </p:val>
                                        </p:tav>
                                        <p:tav tm="100000">
                                          <p:val>
                                            <p:strVal val="#ppt_x"/>
                                          </p:val>
                                        </p:tav>
                                      </p:tavLst>
                                    </p:anim>
                                    <p:anim calcmode="lin" valueType="num">
                                      <p:cBhvr additive="base">
                                        <p:cTn id="70" dur="500" fill="hold"/>
                                        <p:tgtEl>
                                          <p:spTgt spid="4096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838200"/>
          </a:xfrm>
          <a:noFill/>
        </p:spPr>
        <p:txBody>
          <a:bodyPr/>
          <a:lstStyle/>
          <a:p>
            <a:pPr algn="ctr" eaLnBrk="1" hangingPunct="1"/>
            <a:r>
              <a:rPr lang="en-US" altLang="en-US" sz="3200" smtClean="0">
                <a:latin typeface="Times New Roman" panose="02020603050405020304" pitchFamily="18" charset="0"/>
              </a:rPr>
              <a:t>Weight &amp; Balance Calculation – Graph Method</a:t>
            </a:r>
          </a:p>
        </p:txBody>
      </p:sp>
      <p:sp>
        <p:nvSpPr>
          <p:cNvPr id="364550" name="Rectangle 6"/>
          <p:cNvSpPr>
            <a:spLocks noGrp="1" noChangeArrowheads="1"/>
          </p:cNvSpPr>
          <p:nvPr>
            <p:ph type="body" idx="1"/>
          </p:nvPr>
        </p:nvSpPr>
        <p:spPr>
          <a:xfrm>
            <a:off x="200025" y="903288"/>
            <a:ext cx="8686800" cy="4724400"/>
          </a:xfrm>
          <a:noFill/>
        </p:spPr>
        <p:txBody>
          <a:bodyPr/>
          <a:lstStyle/>
          <a:p>
            <a:pPr marL="609600" indent="-609600">
              <a:buFontTx/>
              <a:buAutoNum type="arabicPeriod"/>
            </a:pPr>
            <a:r>
              <a:rPr lang="en-US" altLang="en-US" sz="3000" b="0" smtClean="0">
                <a:latin typeface="Times New Roman" panose="02020603050405020304" pitchFamily="18" charset="0"/>
                <a:cs typeface="Times New Roman" panose="02020603050405020304" pitchFamily="18" charset="0"/>
              </a:rPr>
              <a:t>Find weight for pilot and front seat passenger</a:t>
            </a:r>
          </a:p>
          <a:p>
            <a:pPr marL="609600" indent="-609600">
              <a:buFontTx/>
              <a:buAutoNum type="arabicPeriod"/>
            </a:pPr>
            <a:r>
              <a:rPr lang="en-US" altLang="en-US" sz="3000" b="0" smtClean="0">
                <a:latin typeface="Times New Roman" panose="02020603050405020304" pitchFamily="18" charset="0"/>
                <a:cs typeface="Times New Roman" panose="02020603050405020304" pitchFamily="18" charset="0"/>
              </a:rPr>
              <a:t>Read from weight scale to diagonal line then straight down for moment</a:t>
            </a:r>
          </a:p>
          <a:p>
            <a:pPr marL="609600" indent="-609600">
              <a:buFontTx/>
              <a:buAutoNum type="arabicPeriod"/>
            </a:pPr>
            <a:r>
              <a:rPr lang="en-US" altLang="en-US" sz="3000" b="0" smtClean="0">
                <a:latin typeface="Times New Roman" panose="02020603050405020304" pitchFamily="18" charset="0"/>
                <a:cs typeface="Times New Roman" panose="02020603050405020304" pitchFamily="18" charset="0"/>
              </a:rPr>
              <a:t>Record moment on worksheet</a:t>
            </a:r>
          </a:p>
          <a:p>
            <a:pPr marL="609600" indent="-609600">
              <a:buFontTx/>
              <a:buAutoNum type="arabicPeriod"/>
            </a:pPr>
            <a:r>
              <a:rPr lang="en-US" altLang="en-US" sz="3000" b="0" smtClean="0">
                <a:latin typeface="Times New Roman" panose="02020603050405020304" pitchFamily="18" charset="0"/>
                <a:cs typeface="Times New Roman" panose="02020603050405020304" pitchFamily="18" charset="0"/>
              </a:rPr>
              <a:t>Repeat for rear seat passengers, baggage, and fuel</a:t>
            </a:r>
          </a:p>
          <a:p>
            <a:pPr marL="609600" indent="-609600">
              <a:buFontTx/>
              <a:buAutoNum type="arabicPeriod"/>
            </a:pPr>
            <a:r>
              <a:rPr lang="en-US" altLang="en-US" sz="3000" b="0" smtClean="0">
                <a:latin typeface="Times New Roman" panose="02020603050405020304" pitchFamily="18" charset="0"/>
                <a:cs typeface="Times New Roman" panose="02020603050405020304" pitchFamily="18" charset="0"/>
              </a:rPr>
              <a:t>Find total weight and total moment lines on CG envelope graph</a:t>
            </a:r>
          </a:p>
          <a:p>
            <a:pPr marL="609600" indent="-609600">
              <a:buFontTx/>
              <a:buAutoNum type="arabicPeriod"/>
            </a:pPr>
            <a:r>
              <a:rPr lang="en-US" altLang="en-US" sz="3000" b="0" smtClean="0">
                <a:latin typeface="Times New Roman" panose="02020603050405020304" pitchFamily="18" charset="0"/>
                <a:cs typeface="Times New Roman" panose="02020603050405020304" pitchFamily="18" charset="0"/>
              </a:rPr>
              <a:t>Check intersection of lines to see if within envelope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4550">
                                            <p:txEl>
                                              <p:pRg st="0" end="0"/>
                                            </p:txEl>
                                          </p:spTgt>
                                        </p:tgtEl>
                                        <p:attrNameLst>
                                          <p:attrName>style.visibility</p:attrName>
                                        </p:attrNameLst>
                                      </p:cBhvr>
                                      <p:to>
                                        <p:strVal val="visible"/>
                                      </p:to>
                                    </p:set>
                                    <p:anim calcmode="lin" valueType="num">
                                      <p:cBhvr additive="base">
                                        <p:cTn id="7" dur="500" fill="hold"/>
                                        <p:tgtEl>
                                          <p:spTgt spid="3645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4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4550">
                                            <p:txEl>
                                              <p:pRg st="1" end="1"/>
                                            </p:txEl>
                                          </p:spTgt>
                                        </p:tgtEl>
                                        <p:attrNameLst>
                                          <p:attrName>style.visibility</p:attrName>
                                        </p:attrNameLst>
                                      </p:cBhvr>
                                      <p:to>
                                        <p:strVal val="visible"/>
                                      </p:to>
                                    </p:set>
                                    <p:anim calcmode="lin" valueType="num">
                                      <p:cBhvr additive="base">
                                        <p:cTn id="13" dur="500" fill="hold"/>
                                        <p:tgtEl>
                                          <p:spTgt spid="3645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45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4550">
                                            <p:txEl>
                                              <p:pRg st="2" end="2"/>
                                            </p:txEl>
                                          </p:spTgt>
                                        </p:tgtEl>
                                        <p:attrNameLst>
                                          <p:attrName>style.visibility</p:attrName>
                                        </p:attrNameLst>
                                      </p:cBhvr>
                                      <p:to>
                                        <p:strVal val="visible"/>
                                      </p:to>
                                    </p:set>
                                    <p:anim calcmode="lin" valueType="num">
                                      <p:cBhvr additive="base">
                                        <p:cTn id="19" dur="500" fill="hold"/>
                                        <p:tgtEl>
                                          <p:spTgt spid="3645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45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4550">
                                            <p:txEl>
                                              <p:pRg st="3" end="3"/>
                                            </p:txEl>
                                          </p:spTgt>
                                        </p:tgtEl>
                                        <p:attrNameLst>
                                          <p:attrName>style.visibility</p:attrName>
                                        </p:attrNameLst>
                                      </p:cBhvr>
                                      <p:to>
                                        <p:strVal val="visible"/>
                                      </p:to>
                                    </p:set>
                                    <p:anim calcmode="lin" valueType="num">
                                      <p:cBhvr additive="base">
                                        <p:cTn id="25" dur="500" fill="hold"/>
                                        <p:tgtEl>
                                          <p:spTgt spid="3645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45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64550">
                                            <p:txEl>
                                              <p:pRg st="4" end="4"/>
                                            </p:txEl>
                                          </p:spTgt>
                                        </p:tgtEl>
                                        <p:attrNameLst>
                                          <p:attrName>style.visibility</p:attrName>
                                        </p:attrNameLst>
                                      </p:cBhvr>
                                      <p:to>
                                        <p:strVal val="visible"/>
                                      </p:to>
                                    </p:set>
                                    <p:anim calcmode="lin" valueType="num">
                                      <p:cBhvr additive="base">
                                        <p:cTn id="31" dur="500" fill="hold"/>
                                        <p:tgtEl>
                                          <p:spTgt spid="3645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45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64550">
                                            <p:txEl>
                                              <p:pRg st="5" end="5"/>
                                            </p:txEl>
                                          </p:spTgt>
                                        </p:tgtEl>
                                        <p:attrNameLst>
                                          <p:attrName>style.visibility</p:attrName>
                                        </p:attrNameLst>
                                      </p:cBhvr>
                                      <p:to>
                                        <p:strVal val="visible"/>
                                      </p:to>
                                    </p:set>
                                    <p:anim calcmode="lin" valueType="num">
                                      <p:cBhvr additive="base">
                                        <p:cTn id="37" dur="500" fill="hold"/>
                                        <p:tgtEl>
                                          <p:spTgt spid="3645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45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0"/>
            <a:ext cx="9144000" cy="663575"/>
          </a:xfrm>
        </p:spPr>
        <p:txBody>
          <a:bodyPr/>
          <a:lstStyle/>
          <a:p>
            <a:pPr algn="ctr" eaLnBrk="1" hangingPunct="1">
              <a:defRPr/>
            </a:pPr>
            <a:r>
              <a:rPr lang="en-US" altLang="en-US" i="1" dirty="0">
                <a:latin typeface="Times New Roman" panose="02020603050405020304" pitchFamily="18" charset="0"/>
              </a:rPr>
              <a:t>How to Download this Presentation</a:t>
            </a:r>
            <a:endParaRPr lang="en-US" i="1" dirty="0">
              <a:effectLst>
                <a:outerShdw blurRad="38100" dist="38100" dir="2700000" algn="tl">
                  <a:srgbClr val="C0C0C0"/>
                </a:outerShdw>
              </a:effectLst>
              <a:latin typeface="Times New Roman" pitchFamily="18" charset="0"/>
            </a:endParaRPr>
          </a:p>
        </p:txBody>
      </p:sp>
      <p:sp>
        <p:nvSpPr>
          <p:cNvPr id="3" name="Rectangle 3"/>
          <p:cNvSpPr txBox="1">
            <a:spLocks noChangeArrowheads="1"/>
          </p:cNvSpPr>
          <p:nvPr/>
        </p:nvSpPr>
        <p:spPr>
          <a:xfrm>
            <a:off x="0" y="595313"/>
            <a:ext cx="9144000" cy="5153025"/>
          </a:xfrm>
          <a:prstGeom prst="rect">
            <a:avLst/>
          </a:prstGeom>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110000"/>
              </a:lnSpc>
              <a:spcBef>
                <a:spcPct val="25000"/>
              </a:spcBef>
              <a:defRPr/>
            </a:pPr>
            <a:r>
              <a:rPr lang="en-US" sz="3200" b="0" kern="0" dirty="0" smtClean="0">
                <a:latin typeface="Times New Roman" pitchFamily="18" charset="0"/>
                <a:cs typeface="Arial" charset="0"/>
              </a:rPr>
              <a:t>You can download this presentation at the link below.</a:t>
            </a:r>
          </a:p>
          <a:p>
            <a:pPr lvl="1">
              <a:lnSpc>
                <a:spcPct val="110000"/>
              </a:lnSpc>
              <a:spcBef>
                <a:spcPct val="25000"/>
              </a:spcBef>
              <a:defRPr/>
            </a:pPr>
            <a:r>
              <a:rPr lang="en-US" sz="2800" kern="0" dirty="0">
                <a:latin typeface="Times New Roman" pitchFamily="18" charset="0"/>
                <a:cs typeface="Arial" charset="0"/>
                <a:hlinkClick r:id="rId3"/>
              </a:rPr>
              <a:t>http://</a:t>
            </a:r>
            <a:r>
              <a:rPr lang="en-US" sz="2800" kern="0" dirty="0" smtClean="0">
                <a:latin typeface="Times New Roman" pitchFamily="18" charset="0"/>
                <a:cs typeface="Arial" charset="0"/>
                <a:hlinkClick r:id="rId3"/>
              </a:rPr>
              <a:t>williamjdoylejr.net/FAAST/W&amp;B/Weight_and_Balance_2018.pptx</a:t>
            </a:r>
            <a:r>
              <a:rPr lang="en-US" sz="2800" kern="0" dirty="0" smtClean="0">
                <a:latin typeface="Times New Roman" pitchFamily="18" charset="0"/>
                <a:cs typeface="Arial" charset="0"/>
              </a:rPr>
              <a:t>      </a:t>
            </a:r>
            <a:r>
              <a:rPr lang="en-US" kern="0" dirty="0" smtClean="0">
                <a:latin typeface="Times New Roman" pitchFamily="18" charset="0"/>
                <a:cs typeface="Arial" charset="0"/>
              </a:rPr>
              <a:t>   </a:t>
            </a:r>
          </a:p>
          <a:p>
            <a:pPr lvl="1">
              <a:lnSpc>
                <a:spcPct val="110000"/>
              </a:lnSpc>
              <a:spcBef>
                <a:spcPct val="25000"/>
              </a:spcBef>
              <a:defRPr/>
            </a:pPr>
            <a:r>
              <a:rPr lang="en-US" sz="2800" kern="0" dirty="0" smtClean="0">
                <a:latin typeface="Times New Roman" pitchFamily="18" charset="0"/>
                <a:cs typeface="Arial" charset="0"/>
              </a:rPr>
              <a:t>The link is case-sensitive</a:t>
            </a:r>
          </a:p>
          <a:p>
            <a:pPr lvl="1">
              <a:lnSpc>
                <a:spcPct val="110000"/>
              </a:lnSpc>
              <a:spcBef>
                <a:spcPct val="25000"/>
              </a:spcBef>
              <a:defRPr/>
            </a:pPr>
            <a:r>
              <a:rPr lang="en-US" sz="2800" kern="0" dirty="0" smtClean="0">
                <a:latin typeface="Times New Roman" pitchFamily="18" charset="0"/>
                <a:cs typeface="Arial" charset="0"/>
              </a:rPr>
              <a:t>If prompted for a password, click the “Read Only” button</a:t>
            </a:r>
          </a:p>
          <a:p>
            <a:pPr lvl="1">
              <a:lnSpc>
                <a:spcPct val="110000"/>
              </a:lnSpc>
              <a:spcBef>
                <a:spcPct val="25000"/>
              </a:spcBef>
              <a:defRPr/>
            </a:pPr>
            <a:r>
              <a:rPr lang="en-US" sz="2800" kern="0" dirty="0" smtClean="0">
                <a:latin typeface="Times New Roman" pitchFamily="18" charset="0"/>
                <a:cs typeface="Arial" charset="0"/>
              </a:rPr>
              <a:t>You can email me </a:t>
            </a:r>
            <a:r>
              <a:rPr lang="en-US" sz="2800" kern="0" dirty="0" smtClean="0">
                <a:latin typeface="Times New Roman" pitchFamily="18" charset="0"/>
                <a:cs typeface="Arial" charset="0"/>
                <a:hlinkClick r:id="rId4"/>
              </a:rPr>
              <a:t>doylewj@ix.Netcom.com</a:t>
            </a:r>
            <a:r>
              <a:rPr lang="en-US" sz="2800" kern="0" dirty="0" smtClean="0">
                <a:latin typeface="Times New Roman" pitchFamily="18" charset="0"/>
                <a:cs typeface="Arial" charset="0"/>
              </a:rPr>
              <a:t> to request the link</a:t>
            </a:r>
          </a:p>
          <a:p>
            <a:pPr marL="0" indent="0">
              <a:lnSpc>
                <a:spcPct val="110000"/>
              </a:lnSpc>
              <a:spcBef>
                <a:spcPct val="25000"/>
              </a:spcBef>
              <a:buFontTx/>
              <a:buNone/>
              <a:defRPr/>
            </a:pPr>
            <a:endParaRPr lang="en-US" sz="2400" b="0" kern="0" dirty="0" smtClean="0">
              <a:latin typeface="Times New Roman" pitchFamily="18" charset="0"/>
              <a:cs typeface="Arial" charset="0"/>
            </a:endParaRPr>
          </a:p>
        </p:txBody>
      </p:sp>
    </p:spTree>
    <p:extLst>
      <p:ext uri="{BB962C8B-B14F-4D97-AF65-F5344CB8AC3E}">
        <p14:creationId xmlns:p14="http://schemas.microsoft.com/office/powerpoint/2010/main" val="38896994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685800"/>
          </a:xfrm>
          <a:noFill/>
        </p:spPr>
        <p:txBody>
          <a:bodyPr/>
          <a:lstStyle/>
          <a:p>
            <a:pPr algn="ctr" eaLnBrk="1" hangingPunct="1"/>
            <a:r>
              <a:rPr lang="en-US" altLang="en-US" sz="3200" smtClean="0">
                <a:latin typeface="Times New Roman" panose="02020603050405020304" pitchFamily="18" charset="0"/>
              </a:rPr>
              <a:t>Weight &amp; Balance Calculation – Graph Method</a:t>
            </a:r>
          </a:p>
        </p:txBody>
      </p:sp>
      <p:sp>
        <p:nvSpPr>
          <p:cNvPr id="411651" name="Rectangle 3"/>
          <p:cNvSpPr>
            <a:spLocks noGrp="1" noChangeArrowheads="1"/>
          </p:cNvSpPr>
          <p:nvPr>
            <p:ph type="body" sz="half" idx="1"/>
          </p:nvPr>
        </p:nvSpPr>
        <p:spPr>
          <a:xfrm>
            <a:off x="0" y="465138"/>
            <a:ext cx="3962400" cy="5572125"/>
          </a:xfrm>
          <a:noFill/>
        </p:spPr>
        <p:txBody>
          <a:bodyPr/>
          <a:lstStyle/>
          <a:p>
            <a:pPr>
              <a:lnSpc>
                <a:spcPct val="80000"/>
              </a:lnSpc>
              <a:buSzPct val="70000"/>
            </a:pPr>
            <a:r>
              <a:rPr lang="en-US" altLang="en-US" sz="2000" smtClean="0">
                <a:latin typeface="Times New Roman" panose="02020603050405020304" pitchFamily="18" charset="0"/>
                <a:cs typeface="Times New Roman" panose="02020603050405020304" pitchFamily="18" charset="0"/>
              </a:rPr>
              <a:t>Calculating an airplane’s CG via </a:t>
            </a:r>
            <a:r>
              <a:rPr lang="en-US" altLang="en-US" sz="2000" u="sng" smtClean="0">
                <a:latin typeface="Times New Roman" panose="02020603050405020304" pitchFamily="18" charset="0"/>
                <a:cs typeface="Times New Roman" panose="02020603050405020304" pitchFamily="18" charset="0"/>
              </a:rPr>
              <a:t>Graph Method</a:t>
            </a:r>
          </a:p>
          <a:p>
            <a:pPr lvl="1">
              <a:lnSpc>
                <a:spcPct val="80000"/>
              </a:lnSpc>
            </a:pPr>
            <a:r>
              <a:rPr lang="en-US" altLang="en-US" sz="2000" smtClean="0">
                <a:latin typeface="Times New Roman" panose="02020603050405020304" pitchFamily="18" charset="0"/>
                <a:cs typeface="Times New Roman" panose="02020603050405020304" pitchFamily="18" charset="0"/>
              </a:rPr>
              <a:t>To simplify calculations, the moment may sometimes be divided by 100, 1,000, or 10,000.</a:t>
            </a:r>
            <a:r>
              <a:rPr lang="en-US" altLang="en-US" sz="2000" i="1" smtClean="0">
                <a:latin typeface="Times New Roman" panose="02020603050405020304" pitchFamily="18" charset="0"/>
                <a:cs typeface="Times New Roman" panose="02020603050405020304" pitchFamily="18" charset="0"/>
              </a:rPr>
              <a:t> </a:t>
            </a:r>
            <a:endParaRPr lang="en-US" altLang="en-US" sz="2000" smtClean="0">
              <a:latin typeface="Times New Roman" panose="02020603050405020304" pitchFamily="18" charset="0"/>
              <a:cs typeface="Times New Roman" panose="02020603050405020304" pitchFamily="18" charset="0"/>
            </a:endParaRPr>
          </a:p>
          <a:p>
            <a:pPr lvl="1">
              <a:lnSpc>
                <a:spcPct val="80000"/>
              </a:lnSpc>
            </a:pPr>
            <a:r>
              <a:rPr lang="en-US" altLang="en-US" sz="2000" b="1" smtClean="0">
                <a:latin typeface="Times New Roman" panose="02020603050405020304" pitchFamily="18" charset="0"/>
                <a:cs typeface="Times New Roman" panose="02020603050405020304" pitchFamily="18" charset="0"/>
              </a:rPr>
              <a:t>Aircraft Allowances</a:t>
            </a:r>
            <a:r>
              <a:rPr lang="en-US" altLang="en-US" sz="2000" smtClean="0">
                <a:latin typeface="Times New Roman" panose="02020603050405020304" pitchFamily="18" charset="0"/>
                <a:cs typeface="Times New Roman" panose="02020603050405020304" pitchFamily="18" charset="0"/>
              </a:rPr>
              <a:t>: </a:t>
            </a:r>
          </a:p>
          <a:p>
            <a:pPr lvl="2">
              <a:lnSpc>
                <a:spcPct val="80000"/>
              </a:lnSpc>
            </a:pPr>
            <a:r>
              <a:rPr lang="en-US" altLang="en-US" sz="1800" smtClean="0">
                <a:latin typeface="Times New Roman" panose="02020603050405020304" pitchFamily="18" charset="0"/>
                <a:cs typeface="Times New Roman" panose="02020603050405020304" pitchFamily="18" charset="0"/>
              </a:rPr>
              <a:t>Maximum gross weight = 2,400 pounds </a:t>
            </a:r>
          </a:p>
          <a:p>
            <a:pPr lvl="1">
              <a:lnSpc>
                <a:spcPct val="80000"/>
              </a:lnSpc>
            </a:pPr>
            <a:r>
              <a:rPr lang="en-US" altLang="en-US" sz="2000" b="1" smtClean="0">
                <a:latin typeface="Times New Roman" panose="02020603050405020304" pitchFamily="18" charset="0"/>
                <a:cs typeface="Times New Roman" panose="02020603050405020304" pitchFamily="18" charset="0"/>
              </a:rPr>
              <a:t>Given</a:t>
            </a:r>
            <a:r>
              <a:rPr lang="en-US" altLang="en-US" sz="2000" smtClean="0">
                <a:latin typeface="Times New Roman" panose="02020603050405020304" pitchFamily="18" charset="0"/>
                <a:cs typeface="Times New Roman" panose="02020603050405020304" pitchFamily="18" charset="0"/>
              </a:rPr>
              <a:t>: </a:t>
            </a:r>
          </a:p>
          <a:p>
            <a:pPr lvl="2">
              <a:lnSpc>
                <a:spcPct val="80000"/>
              </a:lnSpc>
            </a:pPr>
            <a:r>
              <a:rPr lang="en-US" altLang="en-US" sz="1800" smtClean="0">
                <a:latin typeface="Times New Roman" panose="02020603050405020304" pitchFamily="18" charset="0"/>
                <a:cs typeface="Times New Roman" panose="02020603050405020304" pitchFamily="18" charset="0"/>
              </a:rPr>
              <a:t>Weight of front seat occupants =  340 pounds </a:t>
            </a:r>
          </a:p>
          <a:p>
            <a:pPr lvl="2">
              <a:lnSpc>
                <a:spcPct val="80000"/>
              </a:lnSpc>
            </a:pPr>
            <a:r>
              <a:rPr lang="en-US" altLang="en-US" sz="1800" smtClean="0">
                <a:latin typeface="Times New Roman" panose="02020603050405020304" pitchFamily="18" charset="0"/>
                <a:cs typeface="Times New Roman" panose="02020603050405020304" pitchFamily="18" charset="0"/>
              </a:rPr>
              <a:t>Weight of rear seat occupants = 300 pounds </a:t>
            </a:r>
          </a:p>
          <a:p>
            <a:pPr lvl="2">
              <a:lnSpc>
                <a:spcPct val="80000"/>
              </a:lnSpc>
            </a:pPr>
            <a:r>
              <a:rPr lang="en-US" altLang="en-US" sz="1800" smtClean="0">
                <a:latin typeface="Times New Roman" panose="02020603050405020304" pitchFamily="18" charset="0"/>
                <a:cs typeface="Times New Roman" panose="02020603050405020304" pitchFamily="18" charset="0"/>
              </a:rPr>
              <a:t>Fuel =  40 gallons </a:t>
            </a:r>
          </a:p>
          <a:p>
            <a:pPr lvl="2">
              <a:lnSpc>
                <a:spcPct val="80000"/>
              </a:lnSpc>
            </a:pPr>
            <a:r>
              <a:rPr lang="en-US" altLang="en-US" sz="1800" smtClean="0">
                <a:latin typeface="Times New Roman" panose="02020603050405020304" pitchFamily="18" charset="0"/>
                <a:cs typeface="Times New Roman" panose="02020603050405020304" pitchFamily="18" charset="0"/>
              </a:rPr>
              <a:t>Weight of baggage in area 1 = 20 pounds</a:t>
            </a:r>
          </a:p>
          <a:p>
            <a:pPr lvl="1">
              <a:lnSpc>
                <a:spcPct val="80000"/>
              </a:lnSpc>
            </a:pPr>
            <a:r>
              <a:rPr lang="en-US" altLang="en-US" sz="2000" b="1" smtClean="0">
                <a:latin typeface="Times New Roman" panose="02020603050405020304" pitchFamily="18" charset="0"/>
                <a:cs typeface="Times New Roman" panose="02020603050405020304" pitchFamily="18" charset="0"/>
              </a:rPr>
              <a:t>Problem to solve</a:t>
            </a:r>
          </a:p>
          <a:p>
            <a:pPr lvl="2">
              <a:lnSpc>
                <a:spcPct val="80000"/>
              </a:lnSpc>
            </a:pPr>
            <a:r>
              <a:rPr lang="en-US" altLang="en-US" sz="1800" smtClean="0">
                <a:latin typeface="Times New Roman" panose="02020603050405020304" pitchFamily="18" charset="0"/>
                <a:cs typeface="Times New Roman" panose="02020603050405020304" pitchFamily="18" charset="0"/>
              </a:rPr>
              <a:t>Is the Moment within range?</a:t>
            </a:r>
          </a:p>
          <a:p>
            <a:pPr lvl="2">
              <a:lnSpc>
                <a:spcPct val="80000"/>
              </a:lnSpc>
            </a:pPr>
            <a:r>
              <a:rPr lang="en-US" altLang="en-US" sz="1800" smtClean="0">
                <a:latin typeface="Times New Roman" panose="02020603050405020304" pitchFamily="18" charset="0"/>
                <a:cs typeface="Times New Roman" panose="02020603050405020304" pitchFamily="18" charset="0"/>
              </a:rPr>
              <a:t>Is weight &lt;= gross weight?</a:t>
            </a:r>
          </a:p>
        </p:txBody>
      </p:sp>
      <p:pic>
        <p:nvPicPr>
          <p:cNvPr id="348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841375"/>
            <a:ext cx="52197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4821" name="Rectangle 4"/>
          <p:cNvSpPr>
            <a:spLocks noChangeArrowheads="1"/>
          </p:cNvSpPr>
          <p:nvPr/>
        </p:nvSpPr>
        <p:spPr bwMode="auto">
          <a:xfrm>
            <a:off x="3940175" y="4808538"/>
            <a:ext cx="4783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b="1">
                <a:latin typeface="Times New Roman" panose="02020603050405020304" pitchFamily="18" charset="0"/>
                <a:cs typeface="Times New Roman" panose="02020603050405020304" pitchFamily="18" charset="0"/>
              </a:rPr>
              <a:t>CG = Moment x 1000 / Weight = ?</a:t>
            </a:r>
          </a:p>
          <a:p>
            <a:pPr algn="ctr" eaLnBrk="1" hangingPunct="1">
              <a:buFontTx/>
              <a:buNone/>
            </a:pPr>
            <a:r>
              <a:rPr lang="en-US" altLang="en-US" b="1">
                <a:latin typeface="Times New Roman" panose="02020603050405020304" pitchFamily="18" charset="0"/>
                <a:cs typeface="Times New Roman" panose="02020603050405020304" pitchFamily="18" charset="0"/>
              </a:rPr>
              <a:t>CG = 105.2 x 1000 / 2367 = </a:t>
            </a:r>
            <a:r>
              <a:rPr lang="en-US" altLang="en-US" b="1">
                <a:solidFill>
                  <a:srgbClr val="FF0000"/>
                </a:solidFill>
                <a:latin typeface="Times New Roman" panose="02020603050405020304" pitchFamily="18" charset="0"/>
                <a:cs typeface="Times New Roman" panose="02020603050405020304" pitchFamily="18" charset="0"/>
              </a:rPr>
              <a:t>44.44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calcmode="lin" valueType="num">
                                      <p:cBhvr additive="base">
                                        <p:cTn id="7" dur="500" fill="hold"/>
                                        <p:tgtEl>
                                          <p:spTgt spid="411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1651">
                                            <p:txEl>
                                              <p:pRg st="1" end="1"/>
                                            </p:txEl>
                                          </p:spTgt>
                                        </p:tgtEl>
                                        <p:attrNameLst>
                                          <p:attrName>style.visibility</p:attrName>
                                        </p:attrNameLst>
                                      </p:cBhvr>
                                      <p:to>
                                        <p:strVal val="visible"/>
                                      </p:to>
                                    </p:set>
                                    <p:anim calcmode="lin" valueType="num">
                                      <p:cBhvr additive="base">
                                        <p:cTn id="11" dur="500" fill="hold"/>
                                        <p:tgtEl>
                                          <p:spTgt spid="4116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1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1651">
                                            <p:txEl>
                                              <p:pRg st="2" end="2"/>
                                            </p:txEl>
                                          </p:spTgt>
                                        </p:tgtEl>
                                        <p:attrNameLst>
                                          <p:attrName>style.visibility</p:attrName>
                                        </p:attrNameLst>
                                      </p:cBhvr>
                                      <p:to>
                                        <p:strVal val="visible"/>
                                      </p:to>
                                    </p:set>
                                    <p:anim calcmode="lin" valueType="num">
                                      <p:cBhvr additive="base">
                                        <p:cTn id="17" dur="500" fill="hold"/>
                                        <p:tgtEl>
                                          <p:spTgt spid="4116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165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11651">
                                            <p:txEl>
                                              <p:pRg st="3" end="3"/>
                                            </p:txEl>
                                          </p:spTgt>
                                        </p:tgtEl>
                                        <p:attrNameLst>
                                          <p:attrName>style.visibility</p:attrName>
                                        </p:attrNameLst>
                                      </p:cBhvr>
                                      <p:to>
                                        <p:strVal val="visible"/>
                                      </p:to>
                                    </p:set>
                                    <p:anim calcmode="lin" valueType="num">
                                      <p:cBhvr additive="base">
                                        <p:cTn id="21" dur="500" fill="hold"/>
                                        <p:tgtEl>
                                          <p:spTgt spid="4116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1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1651">
                                            <p:txEl>
                                              <p:pRg st="4" end="4"/>
                                            </p:txEl>
                                          </p:spTgt>
                                        </p:tgtEl>
                                        <p:attrNameLst>
                                          <p:attrName>style.visibility</p:attrName>
                                        </p:attrNameLst>
                                      </p:cBhvr>
                                      <p:to>
                                        <p:strVal val="visible"/>
                                      </p:to>
                                    </p:set>
                                    <p:anim calcmode="lin" valueType="num">
                                      <p:cBhvr additive="base">
                                        <p:cTn id="27" dur="500" fill="hold"/>
                                        <p:tgtEl>
                                          <p:spTgt spid="41165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165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1651">
                                            <p:txEl>
                                              <p:pRg st="5" end="5"/>
                                            </p:txEl>
                                          </p:spTgt>
                                        </p:tgtEl>
                                        <p:attrNameLst>
                                          <p:attrName>style.visibility</p:attrName>
                                        </p:attrNameLst>
                                      </p:cBhvr>
                                      <p:to>
                                        <p:strVal val="visible"/>
                                      </p:to>
                                    </p:set>
                                    <p:anim calcmode="lin" valueType="num">
                                      <p:cBhvr additive="base">
                                        <p:cTn id="31" dur="500" fill="hold"/>
                                        <p:tgtEl>
                                          <p:spTgt spid="4116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165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1651">
                                            <p:txEl>
                                              <p:pRg st="6" end="6"/>
                                            </p:txEl>
                                          </p:spTgt>
                                        </p:tgtEl>
                                        <p:attrNameLst>
                                          <p:attrName>style.visibility</p:attrName>
                                        </p:attrNameLst>
                                      </p:cBhvr>
                                      <p:to>
                                        <p:strVal val="visible"/>
                                      </p:to>
                                    </p:set>
                                    <p:anim calcmode="lin" valueType="num">
                                      <p:cBhvr additive="base">
                                        <p:cTn id="35" dur="500" fill="hold"/>
                                        <p:tgtEl>
                                          <p:spTgt spid="41165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1165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1651">
                                            <p:txEl>
                                              <p:pRg st="7" end="7"/>
                                            </p:txEl>
                                          </p:spTgt>
                                        </p:tgtEl>
                                        <p:attrNameLst>
                                          <p:attrName>style.visibility</p:attrName>
                                        </p:attrNameLst>
                                      </p:cBhvr>
                                      <p:to>
                                        <p:strVal val="visible"/>
                                      </p:to>
                                    </p:set>
                                    <p:anim calcmode="lin" valueType="num">
                                      <p:cBhvr additive="base">
                                        <p:cTn id="39" dur="500" fill="hold"/>
                                        <p:tgtEl>
                                          <p:spTgt spid="41165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1165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1651">
                                            <p:txEl>
                                              <p:pRg st="8" end="8"/>
                                            </p:txEl>
                                          </p:spTgt>
                                        </p:tgtEl>
                                        <p:attrNameLst>
                                          <p:attrName>style.visibility</p:attrName>
                                        </p:attrNameLst>
                                      </p:cBhvr>
                                      <p:to>
                                        <p:strVal val="visible"/>
                                      </p:to>
                                    </p:set>
                                    <p:anim calcmode="lin" valueType="num">
                                      <p:cBhvr additive="base">
                                        <p:cTn id="43" dur="500" fill="hold"/>
                                        <p:tgtEl>
                                          <p:spTgt spid="41165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16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1651">
                                            <p:txEl>
                                              <p:pRg st="9" end="9"/>
                                            </p:txEl>
                                          </p:spTgt>
                                        </p:tgtEl>
                                        <p:attrNameLst>
                                          <p:attrName>style.visibility</p:attrName>
                                        </p:attrNameLst>
                                      </p:cBhvr>
                                      <p:to>
                                        <p:strVal val="visible"/>
                                      </p:to>
                                    </p:set>
                                    <p:anim calcmode="lin" valueType="num">
                                      <p:cBhvr additive="base">
                                        <p:cTn id="49" dur="500" fill="hold"/>
                                        <p:tgtEl>
                                          <p:spTgt spid="41165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1651">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11651">
                                            <p:txEl>
                                              <p:pRg st="10" end="10"/>
                                            </p:txEl>
                                          </p:spTgt>
                                        </p:tgtEl>
                                        <p:attrNameLst>
                                          <p:attrName>style.visibility</p:attrName>
                                        </p:attrNameLst>
                                      </p:cBhvr>
                                      <p:to>
                                        <p:strVal val="visible"/>
                                      </p:to>
                                    </p:set>
                                    <p:anim calcmode="lin" valueType="num">
                                      <p:cBhvr additive="base">
                                        <p:cTn id="53" dur="500" fill="hold"/>
                                        <p:tgtEl>
                                          <p:spTgt spid="411651">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11651">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11651">
                                            <p:txEl>
                                              <p:pRg st="11" end="11"/>
                                            </p:txEl>
                                          </p:spTgt>
                                        </p:tgtEl>
                                        <p:attrNameLst>
                                          <p:attrName>style.visibility</p:attrName>
                                        </p:attrNameLst>
                                      </p:cBhvr>
                                      <p:to>
                                        <p:strVal val="visible"/>
                                      </p:to>
                                    </p:set>
                                    <p:anim calcmode="lin" valueType="num">
                                      <p:cBhvr additive="base">
                                        <p:cTn id="57" dur="500" fill="hold"/>
                                        <p:tgtEl>
                                          <p:spTgt spid="411651">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116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4821"/>
                                        </p:tgtEl>
                                        <p:attrNameLst>
                                          <p:attrName>style.visibility</p:attrName>
                                        </p:attrNameLst>
                                      </p:cBhvr>
                                      <p:to>
                                        <p:strVal val="visible"/>
                                      </p:to>
                                    </p:set>
                                    <p:anim calcmode="lin" valueType="num">
                                      <p:cBhvr additive="base">
                                        <p:cTn id="63" dur="500" fill="hold"/>
                                        <p:tgtEl>
                                          <p:spTgt spid="34821"/>
                                        </p:tgtEl>
                                        <p:attrNameLst>
                                          <p:attrName>ppt_x</p:attrName>
                                        </p:attrNameLst>
                                      </p:cBhvr>
                                      <p:tavLst>
                                        <p:tav tm="0">
                                          <p:val>
                                            <p:strVal val="#ppt_x"/>
                                          </p:val>
                                        </p:tav>
                                        <p:tav tm="100000">
                                          <p:val>
                                            <p:strVal val="#ppt_x"/>
                                          </p:val>
                                        </p:tav>
                                      </p:tavLst>
                                    </p:anim>
                                    <p:anim calcmode="lin" valueType="num">
                                      <p:cBhvr additive="base">
                                        <p:cTn id="64"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p:bldP spid="3482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685800"/>
          </a:xfrm>
          <a:noFill/>
        </p:spPr>
        <p:txBody>
          <a:bodyPr/>
          <a:lstStyle/>
          <a:p>
            <a:pPr algn="ctr" eaLnBrk="1" hangingPunct="1"/>
            <a:r>
              <a:rPr lang="en-US" altLang="en-US" sz="3200" smtClean="0">
                <a:latin typeface="Times New Roman" panose="02020603050405020304" pitchFamily="18" charset="0"/>
              </a:rPr>
              <a:t>Weight &amp; Balance Calculation – Graph Method</a:t>
            </a:r>
          </a:p>
        </p:txBody>
      </p:sp>
      <p:pic>
        <p:nvPicPr>
          <p:cNvPr id="3584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288"/>
            <a:ext cx="88582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685800"/>
          </a:xfrm>
          <a:noFill/>
        </p:spPr>
        <p:txBody>
          <a:bodyPr/>
          <a:lstStyle/>
          <a:p>
            <a:pPr algn="ctr" eaLnBrk="1" hangingPunct="1"/>
            <a:r>
              <a:rPr lang="en-US" altLang="en-US" sz="3200" smtClean="0">
                <a:latin typeface="Times New Roman" panose="02020603050405020304" pitchFamily="18" charset="0"/>
              </a:rPr>
              <a:t>Weight &amp; Balance Calculation – Graph Method</a:t>
            </a:r>
          </a:p>
        </p:txBody>
      </p:sp>
      <p:pic>
        <p:nvPicPr>
          <p:cNvPr id="3686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82015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0" y="0"/>
            <a:ext cx="9144000" cy="914400"/>
          </a:xfrm>
        </p:spPr>
        <p:txBody>
          <a:bodyPr/>
          <a:lstStyle/>
          <a:p>
            <a:pPr algn="ctr">
              <a:defRPr/>
            </a:pPr>
            <a:r>
              <a:rPr lang="en-US" sz="2800" kern="1200" dirty="0">
                <a:latin typeface="Times New Roman" pitchFamily="18" charset="0"/>
              </a:rPr>
              <a:t>Weight &amp; Balance Computations</a:t>
            </a:r>
          </a:p>
        </p:txBody>
      </p:sp>
      <p:sp>
        <p:nvSpPr>
          <p:cNvPr id="37891" name="Rectangle 3"/>
          <p:cNvSpPr>
            <a:spLocks noGrp="1" noChangeArrowheads="1"/>
          </p:cNvSpPr>
          <p:nvPr>
            <p:ph type="body" sz="half" idx="1"/>
          </p:nvPr>
        </p:nvSpPr>
        <p:spPr>
          <a:xfrm>
            <a:off x="0" y="931863"/>
            <a:ext cx="9144000" cy="1447800"/>
          </a:xfrm>
          <a:noFill/>
        </p:spPr>
        <p:txBody>
          <a:bodyPr/>
          <a:lstStyle/>
          <a:p>
            <a:pPr>
              <a:buSzPct val="70000"/>
              <a:buFont typeface="Symbol" panose="05050102010706020507" pitchFamily="18" charset="2"/>
              <a:buChar char="·"/>
            </a:pPr>
            <a:r>
              <a:rPr lang="en-US" altLang="en-US" sz="3600" smtClean="0">
                <a:latin typeface="Times New Roman" panose="02020603050405020304" pitchFamily="18" charset="0"/>
                <a:cs typeface="Times New Roman" panose="02020603050405020304" pitchFamily="18" charset="0"/>
              </a:rPr>
              <a:t>CG Computation -- Table Method</a:t>
            </a:r>
          </a:p>
          <a:p>
            <a:pPr>
              <a:buSzPct val="70000"/>
              <a:buFont typeface="Symbol" panose="05050102010706020507" pitchFamily="18" charset="2"/>
              <a:buChar char="·"/>
            </a:pPr>
            <a:r>
              <a:rPr lang="en-US" altLang="en-US" sz="3600" smtClean="0">
                <a:latin typeface="Times New Roman" panose="02020603050405020304" pitchFamily="18" charset="0"/>
                <a:cs typeface="Times New Roman" panose="02020603050405020304" pitchFamily="18" charset="0"/>
              </a:rPr>
              <a:t>CG Computation -- Graphic Method</a:t>
            </a:r>
            <a:endParaRPr lang="en-US" altLang="en-US" sz="2400" smtClean="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276225" y="2325688"/>
          <a:ext cx="8599488" cy="3365500"/>
        </p:xfrm>
        <a:graphic>
          <a:graphicData uri="http://schemas.openxmlformats.org/drawingml/2006/table">
            <a:tbl>
              <a:tblPr/>
              <a:tblGrid>
                <a:gridCol w="1334790"/>
                <a:gridCol w="1048428"/>
                <a:gridCol w="1593033"/>
                <a:gridCol w="1422325"/>
                <a:gridCol w="1640027"/>
                <a:gridCol w="1560885"/>
              </a:tblGrid>
              <a:tr h="9145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Flight</a:t>
                      </a:r>
                      <a:br>
                        <a:rPr kumimoji="0" lang="en-US" sz="2400" b="1" i="0" u="none" strike="noStrike" cap="none" normalizeH="0" baseline="0" dirty="0" smtClean="0">
                          <a:ln>
                            <a:noFill/>
                          </a:ln>
                          <a:solidFill>
                            <a:schemeClr val="tx1"/>
                          </a:solidFill>
                          <a:effectLst/>
                          <a:latin typeface="Times New Roman" pitchFamily="18" charset="0"/>
                        </a:rPr>
                      </a:br>
                      <a:r>
                        <a:rPr kumimoji="0" lang="en-US" sz="2400" b="1" i="0" u="none" strike="noStrike" cap="none" normalizeH="0" baseline="0" dirty="0" smtClean="0">
                          <a:ln>
                            <a:noFill/>
                          </a:ln>
                          <a:solidFill>
                            <a:schemeClr val="tx1"/>
                          </a:solidFill>
                          <a:effectLst/>
                          <a:latin typeface="Times New Roman" pitchFamily="18" charset="0"/>
                        </a:rPr>
                        <a:t>Scenario</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Left Front</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Right</a:t>
                      </a:r>
                      <a:br>
                        <a:rPr kumimoji="0" lang="en-US" sz="2400" b="1" i="0" u="none" strike="noStrike" cap="none" normalizeH="0" baseline="0" dirty="0" smtClean="0">
                          <a:ln>
                            <a:noFill/>
                          </a:ln>
                          <a:solidFill>
                            <a:schemeClr val="tx1"/>
                          </a:solidFill>
                          <a:effectLst/>
                          <a:latin typeface="Times New Roman" pitchFamily="18" charset="0"/>
                        </a:rPr>
                      </a:br>
                      <a:r>
                        <a:rPr kumimoji="0" lang="en-US" sz="2400" b="1" i="0" u="none" strike="noStrike" cap="none" normalizeH="0" baseline="0" dirty="0" smtClean="0">
                          <a:ln>
                            <a:noFill/>
                          </a:ln>
                          <a:solidFill>
                            <a:schemeClr val="tx1"/>
                          </a:solidFill>
                          <a:effectLst/>
                          <a:latin typeface="Times New Roman" pitchFamily="18" charset="0"/>
                        </a:rPr>
                        <a:t>Front</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Left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Rear</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Right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Rear</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Fuel in</a:t>
                      </a:r>
                      <a:br>
                        <a:rPr kumimoji="0" lang="en-US" sz="2400" b="1" i="0" u="none" strike="noStrike" cap="none" normalizeH="0" baseline="0" dirty="0" smtClean="0">
                          <a:ln>
                            <a:noFill/>
                          </a:ln>
                          <a:solidFill>
                            <a:schemeClr val="tx1"/>
                          </a:solidFill>
                          <a:effectLst/>
                          <a:latin typeface="Times New Roman" pitchFamily="18" charset="0"/>
                        </a:rPr>
                      </a:br>
                      <a:r>
                        <a:rPr kumimoji="0" lang="en-US" sz="2400" b="1" i="0" u="none" strike="noStrike" cap="none" normalizeH="0" baseline="0" dirty="0" smtClean="0">
                          <a:ln>
                            <a:noFill/>
                          </a:ln>
                          <a:solidFill>
                            <a:schemeClr val="tx1"/>
                          </a:solidFill>
                          <a:effectLst/>
                          <a:latin typeface="Times New Roman" pitchFamily="18" charset="0"/>
                        </a:rPr>
                        <a:t>Gallons</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89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Pilot: </a:t>
                      </a:r>
                      <a:br>
                        <a:rPr kumimoji="0" lang="en-US" sz="2400" b="1" i="0" u="none" strike="noStrike" cap="none" normalizeH="0" baseline="0" dirty="0" smtClean="0">
                          <a:ln>
                            <a:noFill/>
                          </a:ln>
                          <a:solidFill>
                            <a:schemeClr val="tx1"/>
                          </a:solidFill>
                          <a:effectLst/>
                          <a:latin typeface="Times New Roman" pitchFamily="18" charset="0"/>
                        </a:rPr>
                      </a:br>
                      <a:r>
                        <a:rPr kumimoji="0" lang="en-US" sz="2400" b="1" i="0" u="none" strike="noStrike" cap="none" normalizeH="0" baseline="0" dirty="0" smtClean="0">
                          <a:ln>
                            <a:noFill/>
                          </a:ln>
                          <a:solidFill>
                            <a:schemeClr val="tx1"/>
                          </a:solidFill>
                          <a:effectLst/>
                          <a:latin typeface="Times New Roman" pitchFamily="18" charset="0"/>
                        </a:rPr>
                        <a:t>280 lbs</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Passenger: 200 lbs</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N/A</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N/A</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35</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2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#2</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Pilot: </a:t>
                      </a:r>
                      <a:br>
                        <a:rPr kumimoji="0" lang="en-US" sz="2400" b="1" i="0" u="none" strike="noStrike" cap="none" normalizeH="0" baseline="0" dirty="0" smtClean="0">
                          <a:ln>
                            <a:noFill/>
                          </a:ln>
                          <a:solidFill>
                            <a:schemeClr val="tx1"/>
                          </a:solidFill>
                          <a:effectLst/>
                          <a:latin typeface="Times New Roman" pitchFamily="18" charset="0"/>
                        </a:rPr>
                      </a:br>
                      <a:r>
                        <a:rPr kumimoji="0" lang="en-US" sz="2400" b="1" i="0" u="none" strike="noStrike" cap="none" normalizeH="0" baseline="0" dirty="0" smtClean="0">
                          <a:ln>
                            <a:noFill/>
                          </a:ln>
                          <a:solidFill>
                            <a:schemeClr val="tx1"/>
                          </a:solidFill>
                          <a:effectLst/>
                          <a:latin typeface="Times New Roman" pitchFamily="18" charset="0"/>
                        </a:rPr>
                        <a:t>280 lbs</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Passenger: 200 lbs</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Cameras &amp;Gear: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20 lbs</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Passenger: 175 lbs</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53</a:t>
                      </a:r>
                    </a:p>
                  </a:txBody>
                  <a:tcPr marL="91435" marR="91435"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0" y="0"/>
            <a:ext cx="9144000" cy="1295400"/>
          </a:xfrm>
        </p:spPr>
        <p:txBody>
          <a:bodyPr/>
          <a:lstStyle/>
          <a:p>
            <a:pPr algn="ctr">
              <a:defRPr/>
            </a:pPr>
            <a:r>
              <a:rPr lang="en-US" sz="2800" kern="1200" dirty="0">
                <a:latin typeface="Times New Roman" pitchFamily="18" charset="0"/>
              </a:rPr>
              <a:t>CG Calculation - Computational Method</a:t>
            </a:r>
            <a:br>
              <a:rPr lang="en-US" sz="2800" kern="1200" dirty="0">
                <a:latin typeface="Times New Roman" pitchFamily="18" charset="0"/>
              </a:rPr>
            </a:br>
            <a:r>
              <a:rPr lang="en-US" sz="2800" kern="1200" dirty="0">
                <a:latin typeface="Times New Roman" pitchFamily="18" charset="0"/>
              </a:rPr>
              <a:t>Excel Spreadsheet – </a:t>
            </a:r>
            <a:r>
              <a:rPr lang="en-US" sz="2800" kern="1200" dirty="0" smtClean="0">
                <a:latin typeface="Times New Roman" pitchFamily="18" charset="0"/>
              </a:rPr>
              <a:t>Cessna 172S</a:t>
            </a:r>
            <a:endParaRPr lang="en-US" sz="2800" kern="1200" dirty="0">
              <a:latin typeface="Times New Roman" pitchFamily="18" charset="0"/>
            </a:endParaRPr>
          </a:p>
        </p:txBody>
      </p:sp>
      <p:sp>
        <p:nvSpPr>
          <p:cNvPr id="363526" name="Rectangle 6"/>
          <p:cNvSpPr>
            <a:spLocks noGrp="1" noChangeArrowheads="1"/>
          </p:cNvSpPr>
          <p:nvPr>
            <p:ph type="body" idx="1"/>
          </p:nvPr>
        </p:nvSpPr>
        <p:spPr>
          <a:xfrm>
            <a:off x="228600" y="1320800"/>
            <a:ext cx="8686800" cy="3875088"/>
          </a:xfrm>
          <a:noFill/>
        </p:spPr>
        <p:txBody>
          <a:bodyPr/>
          <a:lstStyle/>
          <a:p>
            <a:pPr>
              <a:lnSpc>
                <a:spcPct val="80000"/>
              </a:lnSpc>
            </a:pPr>
            <a:r>
              <a:rPr lang="en-US" altLang="en-US" smtClean="0">
                <a:latin typeface="Times New Roman" panose="02020603050405020304" pitchFamily="18" charset="0"/>
                <a:cs typeface="Times New Roman" panose="02020603050405020304" pitchFamily="18" charset="0"/>
              </a:rPr>
              <a:t>Individual Items</a:t>
            </a:r>
          </a:p>
          <a:p>
            <a:pPr lvl="1">
              <a:lnSpc>
                <a:spcPct val="80000"/>
              </a:lnSpc>
            </a:pPr>
            <a:r>
              <a:rPr lang="en-US" altLang="en-US" smtClean="0">
                <a:latin typeface="Times New Roman" panose="02020603050405020304" pitchFamily="18" charset="0"/>
                <a:cs typeface="Times New Roman" panose="02020603050405020304" pitchFamily="18" charset="0"/>
              </a:rPr>
              <a:t>Item Name</a:t>
            </a:r>
          </a:p>
          <a:p>
            <a:pPr lvl="1">
              <a:lnSpc>
                <a:spcPct val="80000"/>
              </a:lnSpc>
            </a:pPr>
            <a:r>
              <a:rPr lang="en-US" altLang="en-US" smtClean="0">
                <a:latin typeface="Times New Roman" panose="02020603050405020304" pitchFamily="18" charset="0"/>
                <a:cs typeface="Times New Roman" panose="02020603050405020304" pitchFamily="18" charset="0"/>
              </a:rPr>
              <a:t>Item Weight</a:t>
            </a:r>
          </a:p>
          <a:p>
            <a:pPr lvl="1">
              <a:lnSpc>
                <a:spcPct val="80000"/>
              </a:lnSpc>
            </a:pPr>
            <a:r>
              <a:rPr lang="en-US" altLang="en-US" smtClean="0">
                <a:latin typeface="Times New Roman" panose="02020603050405020304" pitchFamily="18" charset="0"/>
                <a:cs typeface="Times New Roman" panose="02020603050405020304" pitchFamily="18" charset="0"/>
              </a:rPr>
              <a:t>Item Arm</a:t>
            </a:r>
          </a:p>
          <a:p>
            <a:pPr lvl="1">
              <a:lnSpc>
                <a:spcPct val="80000"/>
              </a:lnSpc>
            </a:pPr>
            <a:r>
              <a:rPr lang="en-US" altLang="en-US" smtClean="0">
                <a:latin typeface="Times New Roman" panose="02020603050405020304" pitchFamily="18" charset="0"/>
                <a:cs typeface="Times New Roman" panose="02020603050405020304" pitchFamily="18" charset="0"/>
              </a:rPr>
              <a:t>Item Moment (weight * arm)</a:t>
            </a:r>
          </a:p>
          <a:p>
            <a:pPr>
              <a:lnSpc>
                <a:spcPct val="80000"/>
              </a:lnSpc>
            </a:pPr>
            <a:r>
              <a:rPr lang="en-US" altLang="en-US" smtClean="0">
                <a:latin typeface="Times New Roman" panose="02020603050405020304" pitchFamily="18" charset="0"/>
                <a:cs typeface="Times New Roman" panose="02020603050405020304" pitchFamily="18" charset="0"/>
              </a:rPr>
              <a:t>CG inches</a:t>
            </a:r>
          </a:p>
          <a:p>
            <a:pPr lvl="1">
              <a:lnSpc>
                <a:spcPct val="80000"/>
              </a:lnSpc>
            </a:pPr>
            <a:r>
              <a:rPr lang="en-US" altLang="en-US" smtClean="0">
                <a:latin typeface="Times New Roman" panose="02020603050405020304" pitchFamily="18" charset="0"/>
                <a:cs typeface="Times New Roman" panose="02020603050405020304" pitchFamily="18" charset="0"/>
              </a:rPr>
              <a:t>Total Moment / Total Weight</a:t>
            </a:r>
          </a:p>
          <a:p>
            <a:pPr>
              <a:lnSpc>
                <a:spcPct val="80000"/>
              </a:lnSpc>
            </a:pPr>
            <a:r>
              <a:rPr lang="en-US" altLang="en-US" smtClean="0">
                <a:latin typeface="Times New Roman" panose="02020603050405020304" pitchFamily="18" charset="0"/>
                <a:cs typeface="Times New Roman" panose="02020603050405020304" pitchFamily="18" charset="0"/>
              </a:rPr>
              <a:t>CG Worksheet in Excel</a:t>
            </a:r>
          </a:p>
          <a:p>
            <a:pPr lvl="1">
              <a:lnSpc>
                <a:spcPct val="80000"/>
              </a:lnSpc>
            </a:pPr>
            <a:r>
              <a:rPr lang="en-US" altLang="en-US" smtClean="0">
                <a:solidFill>
                  <a:schemeClr val="bg2"/>
                </a:solidFill>
                <a:latin typeface="Times New Roman" panose="02020603050405020304" pitchFamily="18" charset="0"/>
                <a:cs typeface="Times New Roman" panose="02020603050405020304" pitchFamily="18" charset="0"/>
                <a:hlinkClick r:id="rId2"/>
              </a:rPr>
              <a:t>http://williamjdoylejr.net/FAAST/W&amp;B/Weight_Balance_Cessna_172S.xls</a:t>
            </a:r>
            <a:endParaRPr lang="en-US" altLang="en-US" smtClean="0">
              <a:solidFill>
                <a:schemeClr val="bg2"/>
              </a:solidFill>
              <a:latin typeface="Times New Roman" panose="02020603050405020304" pitchFamily="18" charset="0"/>
              <a:cs typeface="Times New Roman" panose="02020603050405020304" pitchFamily="18" charset="0"/>
            </a:endParaRPr>
          </a:p>
          <a:p>
            <a:pPr lvl="1">
              <a:lnSpc>
                <a:spcPct val="80000"/>
              </a:lnSpc>
            </a:pPr>
            <a:endParaRPr lang="en-US" altLang="en-US" sz="2000" smtClean="0">
              <a:solidFill>
                <a:schemeClr val="bg2"/>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3526">
                                            <p:txEl>
                                              <p:pRg st="0" end="0"/>
                                            </p:txEl>
                                          </p:spTgt>
                                        </p:tgtEl>
                                        <p:attrNameLst>
                                          <p:attrName>style.visibility</p:attrName>
                                        </p:attrNameLst>
                                      </p:cBhvr>
                                      <p:to>
                                        <p:strVal val="visible"/>
                                      </p:to>
                                    </p:set>
                                    <p:anim calcmode="lin" valueType="num">
                                      <p:cBhvr additive="base">
                                        <p:cTn id="7" dur="500" fill="hold"/>
                                        <p:tgtEl>
                                          <p:spTgt spid="3635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352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3526">
                                            <p:txEl>
                                              <p:pRg st="1" end="1"/>
                                            </p:txEl>
                                          </p:spTgt>
                                        </p:tgtEl>
                                        <p:attrNameLst>
                                          <p:attrName>style.visibility</p:attrName>
                                        </p:attrNameLst>
                                      </p:cBhvr>
                                      <p:to>
                                        <p:strVal val="visible"/>
                                      </p:to>
                                    </p:set>
                                    <p:anim calcmode="lin" valueType="num">
                                      <p:cBhvr additive="base">
                                        <p:cTn id="11" dur="500" fill="hold"/>
                                        <p:tgtEl>
                                          <p:spTgt spid="36352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352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3526">
                                            <p:txEl>
                                              <p:pRg st="2" end="2"/>
                                            </p:txEl>
                                          </p:spTgt>
                                        </p:tgtEl>
                                        <p:attrNameLst>
                                          <p:attrName>style.visibility</p:attrName>
                                        </p:attrNameLst>
                                      </p:cBhvr>
                                      <p:to>
                                        <p:strVal val="visible"/>
                                      </p:to>
                                    </p:set>
                                    <p:anim calcmode="lin" valueType="num">
                                      <p:cBhvr additive="base">
                                        <p:cTn id="15" dur="500" fill="hold"/>
                                        <p:tgtEl>
                                          <p:spTgt spid="36352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352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3526">
                                            <p:txEl>
                                              <p:pRg st="3" end="3"/>
                                            </p:txEl>
                                          </p:spTgt>
                                        </p:tgtEl>
                                        <p:attrNameLst>
                                          <p:attrName>style.visibility</p:attrName>
                                        </p:attrNameLst>
                                      </p:cBhvr>
                                      <p:to>
                                        <p:strVal val="visible"/>
                                      </p:to>
                                    </p:set>
                                    <p:anim calcmode="lin" valueType="num">
                                      <p:cBhvr additive="base">
                                        <p:cTn id="19" dur="500" fill="hold"/>
                                        <p:tgtEl>
                                          <p:spTgt spid="3635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352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3526">
                                            <p:txEl>
                                              <p:pRg st="4" end="4"/>
                                            </p:txEl>
                                          </p:spTgt>
                                        </p:tgtEl>
                                        <p:attrNameLst>
                                          <p:attrName>style.visibility</p:attrName>
                                        </p:attrNameLst>
                                      </p:cBhvr>
                                      <p:to>
                                        <p:strVal val="visible"/>
                                      </p:to>
                                    </p:set>
                                    <p:anim calcmode="lin" valueType="num">
                                      <p:cBhvr additive="base">
                                        <p:cTn id="23" dur="500" fill="hold"/>
                                        <p:tgtEl>
                                          <p:spTgt spid="36352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35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3526">
                                            <p:txEl>
                                              <p:pRg st="5" end="5"/>
                                            </p:txEl>
                                          </p:spTgt>
                                        </p:tgtEl>
                                        <p:attrNameLst>
                                          <p:attrName>style.visibility</p:attrName>
                                        </p:attrNameLst>
                                      </p:cBhvr>
                                      <p:to>
                                        <p:strVal val="visible"/>
                                      </p:to>
                                    </p:set>
                                    <p:anim calcmode="lin" valueType="num">
                                      <p:cBhvr additive="base">
                                        <p:cTn id="29" dur="500" fill="hold"/>
                                        <p:tgtEl>
                                          <p:spTgt spid="36352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352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3526">
                                            <p:txEl>
                                              <p:pRg st="6" end="6"/>
                                            </p:txEl>
                                          </p:spTgt>
                                        </p:tgtEl>
                                        <p:attrNameLst>
                                          <p:attrName>style.visibility</p:attrName>
                                        </p:attrNameLst>
                                      </p:cBhvr>
                                      <p:to>
                                        <p:strVal val="visible"/>
                                      </p:to>
                                    </p:set>
                                    <p:anim calcmode="lin" valueType="num">
                                      <p:cBhvr additive="base">
                                        <p:cTn id="33" dur="500" fill="hold"/>
                                        <p:tgtEl>
                                          <p:spTgt spid="36352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35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3526">
                                            <p:txEl>
                                              <p:pRg st="7" end="7"/>
                                            </p:txEl>
                                          </p:spTgt>
                                        </p:tgtEl>
                                        <p:attrNameLst>
                                          <p:attrName>style.visibility</p:attrName>
                                        </p:attrNameLst>
                                      </p:cBhvr>
                                      <p:to>
                                        <p:strVal val="visible"/>
                                      </p:to>
                                    </p:set>
                                    <p:anim calcmode="lin" valueType="num">
                                      <p:cBhvr additive="base">
                                        <p:cTn id="39" dur="500" fill="hold"/>
                                        <p:tgtEl>
                                          <p:spTgt spid="36352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6352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1" nodeType="withEffect">
                                  <p:stCondLst>
                                    <p:cond delay="0"/>
                                  </p:stCondLst>
                                  <p:childTnLst>
                                    <p:set>
                                      <p:cBhvr>
                                        <p:cTn id="42" dur="1" fill="hold">
                                          <p:stCondLst>
                                            <p:cond delay="0"/>
                                          </p:stCondLst>
                                        </p:cTn>
                                        <p:tgtEl>
                                          <p:spTgt spid="363526">
                                            <p:txEl>
                                              <p:pRg st="8" end="8"/>
                                            </p:txEl>
                                          </p:spTgt>
                                        </p:tgtEl>
                                        <p:attrNameLst>
                                          <p:attrName>style.visibility</p:attrName>
                                        </p:attrNameLst>
                                      </p:cBhvr>
                                      <p:to>
                                        <p:strVal val="visible"/>
                                      </p:to>
                                    </p:set>
                                    <p:anim calcmode="lin" valueType="num">
                                      <p:cBhvr additive="base">
                                        <p:cTn id="43" dur="500" fill="hold"/>
                                        <p:tgtEl>
                                          <p:spTgt spid="36352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352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6" grpId="0" build="p"/>
      <p:bldP spid="363526"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99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87076" name="Rectangle 4"/>
          <p:cNvSpPr>
            <a:spLocks noChangeArrowheads="1"/>
          </p:cNvSpPr>
          <p:nvPr/>
        </p:nvSpPr>
        <p:spPr bwMode="auto">
          <a:xfrm>
            <a:off x="0" y="0"/>
            <a:ext cx="9144000" cy="762000"/>
          </a:xfrm>
          <a:prstGeom prst="rect">
            <a:avLst/>
          </a:prstGeom>
          <a:noFill/>
          <a:ln w="9525">
            <a:noFill/>
            <a:miter lim="800000"/>
            <a:headEnd/>
            <a:tailEnd/>
          </a:ln>
          <a:effectLst/>
        </p:spPr>
        <p:txBody>
          <a:bodyPr lIns="92075" tIns="46038" rIns="92075" bIns="46038" anchor="ctr"/>
          <a:lstStyle/>
          <a:p>
            <a:pPr algn="ctr">
              <a:defRPr/>
            </a:pPr>
            <a:endParaRPr lang="en-US" sz="4000" b="1">
              <a:solidFill>
                <a:schemeClr val="bg1"/>
              </a:solidFill>
              <a:effectLst>
                <a:outerShdw blurRad="38100" dist="38100" dir="2700000" algn="tl">
                  <a:srgbClr val="000000"/>
                </a:outerShdw>
              </a:effectLst>
              <a:latin typeface="Arial" charset="0"/>
            </a:endParaRPr>
          </a:p>
        </p:txBody>
      </p:sp>
      <p:sp>
        <p:nvSpPr>
          <p:cNvPr id="387077" name="Rectangle 5"/>
          <p:cNvSpPr>
            <a:spLocks noGrp="1" noChangeArrowheads="1"/>
          </p:cNvSpPr>
          <p:nvPr>
            <p:ph type="title"/>
          </p:nvPr>
        </p:nvSpPr>
        <p:spPr>
          <a:xfrm>
            <a:off x="0" y="0"/>
            <a:ext cx="9144000" cy="762000"/>
          </a:xfrm>
        </p:spPr>
        <p:txBody>
          <a:bodyPr/>
          <a:lstStyle/>
          <a:p>
            <a:pPr algn="ctr">
              <a:defRPr/>
            </a:pPr>
            <a:r>
              <a:rPr lang="en-US" sz="2800" kern="1200" dirty="0">
                <a:latin typeface="Times New Roman" pitchFamily="18" charset="0"/>
              </a:rPr>
              <a:t>CG Calculation - Computational </a:t>
            </a:r>
            <a:r>
              <a:rPr lang="en-US" sz="2800" kern="1200" dirty="0" smtClean="0">
                <a:latin typeface="Times New Roman" pitchFamily="18" charset="0"/>
              </a:rPr>
              <a:t>Method – Scenario #1</a:t>
            </a:r>
            <a:endParaRPr lang="en-US" sz="2800" kern="1200" dirty="0">
              <a:latin typeface="Times New Roman" pitchFamily="18" charset="0"/>
            </a:endParaRPr>
          </a:p>
        </p:txBody>
      </p:sp>
      <p:pic>
        <p:nvPicPr>
          <p:cNvPr id="3994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057275"/>
            <a:ext cx="4219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9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90148" name="Rectangle 4"/>
          <p:cNvSpPr>
            <a:spLocks noChangeArrowheads="1"/>
          </p:cNvSpPr>
          <p:nvPr/>
        </p:nvSpPr>
        <p:spPr bwMode="auto">
          <a:xfrm>
            <a:off x="0" y="0"/>
            <a:ext cx="9144000" cy="762000"/>
          </a:xfrm>
          <a:prstGeom prst="rect">
            <a:avLst/>
          </a:prstGeom>
          <a:noFill/>
          <a:ln w="9525">
            <a:noFill/>
            <a:miter lim="800000"/>
            <a:headEnd/>
            <a:tailEnd/>
          </a:ln>
          <a:effectLst/>
        </p:spPr>
        <p:txBody>
          <a:bodyPr lIns="92075" tIns="46038" rIns="92075" bIns="46038" anchor="ctr"/>
          <a:lstStyle/>
          <a:p>
            <a:pPr algn="ctr">
              <a:defRPr/>
            </a:pPr>
            <a:endParaRPr lang="en-US" sz="4000" b="1">
              <a:solidFill>
                <a:schemeClr val="bg1"/>
              </a:solidFill>
              <a:effectLst>
                <a:outerShdw blurRad="38100" dist="38100" dir="2700000" algn="tl">
                  <a:srgbClr val="000000"/>
                </a:outerShdw>
              </a:effectLst>
              <a:latin typeface="Arial" charset="0"/>
            </a:endParaRPr>
          </a:p>
        </p:txBody>
      </p:sp>
      <p:sp>
        <p:nvSpPr>
          <p:cNvPr id="390149" name="Rectangle 5"/>
          <p:cNvSpPr>
            <a:spLocks noGrp="1" noChangeArrowheads="1"/>
          </p:cNvSpPr>
          <p:nvPr>
            <p:ph type="title"/>
          </p:nvPr>
        </p:nvSpPr>
        <p:spPr>
          <a:xfrm>
            <a:off x="0" y="0"/>
            <a:ext cx="9144000" cy="762000"/>
          </a:xfrm>
        </p:spPr>
        <p:txBody>
          <a:bodyPr/>
          <a:lstStyle/>
          <a:p>
            <a:pPr algn="ctr">
              <a:defRPr/>
            </a:pPr>
            <a:r>
              <a:rPr lang="en-US" sz="2800" kern="1200" dirty="0">
                <a:latin typeface="Times New Roman" pitchFamily="18" charset="0"/>
              </a:rPr>
              <a:t>CG Calculation - Computational </a:t>
            </a:r>
            <a:r>
              <a:rPr lang="en-US" sz="2800" kern="1200" dirty="0" smtClean="0">
                <a:latin typeface="Times New Roman" pitchFamily="18" charset="0"/>
              </a:rPr>
              <a:t>Method – Scenario #1</a:t>
            </a:r>
            <a:endParaRPr lang="en-US" sz="2800" kern="1200" dirty="0">
              <a:latin typeface="Times New Roman" pitchFamily="18" charset="0"/>
            </a:endParaRPr>
          </a:p>
        </p:txBody>
      </p:sp>
      <p:pic>
        <p:nvPicPr>
          <p:cNvPr id="40966" name="Picture 10" descr="C:\Users\wdoyle\AppData\Local\Temp\SNAGHTML9f7f6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858838"/>
            <a:ext cx="59721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19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87076" name="Rectangle 4"/>
          <p:cNvSpPr>
            <a:spLocks noChangeArrowheads="1"/>
          </p:cNvSpPr>
          <p:nvPr/>
        </p:nvSpPr>
        <p:spPr bwMode="auto">
          <a:xfrm>
            <a:off x="0" y="0"/>
            <a:ext cx="9144000" cy="762000"/>
          </a:xfrm>
          <a:prstGeom prst="rect">
            <a:avLst/>
          </a:prstGeom>
          <a:noFill/>
          <a:ln w="9525">
            <a:noFill/>
            <a:miter lim="800000"/>
            <a:headEnd/>
            <a:tailEnd/>
          </a:ln>
          <a:effectLst/>
        </p:spPr>
        <p:txBody>
          <a:bodyPr lIns="92075" tIns="46038" rIns="92075" bIns="46038" anchor="ctr"/>
          <a:lstStyle/>
          <a:p>
            <a:pPr algn="ctr">
              <a:defRPr/>
            </a:pPr>
            <a:endParaRPr lang="en-US" sz="4000" b="1">
              <a:solidFill>
                <a:schemeClr val="bg1"/>
              </a:solidFill>
              <a:effectLst>
                <a:outerShdw blurRad="38100" dist="38100" dir="2700000" algn="tl">
                  <a:srgbClr val="000000"/>
                </a:outerShdw>
              </a:effectLst>
              <a:latin typeface="Arial" charset="0"/>
            </a:endParaRPr>
          </a:p>
        </p:txBody>
      </p:sp>
      <p:sp>
        <p:nvSpPr>
          <p:cNvPr id="387077" name="Rectangle 5"/>
          <p:cNvSpPr>
            <a:spLocks noGrp="1" noChangeArrowheads="1"/>
          </p:cNvSpPr>
          <p:nvPr>
            <p:ph type="title"/>
          </p:nvPr>
        </p:nvSpPr>
        <p:spPr>
          <a:xfrm>
            <a:off x="0" y="0"/>
            <a:ext cx="9144000" cy="762000"/>
          </a:xfrm>
        </p:spPr>
        <p:txBody>
          <a:bodyPr/>
          <a:lstStyle/>
          <a:p>
            <a:pPr algn="ctr">
              <a:defRPr/>
            </a:pPr>
            <a:r>
              <a:rPr lang="en-US" sz="2800" kern="1200" dirty="0">
                <a:latin typeface="Times New Roman" pitchFamily="18" charset="0"/>
              </a:rPr>
              <a:t>CG Calculation - Computational </a:t>
            </a:r>
            <a:r>
              <a:rPr lang="en-US" sz="2800" kern="1200" dirty="0" smtClean="0">
                <a:latin typeface="Times New Roman" pitchFamily="18" charset="0"/>
              </a:rPr>
              <a:t>Method  – Scenario #2</a:t>
            </a:r>
            <a:endParaRPr lang="en-US" sz="2800" kern="1200" dirty="0">
              <a:latin typeface="Times New Roman" pitchFamily="18" charset="0"/>
            </a:endParaRPr>
          </a:p>
        </p:txBody>
      </p:sp>
      <p:pic>
        <p:nvPicPr>
          <p:cNvPr id="4199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1314450"/>
            <a:ext cx="42195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30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59428" name="Rectangle 4"/>
          <p:cNvSpPr>
            <a:spLocks noGrp="1" noChangeArrowheads="1"/>
          </p:cNvSpPr>
          <p:nvPr>
            <p:ph type="title"/>
          </p:nvPr>
        </p:nvSpPr>
        <p:spPr>
          <a:xfrm>
            <a:off x="377825" y="566738"/>
            <a:ext cx="3657600" cy="1995487"/>
          </a:xfrm>
        </p:spPr>
        <p:txBody>
          <a:bodyPr/>
          <a:lstStyle/>
          <a:p>
            <a:pPr algn="ctr">
              <a:defRPr/>
            </a:pPr>
            <a:r>
              <a:rPr lang="en-US" sz="2800" kern="1200" dirty="0" smtClean="0">
                <a:latin typeface="Times New Roman" pitchFamily="18" charset="0"/>
              </a:rPr>
              <a:t>Cessna 172S </a:t>
            </a:r>
            <a:r>
              <a:rPr lang="en-US" sz="2800" kern="1200" dirty="0">
                <a:latin typeface="Times New Roman" pitchFamily="18" charset="0"/>
              </a:rPr>
              <a:t>Center of Gravity Limits</a:t>
            </a:r>
          </a:p>
        </p:txBody>
      </p:sp>
      <p:sp>
        <p:nvSpPr>
          <p:cNvPr id="43013" name="Rectangle 4"/>
          <p:cNvSpPr>
            <a:spLocks noChangeArrowheads="1"/>
          </p:cNvSpPr>
          <p:nvPr/>
        </p:nvSpPr>
        <p:spPr bwMode="auto">
          <a:xfrm>
            <a:off x="449263" y="3367088"/>
            <a:ext cx="41370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Scenario #1 is within weight and CG limits</a:t>
            </a:r>
          </a:p>
          <a:p>
            <a:pPr eaLnBrk="1" hangingPunct="1">
              <a:buFontTx/>
              <a:buNone/>
            </a:pPr>
            <a:r>
              <a:rPr lang="en-US" altLang="en-US" b="1">
                <a:latin typeface="Times New Roman" panose="02020603050405020304" pitchFamily="18" charset="0"/>
                <a:cs typeface="Times New Roman" panose="02020603050405020304" pitchFamily="18" charset="0"/>
              </a:rPr>
              <a:t>Scenario #2 exceeds weight and CG limits</a:t>
            </a:r>
            <a:endParaRPr lang="en-US" altLang="en-US" b="1">
              <a:solidFill>
                <a:srgbClr val="FF0000"/>
              </a:solidFill>
              <a:latin typeface="Times New Roman" panose="02020603050405020304" pitchFamily="18" charset="0"/>
              <a:cs typeface="Times New Roman" panose="02020603050405020304" pitchFamily="18" charset="0"/>
            </a:endParaRPr>
          </a:p>
        </p:txBody>
      </p:sp>
      <p:pic>
        <p:nvPicPr>
          <p:cNvPr id="43014" name="Picture 9"/>
          <p:cNvPicPr>
            <a:picLocks noChangeAspect="1" noChangeArrowheads="1"/>
          </p:cNvPicPr>
          <p:nvPr/>
        </p:nvPicPr>
        <p:blipFill>
          <a:blip r:embed="rId2">
            <a:extLst>
              <a:ext uri="{28A0092B-C50C-407E-A947-70E740481C1C}">
                <a14:useLocalDpi xmlns:a14="http://schemas.microsoft.com/office/drawing/2010/main" val="0"/>
              </a:ext>
            </a:extLst>
          </a:blip>
          <a:srcRect t="2885" b="4544"/>
          <a:stretch>
            <a:fillRect/>
          </a:stretch>
        </p:blipFill>
        <p:spPr bwMode="auto">
          <a:xfrm>
            <a:off x="4702175" y="174625"/>
            <a:ext cx="4224338"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40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58404" name="Rectangle 4"/>
          <p:cNvSpPr>
            <a:spLocks noGrp="1" noChangeArrowheads="1"/>
          </p:cNvSpPr>
          <p:nvPr>
            <p:ph type="title"/>
          </p:nvPr>
        </p:nvSpPr>
        <p:spPr>
          <a:xfrm>
            <a:off x="0" y="0"/>
            <a:ext cx="4194175" cy="1843088"/>
          </a:xfrm>
        </p:spPr>
        <p:txBody>
          <a:bodyPr/>
          <a:lstStyle/>
          <a:p>
            <a:pPr algn="ctr">
              <a:defRPr/>
            </a:pPr>
            <a:r>
              <a:rPr lang="en-US" sz="2800" kern="1200" dirty="0" smtClean="0">
                <a:latin typeface="Times New Roman" pitchFamily="18" charset="0"/>
              </a:rPr>
              <a:t>Cessna 172S </a:t>
            </a:r>
            <a:r>
              <a:rPr lang="en-US" sz="2800" kern="1200" dirty="0">
                <a:latin typeface="Times New Roman" pitchFamily="18" charset="0"/>
              </a:rPr>
              <a:t>CG-Moment Envelope</a:t>
            </a:r>
          </a:p>
        </p:txBody>
      </p:sp>
      <p:sp>
        <p:nvSpPr>
          <p:cNvPr id="44037" name="Rectangle 1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4038" name="Rectangle 1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4039" name="Rectangle 4"/>
          <p:cNvSpPr>
            <a:spLocks noChangeArrowheads="1"/>
          </p:cNvSpPr>
          <p:nvPr/>
        </p:nvSpPr>
        <p:spPr bwMode="auto">
          <a:xfrm>
            <a:off x="347663" y="3381375"/>
            <a:ext cx="4137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Scenario #1 is within weight and CG limits</a:t>
            </a:r>
          </a:p>
          <a:p>
            <a:pPr eaLnBrk="1" hangingPunct="1">
              <a:buFontTx/>
              <a:buNone/>
            </a:pPr>
            <a:r>
              <a:rPr lang="en-US" altLang="en-US" b="1">
                <a:latin typeface="Times New Roman" panose="02020603050405020304" pitchFamily="18" charset="0"/>
                <a:cs typeface="Times New Roman" panose="02020603050405020304" pitchFamily="18" charset="0"/>
              </a:rPr>
              <a:t>Scenario #2 exceeds weight and CG limits</a:t>
            </a:r>
            <a:endParaRPr lang="en-US" altLang="en-US" b="1">
              <a:solidFill>
                <a:srgbClr val="FF0000"/>
              </a:solidFill>
              <a:latin typeface="Times New Roman" panose="02020603050405020304" pitchFamily="18" charset="0"/>
              <a:cs typeface="Times New Roman" panose="02020603050405020304" pitchFamily="18" charset="0"/>
            </a:endParaRPr>
          </a:p>
        </p:txBody>
      </p:sp>
      <p:pic>
        <p:nvPicPr>
          <p:cNvPr id="4404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313" y="0"/>
            <a:ext cx="4325937"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457200"/>
          </a:xfrm>
          <a:noFill/>
        </p:spPr>
        <p:txBody>
          <a:bodyPr/>
          <a:lstStyle/>
          <a:p>
            <a:pPr algn="ctr" eaLnBrk="1" hangingPunct="1"/>
            <a:r>
              <a:rPr lang="en-US" altLang="en-US" sz="2800" i="1" dirty="0" smtClean="0">
                <a:latin typeface="Times New Roman" panose="02020603050405020304" pitchFamily="18" charset="0"/>
              </a:rPr>
              <a:t>Presentation Agenda</a:t>
            </a:r>
            <a:endParaRPr lang="en-US" altLang="en-US" sz="2800" dirty="0" smtClean="0">
              <a:latin typeface="Times New Roman" panose="02020603050405020304" pitchFamily="18" charset="0"/>
            </a:endParaRPr>
          </a:p>
        </p:txBody>
      </p:sp>
      <p:sp>
        <p:nvSpPr>
          <p:cNvPr id="154627" name="Rectangle 3"/>
          <p:cNvSpPr>
            <a:spLocks noGrp="1" noChangeArrowheads="1"/>
          </p:cNvSpPr>
          <p:nvPr>
            <p:ph type="body" sz="half" idx="1"/>
          </p:nvPr>
        </p:nvSpPr>
        <p:spPr>
          <a:xfrm>
            <a:off x="0" y="457201"/>
            <a:ext cx="9144000" cy="5533696"/>
          </a:xfrm>
        </p:spPr>
        <p:txBody>
          <a:bodyPr/>
          <a:lstStyle/>
          <a:p>
            <a:pPr>
              <a:lnSpc>
                <a:spcPct val="110000"/>
              </a:lnSpc>
              <a:spcBef>
                <a:spcPct val="25000"/>
              </a:spcBef>
              <a:defRPr/>
            </a:pPr>
            <a:r>
              <a:rPr lang="en-US" sz="2400" b="0" kern="1200" dirty="0" smtClean="0">
                <a:latin typeface="Times New Roman" pitchFamily="18" charset="0"/>
                <a:cs typeface="Arial" charset="0"/>
              </a:rPr>
              <a:t>Weight &amp; Balance Accident Trends</a:t>
            </a:r>
          </a:p>
          <a:p>
            <a:pPr>
              <a:lnSpc>
                <a:spcPct val="110000"/>
              </a:lnSpc>
              <a:spcBef>
                <a:spcPct val="25000"/>
              </a:spcBef>
              <a:defRPr/>
            </a:pPr>
            <a:r>
              <a:rPr lang="en-US" sz="2400" b="0" kern="1200" dirty="0" smtClean="0">
                <a:latin typeface="Times New Roman" pitchFamily="18" charset="0"/>
                <a:cs typeface="Arial" charset="0"/>
              </a:rPr>
              <a:t>Weight &amp; Balance Accident Scenarios</a:t>
            </a:r>
          </a:p>
          <a:p>
            <a:pPr>
              <a:lnSpc>
                <a:spcPct val="110000"/>
              </a:lnSpc>
              <a:spcBef>
                <a:spcPct val="25000"/>
              </a:spcBef>
              <a:defRPr/>
            </a:pPr>
            <a:r>
              <a:rPr lang="en-US" sz="2400" b="0" kern="1200" dirty="0" smtClean="0">
                <a:latin typeface="Times New Roman" pitchFamily="18" charset="0"/>
                <a:cs typeface="Arial" charset="0"/>
              </a:rPr>
              <a:t>Applicable FARs</a:t>
            </a:r>
          </a:p>
          <a:p>
            <a:pPr>
              <a:lnSpc>
                <a:spcPct val="110000"/>
              </a:lnSpc>
              <a:spcBef>
                <a:spcPct val="25000"/>
              </a:spcBef>
              <a:defRPr/>
            </a:pPr>
            <a:r>
              <a:rPr lang="en-US" sz="2400" b="0" kern="1200" dirty="0" smtClean="0">
                <a:latin typeface="Times New Roman" pitchFamily="18" charset="0"/>
                <a:cs typeface="Arial" charset="0"/>
              </a:rPr>
              <a:t>Weight </a:t>
            </a:r>
            <a:r>
              <a:rPr lang="en-US" sz="2400" b="0" kern="1200" dirty="0">
                <a:latin typeface="Times New Roman" pitchFamily="18" charset="0"/>
                <a:cs typeface="Arial" charset="0"/>
              </a:rPr>
              <a:t>&amp; Balance Concepts</a:t>
            </a:r>
          </a:p>
          <a:p>
            <a:pPr>
              <a:lnSpc>
                <a:spcPct val="110000"/>
              </a:lnSpc>
              <a:spcBef>
                <a:spcPct val="25000"/>
              </a:spcBef>
              <a:defRPr/>
            </a:pPr>
            <a:r>
              <a:rPr lang="en-US" sz="2400" b="0" kern="1200" dirty="0">
                <a:latin typeface="Times New Roman" pitchFamily="18" charset="0"/>
                <a:cs typeface="Arial" charset="0"/>
              </a:rPr>
              <a:t>Weight &amp; Balance Terms </a:t>
            </a:r>
          </a:p>
          <a:p>
            <a:pPr>
              <a:lnSpc>
                <a:spcPct val="110000"/>
              </a:lnSpc>
              <a:spcBef>
                <a:spcPct val="25000"/>
              </a:spcBef>
              <a:defRPr/>
            </a:pPr>
            <a:r>
              <a:rPr lang="en-US" sz="2400" b="0" kern="1200" dirty="0">
                <a:latin typeface="Times New Roman" pitchFamily="18" charset="0"/>
                <a:cs typeface="Arial" charset="0"/>
              </a:rPr>
              <a:t>Weight &amp; Balance Computations </a:t>
            </a:r>
          </a:p>
          <a:p>
            <a:pPr>
              <a:lnSpc>
                <a:spcPct val="110000"/>
              </a:lnSpc>
              <a:spcBef>
                <a:spcPct val="25000"/>
              </a:spcBef>
              <a:defRPr/>
            </a:pPr>
            <a:r>
              <a:rPr lang="en-US" sz="2400" b="0" kern="1200" dirty="0" smtClean="0">
                <a:latin typeface="Times New Roman" pitchFamily="18" charset="0"/>
                <a:cs typeface="Arial" charset="0"/>
              </a:rPr>
              <a:t>Calculating Weight &amp; Balance Using iPad and ForeFlight</a:t>
            </a:r>
          </a:p>
          <a:p>
            <a:pPr>
              <a:lnSpc>
                <a:spcPct val="110000"/>
              </a:lnSpc>
              <a:spcBef>
                <a:spcPct val="25000"/>
              </a:spcBef>
              <a:defRPr/>
            </a:pPr>
            <a:r>
              <a:rPr lang="en-US" sz="2400" b="0" kern="1200" dirty="0" smtClean="0">
                <a:latin typeface="Times New Roman" pitchFamily="18" charset="0"/>
                <a:cs typeface="Arial" charset="0"/>
              </a:rPr>
              <a:t>Weight </a:t>
            </a:r>
            <a:r>
              <a:rPr lang="en-US" sz="2400" b="0" kern="1200" dirty="0">
                <a:latin typeface="Times New Roman" pitchFamily="18" charset="0"/>
                <a:cs typeface="Arial" charset="0"/>
              </a:rPr>
              <a:t>Impact on </a:t>
            </a:r>
            <a:r>
              <a:rPr lang="en-US" sz="2400" b="0" kern="1200" dirty="0" smtClean="0">
                <a:latin typeface="Times New Roman" pitchFamily="18" charset="0"/>
                <a:cs typeface="Arial" charset="0"/>
              </a:rPr>
              <a:t>V-Speeds</a:t>
            </a:r>
          </a:p>
          <a:p>
            <a:pPr>
              <a:lnSpc>
                <a:spcPct val="110000"/>
              </a:lnSpc>
              <a:spcBef>
                <a:spcPct val="25000"/>
              </a:spcBef>
              <a:defRPr/>
            </a:pPr>
            <a:r>
              <a:rPr lang="en-US" sz="2400" b="0" kern="1200" dirty="0" smtClean="0">
                <a:latin typeface="Times New Roman" pitchFamily="18" charset="0"/>
                <a:cs typeface="Arial" charset="0"/>
              </a:rPr>
              <a:t>A Few Weight &amp; Balance Scenarios</a:t>
            </a:r>
          </a:p>
          <a:p>
            <a:pPr>
              <a:lnSpc>
                <a:spcPct val="110000"/>
              </a:lnSpc>
              <a:spcBef>
                <a:spcPct val="25000"/>
              </a:spcBef>
              <a:defRPr/>
            </a:pPr>
            <a:r>
              <a:rPr lang="en-US" sz="2400" b="0" kern="1200" dirty="0" smtClean="0">
                <a:latin typeface="Times New Roman" pitchFamily="18" charset="0"/>
                <a:cs typeface="Arial" charset="0"/>
              </a:rPr>
              <a:t>How to Query the NTSB Database</a:t>
            </a:r>
          </a:p>
          <a:p>
            <a:pPr>
              <a:lnSpc>
                <a:spcPct val="110000"/>
              </a:lnSpc>
              <a:spcBef>
                <a:spcPct val="25000"/>
              </a:spcBef>
              <a:defRPr/>
            </a:pPr>
            <a:r>
              <a:rPr lang="en-US" altLang="en-US" sz="2400" b="0" dirty="0">
                <a:latin typeface="Times New Roman" panose="02020603050405020304" pitchFamily="18" charset="0"/>
                <a:cs typeface="Arial" panose="020B0604020202020204" pitchFamily="34" charset="0"/>
              </a:rPr>
              <a:t>Flight Service Transition from DUATS to </a:t>
            </a:r>
            <a:r>
              <a:rPr lang="en-US" altLang="en-US" sz="2400" b="0" dirty="0" smtClean="0">
                <a:latin typeface="Times New Roman" panose="02020603050405020304" pitchFamily="18" charset="0"/>
                <a:cs typeface="Arial" panose="020B0604020202020204" pitchFamily="34" charset="0"/>
              </a:rPr>
              <a:t>Leidos</a:t>
            </a: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505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58404" name="Rectangle 4"/>
          <p:cNvSpPr>
            <a:spLocks noGrp="1" noChangeArrowheads="1"/>
          </p:cNvSpPr>
          <p:nvPr>
            <p:ph type="title"/>
          </p:nvPr>
        </p:nvSpPr>
        <p:spPr>
          <a:xfrm>
            <a:off x="0" y="0"/>
            <a:ext cx="4673600" cy="1843088"/>
          </a:xfrm>
        </p:spPr>
        <p:txBody>
          <a:bodyPr/>
          <a:lstStyle/>
          <a:p>
            <a:pPr algn="ctr">
              <a:defRPr/>
            </a:pPr>
            <a:r>
              <a:rPr lang="en-US" sz="2800" kern="1200" dirty="0" smtClean="0">
                <a:latin typeface="Times New Roman" pitchFamily="18" charset="0"/>
              </a:rPr>
              <a:t>Cessna 172S </a:t>
            </a:r>
            <a:r>
              <a:rPr lang="en-US" sz="2800" kern="1200" dirty="0">
                <a:latin typeface="Times New Roman" pitchFamily="18" charset="0"/>
              </a:rPr>
              <a:t>CG-Moment </a:t>
            </a:r>
            <a:r>
              <a:rPr lang="en-US" sz="2800" kern="1200" dirty="0" smtClean="0">
                <a:latin typeface="Times New Roman" pitchFamily="18" charset="0"/>
              </a:rPr>
              <a:t>Envelope – Dangers and Limitations</a:t>
            </a:r>
            <a:endParaRPr lang="en-US" sz="2800" kern="1200" dirty="0">
              <a:latin typeface="Times New Roman" pitchFamily="18" charset="0"/>
            </a:endParaRPr>
          </a:p>
        </p:txBody>
      </p:sp>
      <p:sp>
        <p:nvSpPr>
          <p:cNvPr id="45061" name="Rectangle 1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5062" name="Rectangle 1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5063" name="Rectangle 4"/>
          <p:cNvSpPr>
            <a:spLocks noChangeArrowheads="1"/>
          </p:cNvSpPr>
          <p:nvPr/>
        </p:nvSpPr>
        <p:spPr bwMode="auto">
          <a:xfrm>
            <a:off x="0" y="1582738"/>
            <a:ext cx="5153025"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0"/>
              </a:spcBef>
            </a:pPr>
            <a:r>
              <a:rPr lang="en-US" altLang="en-US" b="1">
                <a:latin typeface="Times New Roman" panose="02020603050405020304" pitchFamily="18" charset="0"/>
                <a:cs typeface="Times New Roman" panose="02020603050405020304" pitchFamily="18" charset="0"/>
              </a:rPr>
              <a:t> Coffin Corner – </a:t>
            </a:r>
          </a:p>
          <a:p>
            <a:pPr lvl="1" eaLnBrk="1" hangingPunct="1">
              <a:spcBef>
                <a:spcPct val="0"/>
              </a:spcBef>
            </a:pPr>
            <a:r>
              <a:rPr lang="en-US" altLang="en-US" b="1">
                <a:latin typeface="Times New Roman" panose="02020603050405020304" pitchFamily="18" charset="0"/>
                <a:cs typeface="Times New Roman" panose="02020603050405020304" pitchFamily="18" charset="0"/>
              </a:rPr>
              <a:t> Above gross weight limit</a:t>
            </a:r>
          </a:p>
          <a:p>
            <a:pPr lvl="1" eaLnBrk="1" hangingPunct="1">
              <a:spcBef>
                <a:spcPct val="0"/>
              </a:spcBef>
            </a:pPr>
            <a:r>
              <a:rPr lang="en-US" altLang="en-US" b="1">
                <a:latin typeface="Times New Roman" panose="02020603050405020304" pitchFamily="18" charset="0"/>
                <a:cs typeface="Times New Roman" panose="02020603050405020304" pitchFamily="18" charset="0"/>
              </a:rPr>
              <a:t> Aft of Aft CG limit</a:t>
            </a:r>
          </a:p>
          <a:p>
            <a:pPr lvl="1" eaLnBrk="1" hangingPunct="1">
              <a:spcBef>
                <a:spcPct val="0"/>
              </a:spcBef>
            </a:pPr>
            <a:r>
              <a:rPr lang="en-US" altLang="en-US" b="1">
                <a:latin typeface="Times New Roman" panose="02020603050405020304" pitchFamily="18" charset="0"/>
                <a:cs typeface="Times New Roman" panose="02020603050405020304" pitchFamily="18" charset="0"/>
              </a:rPr>
              <a:t> Stall-Spin accident in making</a:t>
            </a:r>
          </a:p>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  </a:t>
            </a:r>
          </a:p>
          <a:p>
            <a:pPr eaLnBrk="1" hangingPunct="1">
              <a:spcBef>
                <a:spcPct val="0"/>
              </a:spcBef>
            </a:pPr>
            <a:r>
              <a:rPr lang="en-US" altLang="en-US" b="1">
                <a:latin typeface="Times New Roman" panose="02020603050405020304" pitchFamily="18" charset="0"/>
                <a:cs typeface="Times New Roman" panose="02020603050405020304" pitchFamily="18" charset="0"/>
              </a:rPr>
              <a:t>Normal Category – See POH</a:t>
            </a:r>
          </a:p>
          <a:p>
            <a:pPr lvl="1" eaLnBrk="1" hangingPunct="1">
              <a:spcBef>
                <a:spcPct val="0"/>
              </a:spcBef>
            </a:pPr>
            <a:r>
              <a:rPr lang="en-US" altLang="en-US" b="1">
                <a:latin typeface="Times New Roman" panose="02020603050405020304" pitchFamily="18" charset="0"/>
                <a:cs typeface="Times New Roman" panose="02020603050405020304" pitchFamily="18" charset="0"/>
              </a:rPr>
              <a:t> No spins</a:t>
            </a:r>
          </a:p>
          <a:p>
            <a:pPr eaLnBrk="1" hangingPunct="1">
              <a:spcBef>
                <a:spcPct val="0"/>
              </a:spcBef>
              <a:buFontTx/>
              <a:buNone/>
            </a:pPr>
            <a:endParaRPr lang="en-US" altLang="en-US" b="1">
              <a:latin typeface="Times New Roman" panose="02020603050405020304" pitchFamily="18" charset="0"/>
              <a:cs typeface="Times New Roman" panose="02020603050405020304" pitchFamily="18" charset="0"/>
            </a:endParaRPr>
          </a:p>
          <a:p>
            <a:pPr eaLnBrk="1" hangingPunct="1">
              <a:spcBef>
                <a:spcPct val="0"/>
              </a:spcBef>
            </a:pPr>
            <a:r>
              <a:rPr lang="en-US" altLang="en-US" b="1">
                <a:latin typeface="Times New Roman" panose="02020603050405020304" pitchFamily="18" charset="0"/>
                <a:cs typeface="Times New Roman" panose="02020603050405020304" pitchFamily="18" charset="0"/>
              </a:rPr>
              <a:t> Utility Category – See POH</a:t>
            </a:r>
          </a:p>
          <a:p>
            <a:pPr lvl="1" eaLnBrk="1" hangingPunct="1">
              <a:spcBef>
                <a:spcPct val="0"/>
              </a:spcBef>
            </a:pPr>
            <a:r>
              <a:rPr lang="en-US" altLang="en-US" b="1">
                <a:latin typeface="Times New Roman" panose="02020603050405020304" pitchFamily="18" charset="0"/>
                <a:cs typeface="Times New Roman" panose="02020603050405020304" pitchFamily="18" charset="0"/>
              </a:rPr>
              <a:t> Spins may be okay</a:t>
            </a:r>
          </a:p>
          <a:p>
            <a:pPr eaLnBrk="1" hangingPunct="1">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pic>
        <p:nvPicPr>
          <p:cNvPr id="45064" name="Picture 10" descr="CG_Moment_Envelope_C172S.gif"/>
          <p:cNvPicPr>
            <a:picLocks noChangeAspect="1"/>
          </p:cNvPicPr>
          <p:nvPr/>
        </p:nvPicPr>
        <p:blipFill>
          <a:blip r:embed="rId2">
            <a:extLst>
              <a:ext uri="{28A0092B-C50C-407E-A947-70E740481C1C}">
                <a14:useLocalDpi xmlns:a14="http://schemas.microsoft.com/office/drawing/2010/main" val="0"/>
              </a:ext>
            </a:extLst>
          </a:blip>
          <a:srcRect t="8151"/>
          <a:stretch>
            <a:fillRect/>
          </a:stretch>
        </p:blipFill>
        <p:spPr bwMode="auto">
          <a:xfrm>
            <a:off x="4667250" y="0"/>
            <a:ext cx="4476750"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5138738"/>
          </a:xfrm>
          <a:noFill/>
        </p:spPr>
        <p:txBody>
          <a:bodyPr/>
          <a:lstStyle/>
          <a:p>
            <a:pPr algn="ctr" eaLnBrk="1" hangingPunct="1"/>
            <a:r>
              <a:rPr lang="en-US" altLang="en-US" sz="3200" smtClean="0">
                <a:latin typeface="Times New Roman" panose="02020603050405020304" pitchFamily="18" charset="0"/>
              </a:rPr>
              <a:t>Weight Impact on VSpeeds</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71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54308" name="Rectangle 4"/>
          <p:cNvSpPr>
            <a:spLocks noGrp="1" noChangeArrowheads="1"/>
          </p:cNvSpPr>
          <p:nvPr>
            <p:ph type="title"/>
          </p:nvPr>
        </p:nvSpPr>
        <p:spPr>
          <a:xfrm>
            <a:off x="0" y="0"/>
            <a:ext cx="9144000" cy="569913"/>
          </a:xfrm>
        </p:spPr>
        <p:txBody>
          <a:bodyPr/>
          <a:lstStyle/>
          <a:p>
            <a:pPr algn="ctr">
              <a:defRPr/>
            </a:pPr>
            <a:r>
              <a:rPr lang="en-US" sz="2800" kern="1200" dirty="0">
                <a:latin typeface="Times New Roman" pitchFamily="18" charset="0"/>
              </a:rPr>
              <a:t>Weight Impact on VSpeed</a:t>
            </a:r>
          </a:p>
        </p:txBody>
      </p:sp>
      <p:pic>
        <p:nvPicPr>
          <p:cNvPr id="4403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523875"/>
            <a:ext cx="79327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038" name="Rectangle 6"/>
          <p:cNvSpPr>
            <a:spLocks noChangeArrowheads="1"/>
          </p:cNvSpPr>
          <p:nvPr/>
        </p:nvSpPr>
        <p:spPr bwMode="auto">
          <a:xfrm>
            <a:off x="246063" y="1330325"/>
            <a:ext cx="8607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Excel Formula</a:t>
            </a:r>
          </a:p>
          <a:p>
            <a:pPr eaLnBrk="1" hangingPunct="1">
              <a:buFontTx/>
              <a:buNone/>
            </a:pPr>
            <a:r>
              <a:rPr lang="en-US" altLang="en-US">
                <a:latin typeface="Times New Roman" panose="02020603050405020304" pitchFamily="18" charset="0"/>
                <a:cs typeface="Times New Roman" panose="02020603050405020304" pitchFamily="18" charset="0"/>
              </a:rPr>
              <a:t>SQRT(Flying Weight Cell/Gross Weight Cell)*V</a:t>
            </a:r>
            <a:r>
              <a:rPr lang="en-US" altLang="en-US" baseline="-25000">
                <a:latin typeface="Times New Roman" panose="02020603050405020304" pitchFamily="18" charset="0"/>
                <a:cs typeface="Times New Roman" panose="02020603050405020304" pitchFamily="18" charset="0"/>
              </a:rPr>
              <a:t>Speed</a:t>
            </a:r>
            <a:r>
              <a:rPr lang="en-US" altLang="en-US">
                <a:latin typeface="Times New Roman" panose="02020603050405020304" pitchFamily="18" charset="0"/>
                <a:cs typeface="Times New Roman" panose="02020603050405020304" pitchFamily="18" charset="0"/>
              </a:rPr>
              <a:t> Cell</a:t>
            </a:r>
          </a:p>
        </p:txBody>
      </p:sp>
      <p:sp>
        <p:nvSpPr>
          <p:cNvPr id="44039" name="Rectangle 10"/>
          <p:cNvSpPr>
            <a:spLocks noChangeArrowheads="1"/>
          </p:cNvSpPr>
          <p:nvPr/>
        </p:nvSpPr>
        <p:spPr bwMode="auto">
          <a:xfrm>
            <a:off x="333375" y="2382838"/>
            <a:ext cx="8607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Excel Examples</a:t>
            </a:r>
          </a:p>
        </p:txBody>
      </p:sp>
      <p:pic>
        <p:nvPicPr>
          <p:cNvPr id="4404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388" y="2886075"/>
            <a:ext cx="4467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404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613" y="3490913"/>
            <a:ext cx="31527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404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900" y="4119563"/>
            <a:ext cx="3857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404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2225" y="4860925"/>
            <a:ext cx="4105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ppt_x"/>
                                          </p:val>
                                        </p:tav>
                                        <p:tav tm="100000">
                                          <p:val>
                                            <p:strVal val="#ppt_x"/>
                                          </p:val>
                                        </p:tav>
                                      </p:tavLst>
                                    </p:anim>
                                    <p:anim calcmode="lin" valueType="num">
                                      <p:cBhvr additive="base">
                                        <p:cTn id="8"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 calcmode="lin" valueType="num">
                                      <p:cBhvr additive="base">
                                        <p:cTn id="13" dur="500" fill="hold"/>
                                        <p:tgtEl>
                                          <p:spTgt spid="44038"/>
                                        </p:tgtEl>
                                        <p:attrNameLst>
                                          <p:attrName>ppt_x</p:attrName>
                                        </p:attrNameLst>
                                      </p:cBhvr>
                                      <p:tavLst>
                                        <p:tav tm="0">
                                          <p:val>
                                            <p:strVal val="#ppt_x"/>
                                          </p:val>
                                        </p:tav>
                                        <p:tav tm="100000">
                                          <p:val>
                                            <p:strVal val="#ppt_x"/>
                                          </p:val>
                                        </p:tav>
                                      </p:tavLst>
                                    </p:anim>
                                    <p:anim calcmode="lin" valueType="num">
                                      <p:cBhvr additive="base">
                                        <p:cTn id="14"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9"/>
                                        </p:tgtEl>
                                        <p:attrNameLst>
                                          <p:attrName>style.visibility</p:attrName>
                                        </p:attrNameLst>
                                      </p:cBhvr>
                                      <p:to>
                                        <p:strVal val="visible"/>
                                      </p:to>
                                    </p:set>
                                    <p:anim calcmode="lin" valueType="num">
                                      <p:cBhvr additive="base">
                                        <p:cTn id="19" dur="500" fill="hold"/>
                                        <p:tgtEl>
                                          <p:spTgt spid="44039"/>
                                        </p:tgtEl>
                                        <p:attrNameLst>
                                          <p:attrName>ppt_x</p:attrName>
                                        </p:attrNameLst>
                                      </p:cBhvr>
                                      <p:tavLst>
                                        <p:tav tm="0">
                                          <p:val>
                                            <p:strVal val="#ppt_x"/>
                                          </p:val>
                                        </p:tav>
                                        <p:tav tm="100000">
                                          <p:val>
                                            <p:strVal val="#ppt_x"/>
                                          </p:val>
                                        </p:tav>
                                      </p:tavLst>
                                    </p:anim>
                                    <p:anim calcmode="lin" valueType="num">
                                      <p:cBhvr additive="base">
                                        <p:cTn id="20" dur="500" fill="hold"/>
                                        <p:tgtEl>
                                          <p:spTgt spid="4403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040"/>
                                        </p:tgtEl>
                                        <p:attrNameLst>
                                          <p:attrName>style.visibility</p:attrName>
                                        </p:attrNameLst>
                                      </p:cBhvr>
                                      <p:to>
                                        <p:strVal val="visible"/>
                                      </p:to>
                                    </p:set>
                                    <p:anim calcmode="lin" valueType="num">
                                      <p:cBhvr additive="base">
                                        <p:cTn id="23" dur="500" fill="hold"/>
                                        <p:tgtEl>
                                          <p:spTgt spid="44040"/>
                                        </p:tgtEl>
                                        <p:attrNameLst>
                                          <p:attrName>ppt_x</p:attrName>
                                        </p:attrNameLst>
                                      </p:cBhvr>
                                      <p:tavLst>
                                        <p:tav tm="0">
                                          <p:val>
                                            <p:strVal val="#ppt_x"/>
                                          </p:val>
                                        </p:tav>
                                        <p:tav tm="100000">
                                          <p:val>
                                            <p:strVal val="#ppt_x"/>
                                          </p:val>
                                        </p:tav>
                                      </p:tavLst>
                                    </p:anim>
                                    <p:anim calcmode="lin" valueType="num">
                                      <p:cBhvr additive="base">
                                        <p:cTn id="24" dur="500" fill="hold"/>
                                        <p:tgtEl>
                                          <p:spTgt spid="4404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041"/>
                                        </p:tgtEl>
                                        <p:attrNameLst>
                                          <p:attrName>style.visibility</p:attrName>
                                        </p:attrNameLst>
                                      </p:cBhvr>
                                      <p:to>
                                        <p:strVal val="visible"/>
                                      </p:to>
                                    </p:set>
                                    <p:anim calcmode="lin" valueType="num">
                                      <p:cBhvr additive="base">
                                        <p:cTn id="27" dur="500" fill="hold"/>
                                        <p:tgtEl>
                                          <p:spTgt spid="44041"/>
                                        </p:tgtEl>
                                        <p:attrNameLst>
                                          <p:attrName>ppt_x</p:attrName>
                                        </p:attrNameLst>
                                      </p:cBhvr>
                                      <p:tavLst>
                                        <p:tav tm="0">
                                          <p:val>
                                            <p:strVal val="#ppt_x"/>
                                          </p:val>
                                        </p:tav>
                                        <p:tav tm="100000">
                                          <p:val>
                                            <p:strVal val="#ppt_x"/>
                                          </p:val>
                                        </p:tav>
                                      </p:tavLst>
                                    </p:anim>
                                    <p:anim calcmode="lin" valueType="num">
                                      <p:cBhvr additive="base">
                                        <p:cTn id="28" dur="500" fill="hold"/>
                                        <p:tgtEl>
                                          <p:spTgt spid="440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4042"/>
                                        </p:tgtEl>
                                        <p:attrNameLst>
                                          <p:attrName>style.visibility</p:attrName>
                                        </p:attrNameLst>
                                      </p:cBhvr>
                                      <p:to>
                                        <p:strVal val="visible"/>
                                      </p:to>
                                    </p:set>
                                    <p:anim calcmode="lin" valueType="num">
                                      <p:cBhvr additive="base">
                                        <p:cTn id="31" dur="500" fill="hold"/>
                                        <p:tgtEl>
                                          <p:spTgt spid="44042"/>
                                        </p:tgtEl>
                                        <p:attrNameLst>
                                          <p:attrName>ppt_x</p:attrName>
                                        </p:attrNameLst>
                                      </p:cBhvr>
                                      <p:tavLst>
                                        <p:tav tm="0">
                                          <p:val>
                                            <p:strVal val="#ppt_x"/>
                                          </p:val>
                                        </p:tav>
                                        <p:tav tm="100000">
                                          <p:val>
                                            <p:strVal val="#ppt_x"/>
                                          </p:val>
                                        </p:tav>
                                      </p:tavLst>
                                    </p:anim>
                                    <p:anim calcmode="lin" valueType="num">
                                      <p:cBhvr additive="base">
                                        <p:cTn id="32" dur="500" fill="hold"/>
                                        <p:tgtEl>
                                          <p:spTgt spid="4404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4043"/>
                                        </p:tgtEl>
                                        <p:attrNameLst>
                                          <p:attrName>style.visibility</p:attrName>
                                        </p:attrNameLst>
                                      </p:cBhvr>
                                      <p:to>
                                        <p:strVal val="visible"/>
                                      </p:to>
                                    </p:set>
                                    <p:anim calcmode="lin" valueType="num">
                                      <p:cBhvr additive="base">
                                        <p:cTn id="35" dur="500" fill="hold"/>
                                        <p:tgtEl>
                                          <p:spTgt spid="44043"/>
                                        </p:tgtEl>
                                        <p:attrNameLst>
                                          <p:attrName>ppt_x</p:attrName>
                                        </p:attrNameLst>
                                      </p:cBhvr>
                                      <p:tavLst>
                                        <p:tav tm="0">
                                          <p:val>
                                            <p:strVal val="#ppt_x"/>
                                          </p:val>
                                        </p:tav>
                                        <p:tav tm="100000">
                                          <p:val>
                                            <p:strVal val="#ppt_x"/>
                                          </p:val>
                                        </p:tav>
                                      </p:tavLst>
                                    </p:anim>
                                    <p:anim calcmode="lin" valueType="num">
                                      <p:cBhvr additive="base">
                                        <p:cTn id="36" dur="500" fill="hold"/>
                                        <p:tgtEl>
                                          <p:spTgt spid="44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P spid="440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04800" y="0"/>
            <a:ext cx="8458200" cy="6019800"/>
          </a:xfrm>
        </p:spPr>
        <p:txBody>
          <a:bodyPr/>
          <a:lstStyle/>
          <a:p>
            <a:pPr algn="ctr" eaLnBrk="1" hangingPunct="1"/>
            <a:r>
              <a:rPr lang="en-US" altLang="en-US" sz="5400" smtClean="0">
                <a:latin typeface="Times New Roman" panose="02020603050405020304" pitchFamily="18" charset="0"/>
              </a:rPr>
              <a:t>Weight &amp; Balance</a:t>
            </a:r>
            <a:br>
              <a:rPr lang="en-US" altLang="en-US" sz="5400" smtClean="0">
                <a:latin typeface="Times New Roman" panose="02020603050405020304" pitchFamily="18" charset="0"/>
              </a:rPr>
            </a:br>
            <a:r>
              <a:rPr lang="en-US" altLang="en-US" sz="5400" smtClean="0">
                <a:latin typeface="Times New Roman" panose="02020603050405020304" pitchFamily="18" charset="0"/>
              </a:rPr>
              <a:t>Scenarios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915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9156" name="Rectangle 4"/>
          <p:cNvSpPr>
            <a:spLocks noGrp="1" noChangeArrowheads="1"/>
          </p:cNvSpPr>
          <p:nvPr>
            <p:ph type="title"/>
          </p:nvPr>
        </p:nvSpPr>
        <p:spPr>
          <a:xfrm>
            <a:off x="0" y="0"/>
            <a:ext cx="9144000" cy="754063"/>
          </a:xfrm>
        </p:spPr>
        <p:txBody>
          <a:bodyPr/>
          <a:lstStyle/>
          <a:p>
            <a:pPr algn="ctr" eaLnBrk="1" hangingPunct="1"/>
            <a:r>
              <a:rPr lang="en-US" altLang="en-US" sz="3200" smtClean="0">
                <a:latin typeface="Times New Roman" panose="02020603050405020304" pitchFamily="18" charset="0"/>
              </a:rPr>
              <a:t>Weight &amp; Balance Scenarios</a:t>
            </a:r>
          </a:p>
        </p:txBody>
      </p:sp>
      <p:sp>
        <p:nvSpPr>
          <p:cNvPr id="49157" name="Rectangle 5"/>
          <p:cNvSpPr>
            <a:spLocks noGrp="1" noChangeArrowheads="1"/>
          </p:cNvSpPr>
          <p:nvPr>
            <p:ph type="body" sz="half" idx="1"/>
          </p:nvPr>
        </p:nvSpPr>
        <p:spPr>
          <a:xfrm>
            <a:off x="0" y="682625"/>
            <a:ext cx="8991600" cy="3830638"/>
          </a:xfrm>
        </p:spPr>
        <p:txBody>
          <a:bodyPr/>
          <a:lstStyle/>
          <a:p>
            <a:r>
              <a:rPr lang="en-US" altLang="en-US" b="0" smtClean="0">
                <a:latin typeface="Times New Roman" panose="02020603050405020304" pitchFamily="18" charset="0"/>
                <a:cs typeface="Times New Roman" panose="02020603050405020304" pitchFamily="18" charset="0"/>
              </a:rPr>
              <a:t>Airplanes to be used for a cross country flight from Doylestown (KDYL) to Cape May (KWWD) and back</a:t>
            </a:r>
          </a:p>
          <a:p>
            <a:endParaRPr lang="en-US" altLang="en-US" b="0" smtClean="0">
              <a:latin typeface="Times New Roman" panose="02020603050405020304" pitchFamily="18" charset="0"/>
              <a:cs typeface="Times New Roman" panose="02020603050405020304" pitchFamily="18" charset="0"/>
            </a:endParaRPr>
          </a:p>
          <a:p>
            <a:endParaRPr lang="en-US" altLang="en-US" b="0" smtClean="0">
              <a:latin typeface="Times New Roman" panose="02020603050405020304" pitchFamily="18" charset="0"/>
              <a:cs typeface="Times New Roman" panose="02020603050405020304" pitchFamily="18" charset="0"/>
            </a:endParaRPr>
          </a:p>
          <a:p>
            <a:endParaRPr lang="en-US" altLang="en-US" b="0" smtClean="0">
              <a:latin typeface="Times New Roman" panose="02020603050405020304" pitchFamily="18" charset="0"/>
              <a:cs typeface="Times New Roman" panose="02020603050405020304" pitchFamily="18" charset="0"/>
            </a:endParaRPr>
          </a:p>
          <a:p>
            <a:r>
              <a:rPr lang="en-US" altLang="en-US" b="0" smtClean="0">
                <a:latin typeface="Times New Roman" panose="02020603050405020304" pitchFamily="18" charset="0"/>
                <a:cs typeface="Times New Roman" panose="02020603050405020304" pitchFamily="18" charset="0"/>
              </a:rPr>
              <a:t>Crew weights and positions</a:t>
            </a:r>
          </a:p>
          <a:p>
            <a:endParaRPr lang="en-US" altLang="en-US" b="0" smtClean="0">
              <a:latin typeface="Times New Roman" panose="02020603050405020304" pitchFamily="18" charset="0"/>
              <a:cs typeface="Times New Roman" panose="02020603050405020304" pitchFamily="18" charset="0"/>
            </a:endParaRPr>
          </a:p>
          <a:p>
            <a:endParaRPr lang="en-US" altLang="en-US" b="0" smtClean="0">
              <a:latin typeface="Times New Roman" panose="02020603050405020304" pitchFamily="18" charset="0"/>
              <a:cs typeface="Times New Roman" panose="02020603050405020304" pitchFamily="18" charset="0"/>
            </a:endParaRPr>
          </a:p>
          <a:p>
            <a:endParaRPr lang="en-US" altLang="en-US" b="0" smtClean="0">
              <a:latin typeface="Times New Roman" panose="02020603050405020304" pitchFamily="18" charset="0"/>
              <a:cs typeface="Times New Roman" panose="02020603050405020304" pitchFamily="18" charset="0"/>
            </a:endParaRPr>
          </a:p>
          <a:p>
            <a:r>
              <a:rPr lang="en-US" altLang="en-US" b="0" smtClean="0">
                <a:latin typeface="Times New Roman" panose="02020603050405020304" pitchFamily="18" charset="0"/>
                <a:cs typeface="Times New Roman" panose="02020603050405020304" pitchFamily="18" charset="0"/>
              </a:rPr>
              <a:t>Will each airplane be within weight and CG limits</a:t>
            </a:r>
            <a:r>
              <a:rPr lang="en-US" altLang="en-US" sz="3200" b="0" smtClean="0">
                <a:latin typeface="Times New Roman" panose="02020603050405020304" pitchFamily="18" charset="0"/>
                <a:cs typeface="Times New Roman" panose="02020603050405020304" pitchFamily="18" charset="0"/>
              </a:rPr>
              <a:t>?</a:t>
            </a:r>
          </a:p>
        </p:txBody>
      </p:sp>
      <p:pic>
        <p:nvPicPr>
          <p:cNvPr id="4915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1768475"/>
            <a:ext cx="44672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915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338" y="3714750"/>
            <a:ext cx="14001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017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0388" name="Rectangle 4"/>
          <p:cNvSpPr>
            <a:spLocks noGrp="1" noChangeArrowheads="1"/>
          </p:cNvSpPr>
          <p:nvPr>
            <p:ph type="title"/>
          </p:nvPr>
        </p:nvSpPr>
        <p:spPr>
          <a:xfrm>
            <a:off x="0" y="0"/>
            <a:ext cx="9144000" cy="533400"/>
          </a:xfrm>
        </p:spPr>
        <p:txBody>
          <a:bodyPr/>
          <a:lstStyle/>
          <a:p>
            <a:pPr algn="ctr">
              <a:defRPr/>
            </a:pPr>
            <a:r>
              <a:rPr lang="en-US" sz="2800" kern="1200" dirty="0" smtClean="0">
                <a:latin typeface="Times New Roman" pitchFamily="18" charset="0"/>
              </a:rPr>
              <a:t>Weight &amp; Balance Scenario – C-172S – Full Fuel</a:t>
            </a:r>
            <a:endParaRPr lang="en-US" sz="2800" kern="1200" dirty="0">
              <a:latin typeface="Times New Roman" pitchFamily="18" charset="0"/>
            </a:endParaRPr>
          </a:p>
        </p:txBody>
      </p:sp>
      <p:sp>
        <p:nvSpPr>
          <p:cNvPr id="50181" name="Rectangle 6"/>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0182" name="Rectangle 7"/>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0183" name="Rectangle 4"/>
          <p:cNvSpPr>
            <a:spLocks noChangeArrowheads="1"/>
          </p:cNvSpPr>
          <p:nvPr/>
        </p:nvSpPr>
        <p:spPr bwMode="auto">
          <a:xfrm>
            <a:off x="0" y="3763963"/>
            <a:ext cx="47831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Airplane 191 pounds overweight</a:t>
            </a:r>
          </a:p>
          <a:p>
            <a:pPr eaLnBrk="1" hangingPunct="1">
              <a:buFontTx/>
              <a:buNone/>
            </a:pPr>
            <a:r>
              <a:rPr lang="en-US" altLang="en-US" b="1">
                <a:latin typeface="Times New Roman" panose="02020603050405020304" pitchFamily="18" charset="0"/>
                <a:cs typeface="Times New Roman" panose="02020603050405020304" pitchFamily="18" charset="0"/>
              </a:rPr>
              <a:t>CG above the envelope</a:t>
            </a:r>
          </a:p>
          <a:p>
            <a:pPr eaLnBrk="1" hangingPunct="1">
              <a:buFontTx/>
              <a:buNone/>
            </a:pPr>
            <a:r>
              <a:rPr lang="en-US" altLang="en-US" b="1">
                <a:solidFill>
                  <a:srgbClr val="FF0000"/>
                </a:solidFill>
                <a:latin typeface="Times New Roman" panose="02020603050405020304" pitchFamily="18" charset="0"/>
                <a:cs typeface="Times New Roman" panose="02020603050405020304" pitchFamily="18" charset="0"/>
              </a:rPr>
              <a:t>Airplane not legal to fly</a:t>
            </a:r>
          </a:p>
        </p:txBody>
      </p:sp>
      <p:pic>
        <p:nvPicPr>
          <p:cNvPr id="501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42195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018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325" y="576263"/>
            <a:ext cx="47656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6" name="Rectangle 9"/>
          <p:cNvSpPr>
            <a:spLocks noChangeArrowheads="1"/>
          </p:cNvSpPr>
          <p:nvPr/>
        </p:nvSpPr>
        <p:spPr bwMode="auto">
          <a:xfrm>
            <a:off x="0" y="529748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200">
                <a:latin typeface="Times New Roman" panose="02020603050405020304" pitchFamily="18" charset="0"/>
                <a:cs typeface="Times New Roman" panose="02020603050405020304" pitchFamily="18" charset="0"/>
                <a:hlinkClick r:id="rId5"/>
              </a:rPr>
              <a:t>http://williamjdoylejr.net/FAAST/W&amp;B/Weight_Balance_Cessna_172S.xls</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12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0388" name="Rectangle 4"/>
          <p:cNvSpPr>
            <a:spLocks noGrp="1" noChangeArrowheads="1"/>
          </p:cNvSpPr>
          <p:nvPr>
            <p:ph type="title"/>
          </p:nvPr>
        </p:nvSpPr>
        <p:spPr>
          <a:xfrm>
            <a:off x="0" y="0"/>
            <a:ext cx="9144000" cy="533400"/>
          </a:xfrm>
        </p:spPr>
        <p:txBody>
          <a:bodyPr/>
          <a:lstStyle/>
          <a:p>
            <a:pPr algn="ctr">
              <a:defRPr/>
            </a:pPr>
            <a:r>
              <a:rPr lang="en-US" sz="2800" kern="1200" dirty="0" smtClean="0">
                <a:latin typeface="Times New Roman" pitchFamily="18" charset="0"/>
              </a:rPr>
              <a:t>Weight &amp; Balance Scenario – C-172S – Fuel to Tabs</a:t>
            </a:r>
            <a:endParaRPr lang="en-US" sz="2800" kern="1200" dirty="0">
              <a:latin typeface="Times New Roman" pitchFamily="18" charset="0"/>
            </a:endParaRPr>
          </a:p>
        </p:txBody>
      </p:sp>
      <p:sp>
        <p:nvSpPr>
          <p:cNvPr id="51205" name="Rectangle 6"/>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1206" name="Rectangle 7"/>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1207" name="Rectangle 4"/>
          <p:cNvSpPr>
            <a:spLocks noChangeArrowheads="1"/>
          </p:cNvSpPr>
          <p:nvPr/>
        </p:nvSpPr>
        <p:spPr bwMode="auto">
          <a:xfrm>
            <a:off x="0" y="3648075"/>
            <a:ext cx="4783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Airplane 83 pounds overweight</a:t>
            </a:r>
          </a:p>
          <a:p>
            <a:pPr eaLnBrk="1" hangingPunct="1">
              <a:buFontTx/>
              <a:buNone/>
            </a:pPr>
            <a:r>
              <a:rPr lang="en-US" altLang="en-US" b="1">
                <a:latin typeface="Times New Roman" panose="02020603050405020304" pitchFamily="18" charset="0"/>
                <a:cs typeface="Times New Roman" panose="02020603050405020304" pitchFamily="18" charset="0"/>
              </a:rPr>
              <a:t>CG above the envelope</a:t>
            </a:r>
          </a:p>
          <a:p>
            <a:pPr eaLnBrk="1" hangingPunct="1">
              <a:buFontTx/>
              <a:buNone/>
            </a:pPr>
            <a:r>
              <a:rPr lang="en-US" altLang="en-US" b="1">
                <a:solidFill>
                  <a:srgbClr val="FF0000"/>
                </a:solidFill>
                <a:latin typeface="Times New Roman" panose="02020603050405020304" pitchFamily="18" charset="0"/>
                <a:cs typeface="Times New Roman" panose="02020603050405020304" pitchFamily="18" charset="0"/>
              </a:rPr>
              <a:t>Airplane not legal to fly</a:t>
            </a:r>
          </a:p>
        </p:txBody>
      </p:sp>
      <p:pic>
        <p:nvPicPr>
          <p:cNvPr id="512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5938"/>
            <a:ext cx="42195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0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538" y="484188"/>
            <a:ext cx="4843462"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10" name="Rectangle 9"/>
          <p:cNvSpPr>
            <a:spLocks noChangeArrowheads="1"/>
          </p:cNvSpPr>
          <p:nvPr/>
        </p:nvSpPr>
        <p:spPr bwMode="auto">
          <a:xfrm>
            <a:off x="0" y="529748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200">
                <a:latin typeface="Times New Roman" panose="02020603050405020304" pitchFamily="18" charset="0"/>
                <a:cs typeface="Times New Roman" panose="02020603050405020304" pitchFamily="18" charset="0"/>
                <a:hlinkClick r:id="rId5"/>
              </a:rPr>
              <a:t>http://williamjdoylejr.net/FAAST/W&amp;B/Weight_Balance_Cessna_172S.xls</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222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0388" name="Rectangle 4"/>
          <p:cNvSpPr>
            <a:spLocks noGrp="1" noChangeArrowheads="1"/>
          </p:cNvSpPr>
          <p:nvPr>
            <p:ph type="title"/>
          </p:nvPr>
        </p:nvSpPr>
        <p:spPr>
          <a:xfrm>
            <a:off x="0" y="0"/>
            <a:ext cx="9144000" cy="533400"/>
          </a:xfrm>
        </p:spPr>
        <p:txBody>
          <a:bodyPr/>
          <a:lstStyle/>
          <a:p>
            <a:pPr algn="ctr">
              <a:defRPr/>
            </a:pPr>
            <a:r>
              <a:rPr lang="en-US" sz="2800" kern="1200" dirty="0" smtClean="0">
                <a:latin typeface="Times New Roman" pitchFamily="18" charset="0"/>
              </a:rPr>
              <a:t>Weight &amp; Balance Scenario – C-182T – Full Fuel</a:t>
            </a:r>
            <a:endParaRPr lang="en-US" sz="2800" kern="1200" dirty="0">
              <a:latin typeface="Times New Roman" pitchFamily="18" charset="0"/>
            </a:endParaRPr>
          </a:p>
        </p:txBody>
      </p:sp>
      <p:sp>
        <p:nvSpPr>
          <p:cNvPr id="52229" name="Rectangle 6"/>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2230" name="Rectangle 7"/>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2231" name="Rectangle 4"/>
          <p:cNvSpPr>
            <a:spLocks noChangeArrowheads="1"/>
          </p:cNvSpPr>
          <p:nvPr/>
        </p:nvSpPr>
        <p:spPr bwMode="auto">
          <a:xfrm>
            <a:off x="0" y="3371850"/>
            <a:ext cx="47831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dirty="0">
                <a:latin typeface="Times New Roman" panose="02020603050405020304" pitchFamily="18" charset="0"/>
                <a:cs typeface="Times New Roman" panose="02020603050405020304" pitchFamily="18" charset="0"/>
              </a:rPr>
              <a:t>Airplane </a:t>
            </a:r>
            <a:r>
              <a:rPr lang="en-US" altLang="en-US" b="1" dirty="0" smtClean="0">
                <a:latin typeface="Times New Roman" panose="02020603050405020304" pitchFamily="18" charset="0"/>
                <a:cs typeface="Times New Roman" panose="02020603050405020304" pitchFamily="18" charset="0"/>
              </a:rPr>
              <a:t>138 </a:t>
            </a:r>
            <a:r>
              <a:rPr lang="en-US" altLang="en-US" b="1" dirty="0">
                <a:latin typeface="Times New Roman" panose="02020603050405020304" pitchFamily="18" charset="0"/>
                <a:cs typeface="Times New Roman" panose="02020603050405020304" pitchFamily="18" charset="0"/>
              </a:rPr>
              <a:t>pounds overweight</a:t>
            </a:r>
          </a:p>
          <a:p>
            <a:pPr eaLnBrk="1" hangingPunct="1">
              <a:buFontTx/>
              <a:buNone/>
            </a:pPr>
            <a:r>
              <a:rPr lang="en-US" altLang="en-US" b="1" dirty="0">
                <a:latin typeface="Times New Roman" panose="02020603050405020304" pitchFamily="18" charset="0"/>
                <a:cs typeface="Times New Roman" panose="02020603050405020304" pitchFamily="18" charset="0"/>
              </a:rPr>
              <a:t>CG above the envelope</a:t>
            </a:r>
          </a:p>
          <a:p>
            <a:pPr eaLnBrk="1" hangingPunct="1">
              <a:buFontTx/>
              <a:buNone/>
            </a:pPr>
            <a:r>
              <a:rPr lang="en-US" altLang="en-US" b="1" dirty="0">
                <a:solidFill>
                  <a:srgbClr val="FF0000"/>
                </a:solidFill>
                <a:latin typeface="Times New Roman" panose="02020603050405020304" pitchFamily="18" charset="0"/>
                <a:cs typeface="Times New Roman" panose="02020603050405020304" pitchFamily="18" charset="0"/>
              </a:rPr>
              <a:t>Airplane not legal to fly</a:t>
            </a:r>
          </a:p>
        </p:txBody>
      </p:sp>
      <p:pic>
        <p:nvPicPr>
          <p:cNvPr id="5223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508000"/>
            <a:ext cx="444023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22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528638"/>
            <a:ext cx="36004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34" name="Rectangle 9"/>
          <p:cNvSpPr>
            <a:spLocks noChangeArrowheads="1"/>
          </p:cNvSpPr>
          <p:nvPr/>
        </p:nvSpPr>
        <p:spPr bwMode="auto">
          <a:xfrm>
            <a:off x="0" y="5037138"/>
            <a:ext cx="48482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200">
                <a:latin typeface="Times New Roman" panose="02020603050405020304" pitchFamily="18" charset="0"/>
                <a:cs typeface="Times New Roman" panose="02020603050405020304" pitchFamily="18" charset="0"/>
                <a:hlinkClick r:id="rId5"/>
              </a:rPr>
              <a:t>http://williamjdoylejr.net/FAAST/W&amp;B/Weight_and_Balance_Cessna_182T.xls</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325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0388" name="Rectangle 4"/>
          <p:cNvSpPr>
            <a:spLocks noGrp="1" noChangeArrowheads="1"/>
          </p:cNvSpPr>
          <p:nvPr>
            <p:ph type="title"/>
          </p:nvPr>
        </p:nvSpPr>
        <p:spPr>
          <a:xfrm>
            <a:off x="0" y="0"/>
            <a:ext cx="9144000" cy="533400"/>
          </a:xfrm>
        </p:spPr>
        <p:txBody>
          <a:bodyPr/>
          <a:lstStyle/>
          <a:p>
            <a:pPr algn="ctr">
              <a:defRPr/>
            </a:pPr>
            <a:r>
              <a:rPr lang="en-US" sz="2800" kern="1200" dirty="0" smtClean="0">
                <a:latin typeface="Times New Roman" pitchFamily="18" charset="0"/>
              </a:rPr>
              <a:t>Weight &amp; Balance Scenario – C-182T – Fuel to Tabs</a:t>
            </a:r>
            <a:endParaRPr lang="en-US" sz="2800" kern="1200" dirty="0">
              <a:latin typeface="Times New Roman" pitchFamily="18" charset="0"/>
            </a:endParaRPr>
          </a:p>
        </p:txBody>
      </p:sp>
      <p:sp>
        <p:nvSpPr>
          <p:cNvPr id="53253" name="Rectangle 6"/>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3254" name="Rectangle 7"/>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3255" name="Rectangle 4"/>
          <p:cNvSpPr>
            <a:spLocks noChangeArrowheads="1"/>
          </p:cNvSpPr>
          <p:nvPr/>
        </p:nvSpPr>
        <p:spPr bwMode="auto">
          <a:xfrm>
            <a:off x="0" y="3386138"/>
            <a:ext cx="47831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Airplane within weight limit</a:t>
            </a:r>
          </a:p>
          <a:p>
            <a:pPr eaLnBrk="1" hangingPunct="1">
              <a:buFontTx/>
              <a:buNone/>
            </a:pPr>
            <a:r>
              <a:rPr lang="en-US" altLang="en-US" b="1">
                <a:latin typeface="Times New Roman" panose="02020603050405020304" pitchFamily="18" charset="0"/>
                <a:cs typeface="Times New Roman" panose="02020603050405020304" pitchFamily="18" charset="0"/>
              </a:rPr>
              <a:t>CG within the envelope</a:t>
            </a:r>
          </a:p>
          <a:p>
            <a:pPr eaLnBrk="1" hangingPunct="1">
              <a:buFontTx/>
              <a:buNone/>
            </a:pPr>
            <a:r>
              <a:rPr lang="en-US" altLang="en-US" b="1">
                <a:solidFill>
                  <a:srgbClr val="00B050"/>
                </a:solidFill>
                <a:latin typeface="Times New Roman" panose="02020603050405020304" pitchFamily="18" charset="0"/>
                <a:cs typeface="Times New Roman" panose="02020603050405020304" pitchFamily="18" charset="0"/>
              </a:rPr>
              <a:t>Airplane is legal to fly</a:t>
            </a:r>
          </a:p>
        </p:txBody>
      </p:sp>
      <p:pic>
        <p:nvPicPr>
          <p:cNvPr id="5325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592138"/>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325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5" y="508000"/>
            <a:ext cx="4460875"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58" name="Rectangle 9"/>
          <p:cNvSpPr>
            <a:spLocks noChangeArrowheads="1"/>
          </p:cNvSpPr>
          <p:nvPr/>
        </p:nvSpPr>
        <p:spPr bwMode="auto">
          <a:xfrm>
            <a:off x="0" y="5037138"/>
            <a:ext cx="48482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200">
                <a:latin typeface="Times New Roman" panose="02020603050405020304" pitchFamily="18" charset="0"/>
                <a:cs typeface="Times New Roman" panose="02020603050405020304" pitchFamily="18" charset="0"/>
                <a:hlinkClick r:id="rId4"/>
              </a:rPr>
              <a:t>http://williamjdoylejr.net/FAAST/W&amp;B/Weight_and_Balance_Cessna_182T.xls</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427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0388" name="Rectangle 4"/>
          <p:cNvSpPr>
            <a:spLocks noGrp="1" noChangeArrowheads="1"/>
          </p:cNvSpPr>
          <p:nvPr>
            <p:ph type="title"/>
          </p:nvPr>
        </p:nvSpPr>
        <p:spPr>
          <a:xfrm>
            <a:off x="0" y="0"/>
            <a:ext cx="9144000" cy="533400"/>
          </a:xfrm>
        </p:spPr>
        <p:txBody>
          <a:bodyPr/>
          <a:lstStyle/>
          <a:p>
            <a:pPr algn="ctr">
              <a:defRPr/>
            </a:pPr>
            <a:r>
              <a:rPr lang="en-US" sz="2800" kern="1200" dirty="0" smtClean="0">
                <a:latin typeface="Times New Roman" pitchFamily="18" charset="0"/>
              </a:rPr>
              <a:t>Weight &amp; Balance Scenario – U-206H – Full Fuel</a:t>
            </a:r>
            <a:endParaRPr lang="en-US" sz="2800" kern="1200" dirty="0">
              <a:latin typeface="Times New Roman" pitchFamily="18" charset="0"/>
            </a:endParaRPr>
          </a:p>
        </p:txBody>
      </p:sp>
      <p:sp>
        <p:nvSpPr>
          <p:cNvPr id="54277" name="Rectangle 6"/>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4278" name="Rectangle 7"/>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4279" name="Rectangle 4"/>
          <p:cNvSpPr>
            <a:spLocks noChangeArrowheads="1"/>
          </p:cNvSpPr>
          <p:nvPr/>
        </p:nvSpPr>
        <p:spPr bwMode="auto">
          <a:xfrm>
            <a:off x="0" y="3851275"/>
            <a:ext cx="4783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Airplane within weight and CG limits</a:t>
            </a:r>
            <a:br>
              <a:rPr lang="en-US" altLang="en-US" b="1">
                <a:latin typeface="Times New Roman" panose="02020603050405020304" pitchFamily="18" charset="0"/>
                <a:cs typeface="Times New Roman" panose="02020603050405020304" pitchFamily="18" charset="0"/>
              </a:rPr>
            </a:br>
            <a:r>
              <a:rPr lang="en-US" altLang="en-US" b="1">
                <a:solidFill>
                  <a:srgbClr val="00B050"/>
                </a:solidFill>
                <a:latin typeface="Times New Roman" panose="02020603050405020304" pitchFamily="18" charset="0"/>
                <a:cs typeface="Times New Roman" panose="02020603050405020304" pitchFamily="18" charset="0"/>
              </a:rPr>
              <a:t>Airplane is legal to fly</a:t>
            </a:r>
          </a:p>
        </p:txBody>
      </p:sp>
      <p:pic>
        <p:nvPicPr>
          <p:cNvPr id="5428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595313"/>
            <a:ext cx="42386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428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95313"/>
            <a:ext cx="4724400"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4282" name="Rectangle 9"/>
          <p:cNvSpPr>
            <a:spLocks noChangeArrowheads="1"/>
          </p:cNvSpPr>
          <p:nvPr/>
        </p:nvSpPr>
        <p:spPr bwMode="auto">
          <a:xfrm>
            <a:off x="0" y="5108575"/>
            <a:ext cx="4848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200">
                <a:latin typeface="Times New Roman" panose="02020603050405020304" pitchFamily="18" charset="0"/>
                <a:cs typeface="Times New Roman" panose="02020603050405020304" pitchFamily="18" charset="0"/>
                <a:hlinkClick r:id="rId5"/>
              </a:rPr>
              <a:t>http://williamjdoylejr.net/FAAST/W&amp;B/Weight_Balance_Cessna_U206H.xls</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5037138"/>
          </a:xfrm>
          <a:noFill/>
        </p:spPr>
        <p:txBody>
          <a:bodyPr/>
          <a:lstStyle/>
          <a:p>
            <a:pPr algn="ctr" eaLnBrk="1" hangingPunct="1"/>
            <a:r>
              <a:rPr lang="en-US" altLang="en-US" sz="3200" dirty="0" smtClean="0">
                <a:latin typeface="Times New Roman" panose="02020603050405020304" pitchFamily="18" charset="0"/>
              </a:rPr>
              <a:t>NTSB Statistics</a:t>
            </a:r>
            <a:br>
              <a:rPr lang="en-US" altLang="en-US" sz="3200" dirty="0" smtClean="0">
                <a:latin typeface="Times New Roman" panose="02020603050405020304" pitchFamily="18" charset="0"/>
              </a:rPr>
            </a:br>
            <a:r>
              <a:rPr lang="en-US" altLang="en-US" sz="3200" dirty="0" smtClean="0">
                <a:latin typeface="Times New Roman" panose="02020603050405020304" pitchFamily="18" charset="0"/>
              </a:rPr>
              <a:t>on </a:t>
            </a:r>
            <a:br>
              <a:rPr lang="en-US" altLang="en-US" sz="3200" dirty="0" smtClean="0">
                <a:latin typeface="Times New Roman" panose="02020603050405020304" pitchFamily="18" charset="0"/>
              </a:rPr>
            </a:br>
            <a:r>
              <a:rPr lang="en-US" altLang="en-US" sz="3200" dirty="0" smtClean="0">
                <a:latin typeface="Times New Roman" panose="02020603050405020304" pitchFamily="18" charset="0"/>
              </a:rPr>
              <a:t>Weight &amp; Balance Accidents</a:t>
            </a:r>
            <a:br>
              <a:rPr lang="en-US" altLang="en-US" sz="3200" dirty="0" smtClean="0">
                <a:latin typeface="Times New Roman" panose="02020603050405020304" pitchFamily="18" charset="0"/>
              </a:rPr>
            </a:br>
            <a:r>
              <a:rPr lang="en-US" altLang="en-US" sz="3200" dirty="0" smtClean="0">
                <a:latin typeface="Times New Roman" panose="02020603050405020304" pitchFamily="18" charset="0"/>
              </a:rPr>
              <a:t>in the</a:t>
            </a:r>
            <a:br>
              <a:rPr lang="en-US" altLang="en-US" sz="3200" dirty="0" smtClean="0">
                <a:latin typeface="Times New Roman" panose="02020603050405020304" pitchFamily="18" charset="0"/>
              </a:rPr>
            </a:br>
            <a:r>
              <a:rPr lang="en-US" altLang="en-US" sz="3200" dirty="0" smtClean="0">
                <a:latin typeface="Times New Roman" panose="02020603050405020304" pitchFamily="18" charset="0"/>
              </a:rPr>
              <a:t>United States</a:t>
            </a:r>
            <a:br>
              <a:rPr lang="en-US" altLang="en-US" sz="3200" dirty="0" smtClean="0">
                <a:latin typeface="Times New Roman" panose="02020603050405020304" pitchFamily="18" charset="0"/>
              </a:rPr>
            </a:br>
            <a:r>
              <a:rPr lang="en-US" altLang="en-US" sz="3200" dirty="0" smtClean="0">
                <a:latin typeface="Times New Roman" panose="02020603050405020304" pitchFamily="18" charset="0"/>
              </a:rPr>
              <a:t>from 2000 to 2017</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52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0388" name="Rectangle 4"/>
          <p:cNvSpPr>
            <a:spLocks noGrp="1" noChangeArrowheads="1"/>
          </p:cNvSpPr>
          <p:nvPr>
            <p:ph type="title"/>
          </p:nvPr>
        </p:nvSpPr>
        <p:spPr>
          <a:xfrm>
            <a:off x="0" y="0"/>
            <a:ext cx="9144000" cy="533400"/>
          </a:xfrm>
        </p:spPr>
        <p:txBody>
          <a:bodyPr/>
          <a:lstStyle/>
          <a:p>
            <a:pPr algn="ctr">
              <a:defRPr/>
            </a:pPr>
            <a:r>
              <a:rPr lang="en-US" sz="2800" kern="1200" dirty="0" smtClean="0">
                <a:latin typeface="Times New Roman" pitchFamily="18" charset="0"/>
              </a:rPr>
              <a:t>Weight &amp; Balance Scenario – U-206H – Fuel to Tabs</a:t>
            </a:r>
            <a:endParaRPr lang="en-US" sz="2800" kern="1200" dirty="0">
              <a:latin typeface="Times New Roman" pitchFamily="18" charset="0"/>
            </a:endParaRPr>
          </a:p>
        </p:txBody>
      </p:sp>
      <p:sp>
        <p:nvSpPr>
          <p:cNvPr id="55301" name="Rectangle 6"/>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5302" name="Rectangle 7"/>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5303" name="Rectangle 4"/>
          <p:cNvSpPr>
            <a:spLocks noChangeArrowheads="1"/>
          </p:cNvSpPr>
          <p:nvPr/>
        </p:nvSpPr>
        <p:spPr bwMode="auto">
          <a:xfrm>
            <a:off x="0" y="3865563"/>
            <a:ext cx="4783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Airplane within weight and CG limits</a:t>
            </a:r>
            <a:br>
              <a:rPr lang="en-US" altLang="en-US" b="1">
                <a:latin typeface="Times New Roman" panose="02020603050405020304" pitchFamily="18" charset="0"/>
                <a:cs typeface="Times New Roman" panose="02020603050405020304" pitchFamily="18" charset="0"/>
              </a:rPr>
            </a:br>
            <a:r>
              <a:rPr lang="en-US" altLang="en-US" b="1">
                <a:solidFill>
                  <a:srgbClr val="00B050"/>
                </a:solidFill>
                <a:latin typeface="Times New Roman" panose="02020603050405020304" pitchFamily="18" charset="0"/>
                <a:cs typeface="Times New Roman" panose="02020603050405020304" pitchFamily="18" charset="0"/>
              </a:rPr>
              <a:t>Airplane is legal to fly</a:t>
            </a:r>
          </a:p>
        </p:txBody>
      </p:sp>
      <p:pic>
        <p:nvPicPr>
          <p:cNvPr id="5530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738"/>
            <a:ext cx="42672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530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3" y="566738"/>
            <a:ext cx="4967287"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06" name="Rectangle 9"/>
          <p:cNvSpPr>
            <a:spLocks noChangeArrowheads="1"/>
          </p:cNvSpPr>
          <p:nvPr/>
        </p:nvSpPr>
        <p:spPr bwMode="auto">
          <a:xfrm>
            <a:off x="0" y="5064125"/>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200">
                <a:latin typeface="Times New Roman" panose="02020603050405020304" pitchFamily="18" charset="0"/>
                <a:cs typeface="Times New Roman" panose="02020603050405020304" pitchFamily="18" charset="0"/>
                <a:hlinkClick r:id="rId5"/>
              </a:rPr>
              <a:t>http://williamjdoylejr.net/FAAST/W&amp;B/Weight_Balance_Cessna_U206H.xls</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63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0388" name="Rectangle 4"/>
          <p:cNvSpPr>
            <a:spLocks noGrp="1" noChangeArrowheads="1"/>
          </p:cNvSpPr>
          <p:nvPr>
            <p:ph type="title"/>
          </p:nvPr>
        </p:nvSpPr>
        <p:spPr>
          <a:xfrm>
            <a:off x="0" y="0"/>
            <a:ext cx="9144000" cy="533400"/>
          </a:xfrm>
        </p:spPr>
        <p:txBody>
          <a:bodyPr/>
          <a:lstStyle/>
          <a:p>
            <a:pPr algn="ctr">
              <a:defRPr/>
            </a:pPr>
            <a:r>
              <a:rPr lang="en-US" sz="2800" kern="1200" dirty="0" smtClean="0">
                <a:latin typeface="Times New Roman" pitchFamily="18" charset="0"/>
              </a:rPr>
              <a:t>Weight &amp; Balance Scenario – Cirrus SR20 – Full Fuel</a:t>
            </a:r>
            <a:endParaRPr lang="en-US" sz="2800" kern="1200" dirty="0">
              <a:latin typeface="Times New Roman" pitchFamily="18" charset="0"/>
            </a:endParaRPr>
          </a:p>
        </p:txBody>
      </p:sp>
      <p:sp>
        <p:nvSpPr>
          <p:cNvPr id="56325" name="Rectangle 6"/>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6326" name="Rectangle 7"/>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6327" name="Rectangle 4"/>
          <p:cNvSpPr>
            <a:spLocks noChangeArrowheads="1"/>
          </p:cNvSpPr>
          <p:nvPr/>
        </p:nvSpPr>
        <p:spPr bwMode="auto">
          <a:xfrm>
            <a:off x="0" y="3402013"/>
            <a:ext cx="47831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Airplane 123 pounds overweight</a:t>
            </a:r>
          </a:p>
          <a:p>
            <a:pPr eaLnBrk="1" hangingPunct="1">
              <a:buFontTx/>
              <a:buNone/>
            </a:pPr>
            <a:r>
              <a:rPr lang="en-US" altLang="en-US" b="1">
                <a:latin typeface="Times New Roman" panose="02020603050405020304" pitchFamily="18" charset="0"/>
                <a:cs typeface="Times New Roman" panose="02020603050405020304" pitchFamily="18" charset="0"/>
              </a:rPr>
              <a:t>CG above the envelope</a:t>
            </a:r>
          </a:p>
          <a:p>
            <a:pPr eaLnBrk="1" hangingPunct="1">
              <a:buFontTx/>
              <a:buNone/>
            </a:pPr>
            <a:r>
              <a:rPr lang="en-US" altLang="en-US" b="1">
                <a:solidFill>
                  <a:srgbClr val="FF0000"/>
                </a:solidFill>
                <a:latin typeface="Times New Roman" panose="02020603050405020304" pitchFamily="18" charset="0"/>
                <a:cs typeface="Times New Roman" panose="02020603050405020304" pitchFamily="18" charset="0"/>
              </a:rPr>
              <a:t>Airplane not legal to fly</a:t>
            </a:r>
          </a:p>
        </p:txBody>
      </p:sp>
      <p:pic>
        <p:nvPicPr>
          <p:cNvPr id="563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538163"/>
            <a:ext cx="50482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63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050" y="557213"/>
            <a:ext cx="37909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30" name="Rectangle 9"/>
          <p:cNvSpPr>
            <a:spLocks noChangeArrowheads="1"/>
          </p:cNvSpPr>
          <p:nvPr/>
        </p:nvSpPr>
        <p:spPr bwMode="auto">
          <a:xfrm>
            <a:off x="0" y="529748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200">
                <a:latin typeface="Times New Roman" panose="02020603050405020304" pitchFamily="18" charset="0"/>
                <a:cs typeface="Times New Roman" panose="02020603050405020304" pitchFamily="18" charset="0"/>
                <a:hlinkClick r:id="rId5"/>
              </a:rPr>
              <a:t>http://williamjdoylejr.net/FAAST/W&amp;B/Weight_&amp;_Balance_Cirrus_SR20.xls</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73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0388" name="Rectangle 4"/>
          <p:cNvSpPr>
            <a:spLocks noGrp="1" noChangeArrowheads="1"/>
          </p:cNvSpPr>
          <p:nvPr>
            <p:ph type="title"/>
          </p:nvPr>
        </p:nvSpPr>
        <p:spPr>
          <a:xfrm>
            <a:off x="0" y="0"/>
            <a:ext cx="9144000" cy="533400"/>
          </a:xfrm>
        </p:spPr>
        <p:txBody>
          <a:bodyPr/>
          <a:lstStyle/>
          <a:p>
            <a:pPr algn="ctr">
              <a:defRPr/>
            </a:pPr>
            <a:r>
              <a:rPr lang="en-US" sz="2800" kern="1200" dirty="0" smtClean="0">
                <a:latin typeface="Times New Roman" pitchFamily="18" charset="0"/>
              </a:rPr>
              <a:t>Weight &amp; Balance Scenario – Cirrus SR20 –Tabs + 7</a:t>
            </a:r>
            <a:endParaRPr lang="en-US" sz="2800" kern="1200" dirty="0">
              <a:latin typeface="Times New Roman" pitchFamily="18" charset="0"/>
            </a:endParaRPr>
          </a:p>
        </p:txBody>
      </p:sp>
      <p:sp>
        <p:nvSpPr>
          <p:cNvPr id="57349" name="Rectangle 6"/>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7350" name="Rectangle 7"/>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7351" name="Rectangle 4"/>
          <p:cNvSpPr>
            <a:spLocks noChangeArrowheads="1"/>
          </p:cNvSpPr>
          <p:nvPr/>
        </p:nvSpPr>
        <p:spPr bwMode="auto">
          <a:xfrm>
            <a:off x="0" y="3444875"/>
            <a:ext cx="4783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Airplane 27 pounds overweight</a:t>
            </a:r>
          </a:p>
          <a:p>
            <a:pPr eaLnBrk="1" hangingPunct="1">
              <a:buFontTx/>
              <a:buNone/>
            </a:pPr>
            <a:r>
              <a:rPr lang="en-US" altLang="en-US" b="1">
                <a:latin typeface="Times New Roman" panose="02020603050405020304" pitchFamily="18" charset="0"/>
                <a:cs typeface="Times New Roman" panose="02020603050405020304" pitchFamily="18" charset="0"/>
              </a:rPr>
              <a:t>CG above the envelope</a:t>
            </a:r>
          </a:p>
          <a:p>
            <a:pPr eaLnBrk="1" hangingPunct="1">
              <a:buFontTx/>
              <a:buNone/>
            </a:pPr>
            <a:r>
              <a:rPr lang="en-US" altLang="en-US" b="1">
                <a:solidFill>
                  <a:srgbClr val="FF0000"/>
                </a:solidFill>
                <a:latin typeface="Times New Roman" panose="02020603050405020304" pitchFamily="18" charset="0"/>
                <a:cs typeface="Times New Roman" panose="02020603050405020304" pitchFamily="18" charset="0"/>
              </a:rPr>
              <a:t>Airplane not legal to fly</a:t>
            </a:r>
          </a:p>
        </p:txBody>
      </p:sp>
      <p:pic>
        <p:nvPicPr>
          <p:cNvPr id="573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475"/>
            <a:ext cx="50577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73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588" y="620713"/>
            <a:ext cx="38004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7354" name="Rectangle 9"/>
          <p:cNvSpPr>
            <a:spLocks noChangeArrowheads="1"/>
          </p:cNvSpPr>
          <p:nvPr/>
        </p:nvSpPr>
        <p:spPr bwMode="auto">
          <a:xfrm>
            <a:off x="0" y="529748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200">
                <a:latin typeface="Times New Roman" panose="02020603050405020304" pitchFamily="18" charset="0"/>
                <a:cs typeface="Times New Roman" panose="02020603050405020304" pitchFamily="18" charset="0"/>
                <a:hlinkClick r:id="rId5"/>
              </a:rPr>
              <a:t>http://williamjdoylejr.net/FAAST/W&amp;B/Weight_&amp;_Balance_Cirrus_SR20.xls</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837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00388" name="Rectangle 4"/>
          <p:cNvSpPr>
            <a:spLocks noGrp="1" noChangeArrowheads="1"/>
          </p:cNvSpPr>
          <p:nvPr>
            <p:ph type="title"/>
          </p:nvPr>
        </p:nvSpPr>
        <p:spPr>
          <a:xfrm>
            <a:off x="0" y="0"/>
            <a:ext cx="9144000" cy="533400"/>
          </a:xfrm>
        </p:spPr>
        <p:txBody>
          <a:bodyPr/>
          <a:lstStyle/>
          <a:p>
            <a:pPr algn="ctr">
              <a:defRPr/>
            </a:pPr>
            <a:r>
              <a:rPr lang="en-US" sz="2800" kern="1200" dirty="0" smtClean="0">
                <a:latin typeface="Times New Roman" pitchFamily="18" charset="0"/>
              </a:rPr>
              <a:t>Weight &amp; Balance Scenario – Cirrus SR20 – Fuel to Tabs</a:t>
            </a:r>
            <a:endParaRPr lang="en-US" sz="2800" kern="1200" dirty="0">
              <a:latin typeface="Times New Roman" pitchFamily="18" charset="0"/>
            </a:endParaRPr>
          </a:p>
        </p:txBody>
      </p:sp>
      <p:sp>
        <p:nvSpPr>
          <p:cNvPr id="58373" name="Rectangle 6"/>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8374" name="Rectangle 7"/>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58375" name="Rectangle 4"/>
          <p:cNvSpPr>
            <a:spLocks noChangeArrowheads="1"/>
          </p:cNvSpPr>
          <p:nvPr/>
        </p:nvSpPr>
        <p:spPr bwMode="auto">
          <a:xfrm>
            <a:off x="0" y="3721100"/>
            <a:ext cx="5529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latin typeface="Times New Roman" panose="02020603050405020304" pitchFamily="18" charset="0"/>
                <a:cs typeface="Times New Roman" panose="02020603050405020304" pitchFamily="18" charset="0"/>
              </a:rPr>
              <a:t>Airplane within weight and CG limits</a:t>
            </a:r>
          </a:p>
          <a:p>
            <a:pPr eaLnBrk="1" hangingPunct="1">
              <a:buFontTx/>
              <a:buNone/>
            </a:pPr>
            <a:r>
              <a:rPr lang="en-US" altLang="en-US" b="1">
                <a:solidFill>
                  <a:srgbClr val="00B050"/>
                </a:solidFill>
                <a:latin typeface="Times New Roman" panose="02020603050405020304" pitchFamily="18" charset="0"/>
                <a:cs typeface="Times New Roman" panose="02020603050405020304" pitchFamily="18" charset="0"/>
              </a:rPr>
              <a:t>Airplane legal to fly</a:t>
            </a:r>
          </a:p>
        </p:txBody>
      </p:sp>
      <p:pic>
        <p:nvPicPr>
          <p:cNvPr id="583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6125"/>
            <a:ext cx="50387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83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717550"/>
            <a:ext cx="38100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8378" name="Rectangle 9"/>
          <p:cNvSpPr>
            <a:spLocks noChangeArrowheads="1"/>
          </p:cNvSpPr>
          <p:nvPr/>
        </p:nvSpPr>
        <p:spPr bwMode="auto">
          <a:xfrm>
            <a:off x="0" y="529748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200">
                <a:latin typeface="Times New Roman" panose="02020603050405020304" pitchFamily="18" charset="0"/>
                <a:cs typeface="Times New Roman" panose="02020603050405020304" pitchFamily="18" charset="0"/>
                <a:hlinkClick r:id="rId5"/>
              </a:rPr>
              <a:t>http://williamjdoylejr.net/FAAST/W&amp;B/Weight_&amp;_Balance_Cirrus_SR20.xls</a:t>
            </a:r>
            <a:r>
              <a:rPr lang="en-US" altLang="en-US" sz="2200">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103188"/>
            <a:ext cx="9144000" cy="5943600"/>
          </a:xfrm>
        </p:spPr>
        <p:txBody>
          <a:bodyPr/>
          <a:lstStyle/>
          <a:p>
            <a:pPr algn="ctr" eaLnBrk="1" hangingPunct="1">
              <a:defRPr/>
            </a:pPr>
            <a:r>
              <a:rPr lang="en-US" sz="6000" i="1" dirty="0" smtClean="0">
                <a:effectLst>
                  <a:outerShdw blurRad="38100" dist="38100" dir="2700000" algn="tl">
                    <a:srgbClr val="C0C0C0"/>
                  </a:outerShdw>
                </a:effectLst>
                <a:latin typeface="Times New Roman" pitchFamily="18" charset="0"/>
              </a:rPr>
              <a:t>Planning</a:t>
            </a:r>
            <a:br>
              <a:rPr lang="en-US" sz="6000" i="1" dirty="0" smtClean="0">
                <a:effectLst>
                  <a:outerShdw blurRad="38100" dist="38100" dir="2700000" algn="tl">
                    <a:srgbClr val="C0C0C0"/>
                  </a:outerShdw>
                </a:effectLst>
                <a:latin typeface="Times New Roman" pitchFamily="18" charset="0"/>
              </a:rPr>
            </a:br>
            <a:r>
              <a:rPr lang="en-US" sz="6000" i="1" dirty="0" smtClean="0">
                <a:effectLst>
                  <a:outerShdw blurRad="38100" dist="38100" dir="2700000" algn="tl">
                    <a:srgbClr val="C0C0C0"/>
                  </a:outerShdw>
                </a:effectLst>
                <a:latin typeface="Times New Roman" pitchFamily="18" charset="0"/>
              </a:rPr>
              <a:t>a</a:t>
            </a:r>
            <a:br>
              <a:rPr lang="en-US" sz="6000" i="1" dirty="0" smtClean="0">
                <a:effectLst>
                  <a:outerShdw blurRad="38100" dist="38100" dir="2700000" algn="tl">
                    <a:srgbClr val="C0C0C0"/>
                  </a:outerShdw>
                </a:effectLst>
                <a:latin typeface="Times New Roman" pitchFamily="18" charset="0"/>
              </a:rPr>
            </a:br>
            <a:r>
              <a:rPr lang="en-US" sz="6000" i="1" dirty="0" smtClean="0">
                <a:effectLst>
                  <a:outerShdw blurRad="38100" dist="38100" dir="2700000" algn="tl">
                    <a:srgbClr val="C0C0C0"/>
                  </a:outerShdw>
                </a:effectLst>
                <a:latin typeface="Times New Roman" pitchFamily="18" charset="0"/>
              </a:rPr>
              <a:t>Flight</a:t>
            </a:r>
            <a:br>
              <a:rPr lang="en-US" sz="6000" i="1" dirty="0" smtClean="0">
                <a:effectLst>
                  <a:outerShdw blurRad="38100" dist="38100" dir="2700000" algn="tl">
                    <a:srgbClr val="C0C0C0"/>
                  </a:outerShdw>
                </a:effectLst>
                <a:latin typeface="Times New Roman" pitchFamily="18" charset="0"/>
              </a:rPr>
            </a:br>
            <a:r>
              <a:rPr lang="en-US" sz="6000" i="1" dirty="0">
                <a:effectLst>
                  <a:outerShdw blurRad="38100" dist="38100" dir="2700000" algn="tl">
                    <a:srgbClr val="C0C0C0"/>
                  </a:outerShdw>
                </a:effectLst>
                <a:latin typeface="Times New Roman" pitchFamily="18" charset="0"/>
              </a:rPr>
              <a:t/>
            </a:r>
            <a:br>
              <a:rPr lang="en-US" sz="6000" i="1" dirty="0">
                <a:effectLst>
                  <a:outerShdw blurRad="38100" dist="38100" dir="2700000" algn="tl">
                    <a:srgbClr val="C0C0C0"/>
                  </a:outerShdw>
                </a:effectLst>
                <a:latin typeface="Times New Roman" pitchFamily="18" charset="0"/>
              </a:rPr>
            </a:br>
            <a:r>
              <a:rPr lang="en-US" i="1" dirty="0" smtClean="0">
                <a:effectLst>
                  <a:outerShdw blurRad="38100" dist="38100" dir="2700000" algn="tl">
                    <a:srgbClr val="C0C0C0"/>
                  </a:outerShdw>
                </a:effectLst>
                <a:latin typeface="Times New Roman" pitchFamily="18" charset="0"/>
              </a:rPr>
              <a:t>Calculating Weight &amp; Balance</a:t>
            </a:r>
            <a:br>
              <a:rPr lang="en-US" i="1" dirty="0" smtClean="0">
                <a:effectLst>
                  <a:outerShdw blurRad="38100" dist="38100" dir="2700000" algn="tl">
                    <a:srgbClr val="C0C0C0"/>
                  </a:outerShdw>
                </a:effectLst>
                <a:latin typeface="Times New Roman" pitchFamily="18" charset="0"/>
              </a:rPr>
            </a:br>
            <a:r>
              <a:rPr lang="en-US" i="1" dirty="0" smtClean="0">
                <a:effectLst>
                  <a:outerShdw blurRad="38100" dist="38100" dir="2700000" algn="tl">
                    <a:srgbClr val="C0C0C0"/>
                  </a:outerShdw>
                </a:effectLst>
                <a:latin typeface="Times New Roman" pitchFamily="18" charset="0"/>
              </a:rPr>
              <a:t>Using ForeFlight Mobile Version 9.6</a:t>
            </a:r>
            <a:br>
              <a:rPr lang="en-US" i="1" dirty="0" smtClean="0">
                <a:effectLst>
                  <a:outerShdw blurRad="38100" dist="38100" dir="2700000" algn="tl">
                    <a:srgbClr val="C0C0C0"/>
                  </a:outerShdw>
                </a:effectLst>
                <a:latin typeface="Times New Roman" pitchFamily="18" charset="0"/>
              </a:rPr>
            </a:br>
            <a:r>
              <a:rPr lang="en-US" i="1" dirty="0">
                <a:effectLst>
                  <a:outerShdw blurRad="38100" dist="38100" dir="2700000" algn="tl">
                    <a:srgbClr val="C0C0C0"/>
                  </a:outerShdw>
                </a:effectLst>
                <a:latin typeface="Times New Roman" pitchFamily="18" charset="0"/>
              </a:rPr>
              <a:t>Apple iPad Air, </a:t>
            </a:r>
            <a:r>
              <a:rPr lang="en-US" i="1" dirty="0" smtClean="0">
                <a:effectLst>
                  <a:outerShdw blurRad="38100" dist="38100" dir="2700000" algn="tl">
                    <a:srgbClr val="C0C0C0"/>
                  </a:outerShdw>
                </a:effectLst>
                <a:latin typeface="Times New Roman" pitchFamily="18" charset="0"/>
              </a:rPr>
              <a:t>iOS 11.3</a:t>
            </a:r>
            <a:br>
              <a:rPr lang="en-US" i="1" dirty="0" smtClean="0">
                <a:effectLst>
                  <a:outerShdw blurRad="38100" dist="38100" dir="2700000" algn="tl">
                    <a:srgbClr val="C0C0C0"/>
                  </a:outerShdw>
                </a:effectLst>
                <a:latin typeface="Times New Roman" pitchFamily="18" charset="0"/>
              </a:rPr>
            </a:br>
            <a:endParaRPr lang="en-US" sz="4400" i="1"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370383183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9144000" cy="457200"/>
          </a:xfrm>
          <a:noFill/>
        </p:spPr>
        <p:txBody>
          <a:bodyPr/>
          <a:lstStyle/>
          <a:p>
            <a:pPr algn="ctr" eaLnBrk="1" hangingPunct="1"/>
            <a:r>
              <a:rPr lang="en-US" altLang="en-US" sz="3600" i="1" smtClean="0">
                <a:latin typeface="Times New Roman" panose="02020603050405020304" pitchFamily="18" charset="0"/>
              </a:rPr>
              <a:t>Planning the Flight – Weight &amp; Balance</a:t>
            </a:r>
            <a:endParaRPr lang="en-US" altLang="en-US" sz="3600" smtClean="0">
              <a:latin typeface="Times New Roman" panose="02020603050405020304" pitchFamily="18" charset="0"/>
            </a:endParaRPr>
          </a:p>
        </p:txBody>
      </p:sp>
      <p:sp>
        <p:nvSpPr>
          <p:cNvPr id="37891" name="Rectangle 3"/>
          <p:cNvSpPr>
            <a:spLocks noGrp="1" noChangeArrowheads="1"/>
          </p:cNvSpPr>
          <p:nvPr>
            <p:ph type="body" sz="half" idx="1"/>
          </p:nvPr>
        </p:nvSpPr>
        <p:spPr>
          <a:xfrm>
            <a:off x="0" y="487363"/>
            <a:ext cx="9144000" cy="5356225"/>
          </a:xfrm>
        </p:spPr>
        <p:txBody>
          <a:bodyPr/>
          <a:lstStyle/>
          <a:p>
            <a:pPr>
              <a:lnSpc>
                <a:spcPct val="110000"/>
              </a:lnSpc>
              <a:spcBef>
                <a:spcPts val="600"/>
              </a:spcBef>
            </a:pPr>
            <a:r>
              <a:rPr lang="en-US" altLang="en-US" sz="2400" b="0" smtClean="0">
                <a:latin typeface="Times New Roman" panose="02020603050405020304" pitchFamily="18" charset="0"/>
                <a:cs typeface="Arial" panose="020B0604020202020204" pitchFamily="34" charset="0"/>
              </a:rPr>
              <a:t>2005 Cessna 182T Weight Limitations – Is everything good to go?</a:t>
            </a:r>
          </a:p>
          <a:p>
            <a:pPr lvl="1">
              <a:lnSpc>
                <a:spcPct val="110000"/>
              </a:lnSpc>
              <a:spcBef>
                <a:spcPts val="600"/>
              </a:spcBef>
            </a:pPr>
            <a:r>
              <a:rPr lang="en-US" altLang="en-US" smtClean="0">
                <a:latin typeface="Times New Roman" panose="02020603050405020304" pitchFamily="18" charset="0"/>
                <a:cs typeface="Arial" panose="020B0604020202020204" pitchFamily="34" charset="0"/>
              </a:rPr>
              <a:t>Gross Takeoff Weight = 3,100 pounds</a:t>
            </a:r>
          </a:p>
          <a:p>
            <a:pPr lvl="1">
              <a:lnSpc>
                <a:spcPct val="110000"/>
              </a:lnSpc>
              <a:spcBef>
                <a:spcPts val="600"/>
              </a:spcBef>
            </a:pPr>
            <a:r>
              <a:rPr lang="en-US" altLang="en-US" smtClean="0">
                <a:latin typeface="Times New Roman" panose="02020603050405020304" pitchFamily="18" charset="0"/>
                <a:cs typeface="Arial" panose="020B0604020202020204" pitchFamily="34" charset="0"/>
              </a:rPr>
              <a:t>Basic Empty Weight = 2,060 pounds</a:t>
            </a:r>
          </a:p>
          <a:p>
            <a:pPr lvl="1">
              <a:lnSpc>
                <a:spcPct val="110000"/>
              </a:lnSpc>
              <a:spcBef>
                <a:spcPts val="600"/>
              </a:spcBef>
            </a:pPr>
            <a:r>
              <a:rPr lang="en-US" altLang="en-US" smtClean="0">
                <a:latin typeface="Times New Roman" panose="02020603050405020304" pitchFamily="18" charset="0"/>
                <a:cs typeface="Arial" panose="020B0604020202020204" pitchFamily="34" charset="0"/>
              </a:rPr>
              <a:t>Maximum Useful Load = 1,040 pounds</a:t>
            </a:r>
          </a:p>
          <a:p>
            <a:pPr lvl="1">
              <a:lnSpc>
                <a:spcPct val="110000"/>
              </a:lnSpc>
              <a:spcBef>
                <a:spcPts val="600"/>
              </a:spcBef>
            </a:pPr>
            <a:r>
              <a:rPr lang="en-US" altLang="en-US" smtClean="0">
                <a:latin typeface="Times New Roman" panose="02020603050405020304" pitchFamily="18" charset="0"/>
                <a:cs typeface="Arial" panose="020B0604020202020204" pitchFamily="34" charset="0"/>
              </a:rPr>
              <a:t>Crew, Fuel, and Flight Kits</a:t>
            </a:r>
          </a:p>
          <a:p>
            <a:pPr lvl="2">
              <a:lnSpc>
                <a:spcPct val="110000"/>
              </a:lnSpc>
              <a:spcBef>
                <a:spcPts val="600"/>
              </a:spcBef>
            </a:pPr>
            <a:r>
              <a:rPr lang="en-US" altLang="en-US" sz="2400" smtClean="0">
                <a:latin typeface="Times New Roman" panose="02020603050405020304" pitchFamily="18" charset="0"/>
                <a:cs typeface="Arial" panose="020B0604020202020204" pitchFamily="34" charset="0"/>
              </a:rPr>
              <a:t>Pilot (left front) – 200 pounds</a:t>
            </a:r>
          </a:p>
          <a:p>
            <a:pPr lvl="2">
              <a:lnSpc>
                <a:spcPct val="110000"/>
              </a:lnSpc>
              <a:spcBef>
                <a:spcPts val="600"/>
              </a:spcBef>
            </a:pPr>
            <a:r>
              <a:rPr lang="en-US" altLang="en-US" sz="2400" smtClean="0">
                <a:latin typeface="Times New Roman" panose="02020603050405020304" pitchFamily="18" charset="0"/>
                <a:cs typeface="Arial" panose="020B0604020202020204" pitchFamily="34" charset="0"/>
              </a:rPr>
              <a:t>Passenger (right front) – 245 pounds</a:t>
            </a:r>
          </a:p>
          <a:p>
            <a:pPr lvl="2">
              <a:lnSpc>
                <a:spcPct val="110000"/>
              </a:lnSpc>
              <a:spcBef>
                <a:spcPts val="600"/>
              </a:spcBef>
            </a:pPr>
            <a:r>
              <a:rPr lang="en-US" altLang="en-US" sz="2400" smtClean="0">
                <a:latin typeface="Times New Roman" panose="02020603050405020304" pitchFamily="18" charset="0"/>
                <a:cs typeface="Arial" panose="020B0604020202020204" pitchFamily="34" charset="0"/>
              </a:rPr>
              <a:t>Pilot Flight Kit (left rear) – 10 pounds</a:t>
            </a:r>
          </a:p>
          <a:p>
            <a:pPr lvl="2">
              <a:lnSpc>
                <a:spcPct val="110000"/>
              </a:lnSpc>
              <a:spcBef>
                <a:spcPts val="600"/>
              </a:spcBef>
            </a:pPr>
            <a:r>
              <a:rPr lang="en-US" altLang="en-US" sz="2400" smtClean="0">
                <a:latin typeface="Times New Roman" panose="02020603050405020304" pitchFamily="18" charset="0"/>
                <a:cs typeface="Arial" panose="020B0604020202020204" pitchFamily="34" charset="0"/>
              </a:rPr>
              <a:t>Passenger Flight Kit (right rear) – 10 pounds</a:t>
            </a:r>
          </a:p>
          <a:p>
            <a:pPr lvl="2">
              <a:lnSpc>
                <a:spcPct val="110000"/>
              </a:lnSpc>
              <a:spcBef>
                <a:spcPts val="600"/>
              </a:spcBef>
            </a:pPr>
            <a:r>
              <a:rPr lang="en-US" altLang="en-US" sz="2400" smtClean="0">
                <a:latin typeface="Times New Roman" panose="02020603050405020304" pitchFamily="18" charset="0"/>
                <a:cs typeface="Arial" panose="020B0604020202020204" pitchFamily="34" charset="0"/>
              </a:rPr>
              <a:t>Baggage (chocks, tie-down ropes, oil, etc.) – 30 pounds</a:t>
            </a:r>
          </a:p>
          <a:p>
            <a:pPr lvl="2">
              <a:lnSpc>
                <a:spcPct val="110000"/>
              </a:lnSpc>
              <a:spcBef>
                <a:spcPts val="600"/>
              </a:spcBef>
            </a:pPr>
            <a:r>
              <a:rPr lang="en-US" altLang="en-US" sz="2400" smtClean="0">
                <a:latin typeface="Times New Roman" panose="02020603050405020304" pitchFamily="18" charset="0"/>
                <a:cs typeface="Arial" panose="020B0604020202020204" pitchFamily="34" charset="0"/>
              </a:rPr>
              <a:t>Fuel (64 gallons - tabs) – 384 pounds  </a:t>
            </a:r>
          </a:p>
        </p:txBody>
      </p:sp>
    </p:spTree>
    <p:extLst>
      <p:ext uri="{BB962C8B-B14F-4D97-AF65-F5344CB8AC3E}">
        <p14:creationId xmlns:p14="http://schemas.microsoft.com/office/powerpoint/2010/main" val="378014053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 calcmode="lin" valueType="num">
                                      <p:cBhvr additive="base">
                                        <p:cTn id="11"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89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 calcmode="lin" valueType="num">
                                      <p:cBhvr additive="base">
                                        <p:cTn id="15"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89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 calcmode="lin" valueType="num">
                                      <p:cBhvr additive="base">
                                        <p:cTn id="19"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 calcmode="lin" valueType="num">
                                      <p:cBhvr additive="base">
                                        <p:cTn id="25"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891">
                                            <p:txEl>
                                              <p:pRg st="5" end="5"/>
                                            </p:txEl>
                                          </p:spTgt>
                                        </p:tgtEl>
                                        <p:attrNameLst>
                                          <p:attrName>style.visibility</p:attrName>
                                        </p:attrNameLst>
                                      </p:cBhvr>
                                      <p:to>
                                        <p:strVal val="visible"/>
                                      </p:to>
                                    </p:set>
                                    <p:anim calcmode="lin" valueType="num">
                                      <p:cBhvr additive="base">
                                        <p:cTn id="29"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891">
                                            <p:txEl>
                                              <p:pRg st="6" end="6"/>
                                            </p:txEl>
                                          </p:spTgt>
                                        </p:tgtEl>
                                        <p:attrNameLst>
                                          <p:attrName>style.visibility</p:attrName>
                                        </p:attrNameLst>
                                      </p:cBhvr>
                                      <p:to>
                                        <p:strVal val="visible"/>
                                      </p:to>
                                    </p:set>
                                    <p:anim calcmode="lin" valueType="num">
                                      <p:cBhvr additive="base">
                                        <p:cTn id="33"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789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891">
                                            <p:txEl>
                                              <p:pRg st="7" end="7"/>
                                            </p:txEl>
                                          </p:spTgt>
                                        </p:tgtEl>
                                        <p:attrNameLst>
                                          <p:attrName>style.visibility</p:attrName>
                                        </p:attrNameLst>
                                      </p:cBhvr>
                                      <p:to>
                                        <p:strVal val="visible"/>
                                      </p:to>
                                    </p:set>
                                    <p:anim calcmode="lin" valueType="num">
                                      <p:cBhvr additive="base">
                                        <p:cTn id="37"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891">
                                            <p:txEl>
                                              <p:pRg st="8" end="8"/>
                                            </p:txEl>
                                          </p:spTgt>
                                        </p:tgtEl>
                                        <p:attrNameLst>
                                          <p:attrName>style.visibility</p:attrName>
                                        </p:attrNameLst>
                                      </p:cBhvr>
                                      <p:to>
                                        <p:strVal val="visible"/>
                                      </p:to>
                                    </p:set>
                                    <p:anim calcmode="lin" valueType="num">
                                      <p:cBhvr additive="base">
                                        <p:cTn id="41" dur="500" fill="hold"/>
                                        <p:tgtEl>
                                          <p:spTgt spid="3789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7891">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7891">
                                            <p:txEl>
                                              <p:pRg st="9" end="9"/>
                                            </p:txEl>
                                          </p:spTgt>
                                        </p:tgtEl>
                                        <p:attrNameLst>
                                          <p:attrName>style.visibility</p:attrName>
                                        </p:attrNameLst>
                                      </p:cBhvr>
                                      <p:to>
                                        <p:strVal val="visible"/>
                                      </p:to>
                                    </p:set>
                                    <p:anim calcmode="lin" valueType="num">
                                      <p:cBhvr additive="base">
                                        <p:cTn id="45" dur="500" fill="hold"/>
                                        <p:tgtEl>
                                          <p:spTgt spid="37891">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7891">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891">
                                            <p:txEl>
                                              <p:pRg st="10" end="10"/>
                                            </p:txEl>
                                          </p:spTgt>
                                        </p:tgtEl>
                                        <p:attrNameLst>
                                          <p:attrName>style.visibility</p:attrName>
                                        </p:attrNameLst>
                                      </p:cBhvr>
                                      <p:to>
                                        <p:strVal val="visible"/>
                                      </p:to>
                                    </p:set>
                                    <p:anim calcmode="lin" valueType="num">
                                      <p:cBhvr additive="base">
                                        <p:cTn id="49" dur="500" fill="hold"/>
                                        <p:tgtEl>
                                          <p:spTgt spid="3789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8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0"/>
            <a:ext cx="9144000" cy="457200"/>
          </a:xfrm>
          <a:noFill/>
        </p:spPr>
        <p:txBody>
          <a:bodyPr/>
          <a:lstStyle/>
          <a:p>
            <a:pPr algn="ctr" eaLnBrk="1" hangingPunct="1"/>
            <a:r>
              <a:rPr lang="en-US" altLang="en-US" sz="3600" i="1" smtClean="0">
                <a:latin typeface="Times New Roman" panose="02020603050405020304" pitchFamily="18" charset="0"/>
              </a:rPr>
              <a:t>Planning the Flight – Weight &amp; Balance</a:t>
            </a:r>
            <a:endParaRPr lang="en-US" altLang="en-US" sz="3600" smtClean="0">
              <a:latin typeface="Times New Roman" panose="02020603050405020304" pitchFamily="18" charset="0"/>
            </a:endParaRPr>
          </a:p>
        </p:txBody>
      </p:sp>
      <p:sp>
        <p:nvSpPr>
          <p:cNvPr id="37891" name="Rectangle 3"/>
          <p:cNvSpPr>
            <a:spLocks noGrp="1" noChangeArrowheads="1"/>
          </p:cNvSpPr>
          <p:nvPr>
            <p:ph type="body" sz="half" idx="1"/>
          </p:nvPr>
        </p:nvSpPr>
        <p:spPr>
          <a:xfrm>
            <a:off x="0" y="781050"/>
            <a:ext cx="9144000" cy="3082925"/>
          </a:xfrm>
        </p:spPr>
        <p:txBody>
          <a:bodyPr/>
          <a:lstStyle/>
          <a:p>
            <a:pPr>
              <a:defRPr/>
            </a:pPr>
            <a:r>
              <a:rPr lang="en-US" altLang="en-US" sz="2400" b="0" dirty="0" smtClean="0">
                <a:latin typeface="Times New Roman" panose="02020603050405020304" pitchFamily="18" charset="0"/>
                <a:cs typeface="Arial" panose="020B0604020202020204" pitchFamily="34" charset="0"/>
              </a:rPr>
              <a:t>See </a:t>
            </a:r>
            <a:r>
              <a:rPr lang="en-US" sz="2400" b="0" dirty="0" smtClean="0">
                <a:latin typeface="Times New Roman" panose="02020603050405020304" pitchFamily="18" charset="0"/>
                <a:cs typeface="Arial" panose="020B0604020202020204" pitchFamily="34" charset="0"/>
              </a:rPr>
              <a:t>Pilot’s Guide to ForeFlight Mobile </a:t>
            </a:r>
            <a:r>
              <a:rPr lang="en-US" altLang="en-US" sz="2400" b="0" dirty="0" smtClean="0">
                <a:latin typeface="Times New Roman" panose="02020603050405020304" pitchFamily="18" charset="0"/>
                <a:cs typeface="Arial" panose="020B0604020202020204" pitchFamily="34" charset="0"/>
              </a:rPr>
              <a:t>Version </a:t>
            </a:r>
            <a:r>
              <a:rPr lang="en-US" altLang="en-US" sz="2400" b="0" dirty="0" smtClean="0">
                <a:latin typeface="Times New Roman" panose="02020603050405020304" pitchFamily="18" charset="0"/>
                <a:cs typeface="Arial" panose="020B0604020202020204" pitchFamily="34" charset="0"/>
              </a:rPr>
              <a:t>10.4</a:t>
            </a:r>
            <a:endParaRPr lang="en-US" altLang="en-US" sz="2400" b="0" dirty="0" smtClean="0">
              <a:latin typeface="Times New Roman" panose="02020603050405020304" pitchFamily="18" charset="0"/>
              <a:cs typeface="Arial" panose="020B0604020202020204" pitchFamily="34" charset="0"/>
            </a:endParaRPr>
          </a:p>
          <a:p>
            <a:pPr lvl="1">
              <a:lnSpc>
                <a:spcPct val="110000"/>
              </a:lnSpc>
              <a:spcBef>
                <a:spcPct val="25000"/>
              </a:spcBef>
              <a:defRPr/>
            </a:pPr>
            <a:r>
              <a:rPr lang="en-US" altLang="en-US" b="1" i="1" dirty="0" smtClean="0">
                <a:solidFill>
                  <a:schemeClr val="accent2"/>
                </a:solidFill>
                <a:latin typeface="Times New Roman" panose="02020603050405020304" pitchFamily="18" charset="0"/>
                <a:cs typeface="Arial" panose="020B0604020202020204" pitchFamily="34" charset="0"/>
                <a:hlinkClick r:id="rId3"/>
              </a:rPr>
              <a:t>http://www.foreflight.com/ipad/guide/pdf</a:t>
            </a:r>
            <a:endParaRPr lang="en-US" altLang="en-US" b="1" i="1" dirty="0" smtClean="0">
              <a:solidFill>
                <a:schemeClr val="accent2"/>
              </a:solidFill>
              <a:latin typeface="Times New Roman" panose="02020603050405020304" pitchFamily="18" charset="0"/>
              <a:cs typeface="Arial" panose="020B0604020202020204" pitchFamily="34" charset="0"/>
            </a:endParaRPr>
          </a:p>
          <a:p>
            <a:pPr lvl="1">
              <a:lnSpc>
                <a:spcPct val="110000"/>
              </a:lnSpc>
              <a:spcBef>
                <a:spcPct val="25000"/>
              </a:spcBef>
              <a:defRPr/>
            </a:pPr>
            <a:r>
              <a:rPr lang="en-US" altLang="en-US" dirty="0" smtClean="0">
                <a:latin typeface="Times New Roman" panose="02020603050405020304" pitchFamily="18" charset="0"/>
                <a:ea typeface="+mn-ea"/>
                <a:cs typeface="Arial" panose="020B0604020202020204" pitchFamily="34" charset="0"/>
              </a:rPr>
              <a:t>Aircraft – creating &amp; deleting Pilot’s Guide pages </a:t>
            </a:r>
            <a:r>
              <a:rPr lang="en-US" altLang="en-US" dirty="0" smtClean="0">
                <a:latin typeface="Times New Roman" panose="02020603050405020304" pitchFamily="18" charset="0"/>
                <a:ea typeface="+mn-ea"/>
                <a:cs typeface="Arial" panose="020B0604020202020204" pitchFamily="34" charset="0"/>
              </a:rPr>
              <a:t>244-248</a:t>
            </a:r>
            <a:endParaRPr lang="en-US" altLang="en-US" dirty="0" smtClean="0">
              <a:latin typeface="Times New Roman" panose="02020603050405020304" pitchFamily="18" charset="0"/>
              <a:ea typeface="+mn-ea"/>
              <a:cs typeface="Arial" panose="020B0604020202020204" pitchFamily="34" charset="0"/>
            </a:endParaRPr>
          </a:p>
          <a:p>
            <a:pPr lvl="1">
              <a:lnSpc>
                <a:spcPct val="110000"/>
              </a:lnSpc>
              <a:spcBef>
                <a:spcPct val="25000"/>
              </a:spcBef>
              <a:defRPr/>
            </a:pPr>
            <a:r>
              <a:rPr lang="en-US" altLang="en-US" dirty="0" smtClean="0">
                <a:latin typeface="Times New Roman" panose="02020603050405020304" pitchFamily="18" charset="0"/>
                <a:ea typeface="+mn-ea"/>
                <a:cs typeface="Arial" panose="020B0604020202020204" pitchFamily="34" charset="0"/>
              </a:rPr>
              <a:t>Weight &amp; Balance </a:t>
            </a:r>
            <a:r>
              <a:rPr lang="en-US" altLang="en-US" dirty="0">
                <a:latin typeface="Times New Roman" panose="02020603050405020304" pitchFamily="18" charset="0"/>
                <a:ea typeface="+mn-ea"/>
                <a:cs typeface="Arial" panose="020B0604020202020204" pitchFamily="34" charset="0"/>
              </a:rPr>
              <a:t>- Pilot’s Guide </a:t>
            </a:r>
            <a:r>
              <a:rPr lang="en-US" altLang="en-US" dirty="0" smtClean="0">
                <a:latin typeface="Times New Roman" panose="02020603050405020304" pitchFamily="18" charset="0"/>
                <a:ea typeface="+mn-ea"/>
                <a:cs typeface="Arial" panose="020B0604020202020204" pitchFamily="34" charset="0"/>
              </a:rPr>
              <a:t>page </a:t>
            </a:r>
            <a:r>
              <a:rPr lang="en-US" altLang="en-US" dirty="0" smtClean="0">
                <a:latin typeface="Times New Roman" panose="02020603050405020304" pitchFamily="18" charset="0"/>
                <a:ea typeface="+mn-ea"/>
                <a:cs typeface="Arial" panose="020B0604020202020204" pitchFamily="34" charset="0"/>
              </a:rPr>
              <a:t>243</a:t>
            </a:r>
            <a:endParaRPr lang="en-US" altLang="en-US" dirty="0">
              <a:latin typeface="Times New Roman" panose="02020603050405020304" pitchFamily="18" charset="0"/>
              <a:ea typeface="+mn-ea"/>
              <a:cs typeface="Arial" panose="020B0604020202020204" pitchFamily="34" charset="0"/>
            </a:endParaRPr>
          </a:p>
          <a:p>
            <a:pPr>
              <a:lnSpc>
                <a:spcPct val="110000"/>
              </a:lnSpc>
              <a:spcBef>
                <a:spcPts val="600"/>
              </a:spcBef>
              <a:defRPr/>
            </a:pPr>
            <a:r>
              <a:rPr lang="en-US" altLang="en-US" sz="2400" b="0" dirty="0" smtClean="0">
                <a:latin typeface="Times New Roman" panose="02020603050405020304" pitchFamily="18" charset="0"/>
                <a:cs typeface="Arial" panose="020B0604020202020204" pitchFamily="34" charset="0"/>
              </a:rPr>
              <a:t>See ForeFlight Mobile computation of weight &amp; balance on following slides</a:t>
            </a:r>
          </a:p>
          <a:p>
            <a:pPr>
              <a:lnSpc>
                <a:spcPct val="110000"/>
              </a:lnSpc>
              <a:spcBef>
                <a:spcPts val="600"/>
              </a:spcBef>
              <a:defRPr/>
            </a:pPr>
            <a:endParaRPr lang="en-US" altLang="en-US" sz="2200" b="0" dirty="0"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545899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additive="base">
                                        <p:cTn id="21"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 calcmode="lin" valueType="num">
                                      <p:cBhvr additive="base">
                                        <p:cTn id="27"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9144000" cy="471488"/>
          </a:xfrm>
          <a:noFill/>
        </p:spPr>
        <p:txBody>
          <a:bodyPr/>
          <a:lstStyle/>
          <a:p>
            <a:pPr algn="ctr" eaLnBrk="1" hangingPunct="1"/>
            <a:r>
              <a:rPr lang="en-US" altLang="en-US" sz="2800" i="1" smtClean="0">
                <a:latin typeface="Times New Roman" panose="02020603050405020304" pitchFamily="18" charset="0"/>
              </a:rPr>
              <a:t>ForeFlight Mobile Weight &amp; Balance</a:t>
            </a:r>
            <a:endParaRPr lang="en-US" altLang="en-US" sz="2800" smtClean="0">
              <a:latin typeface="Times New Roman" panose="02020603050405020304" pitchFamily="18" charset="0"/>
            </a:endParaRPr>
          </a:p>
        </p:txBody>
      </p:sp>
      <p:sp>
        <p:nvSpPr>
          <p:cNvPr id="3" name="Rectangle 3"/>
          <p:cNvSpPr>
            <a:spLocks noGrp="1" noChangeArrowheads="1"/>
          </p:cNvSpPr>
          <p:nvPr>
            <p:ph type="body" sz="half" idx="1"/>
          </p:nvPr>
        </p:nvSpPr>
        <p:spPr>
          <a:xfrm>
            <a:off x="0" y="677863"/>
            <a:ext cx="8997950" cy="2419350"/>
          </a:xfrm>
        </p:spPr>
        <p:txBody>
          <a:bodyPr/>
          <a:lstStyle/>
          <a:p>
            <a:pPr>
              <a:lnSpc>
                <a:spcPct val="110000"/>
              </a:lnSpc>
              <a:spcBef>
                <a:spcPct val="25000"/>
              </a:spcBef>
            </a:pPr>
            <a:r>
              <a:rPr lang="en-US" altLang="en-US" sz="2400" smtClean="0">
                <a:latin typeface="Times New Roman" panose="02020603050405020304" pitchFamily="18" charset="0"/>
                <a:cs typeface="Arial" panose="020B0604020202020204" pitchFamily="34" charset="0"/>
              </a:rPr>
              <a:t>You can use these steps to start Weight &amp; Balance calculation</a:t>
            </a:r>
          </a:p>
          <a:p>
            <a:pPr lvl="1">
              <a:lnSpc>
                <a:spcPct val="110000"/>
              </a:lnSpc>
              <a:spcBef>
                <a:spcPct val="25000"/>
              </a:spcBef>
            </a:pPr>
            <a:r>
              <a:rPr lang="en-US" altLang="en-US" smtClean="0">
                <a:latin typeface="Times New Roman" panose="02020603050405020304" pitchFamily="18" charset="0"/>
                <a:cs typeface="Arial" panose="020B0604020202020204" pitchFamily="34" charset="0"/>
              </a:rPr>
              <a:t>Launch ForeFlight Mobile </a:t>
            </a:r>
          </a:p>
          <a:p>
            <a:pPr lvl="1">
              <a:lnSpc>
                <a:spcPct val="110000"/>
              </a:lnSpc>
              <a:spcBef>
                <a:spcPct val="25000"/>
              </a:spcBef>
            </a:pPr>
            <a:r>
              <a:rPr lang="en-US" altLang="en-US" smtClean="0">
                <a:latin typeface="Times New Roman" panose="02020603050405020304" pitchFamily="18" charset="0"/>
                <a:cs typeface="Arial" panose="020B0604020202020204" pitchFamily="34" charset="0"/>
              </a:rPr>
              <a:t>Tap the “More” button to see menu</a:t>
            </a:r>
          </a:p>
          <a:p>
            <a:pPr lvl="1">
              <a:lnSpc>
                <a:spcPct val="110000"/>
              </a:lnSpc>
              <a:spcBef>
                <a:spcPct val="25000"/>
              </a:spcBef>
            </a:pPr>
            <a:r>
              <a:rPr lang="en-US" altLang="en-US" smtClean="0">
                <a:latin typeface="Times New Roman" panose="02020603050405020304" pitchFamily="18" charset="0"/>
                <a:cs typeface="Arial" panose="020B0604020202020204" pitchFamily="34" charset="0"/>
              </a:rPr>
              <a:t>Tap “Weight &amp; Balance” in left pane of next slide</a:t>
            </a:r>
          </a:p>
        </p:txBody>
      </p:sp>
      <p:pic>
        <p:nvPicPr>
          <p:cNvPr id="10138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8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8023225" y="3792538"/>
            <a:ext cx="1120775" cy="5905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solidFill>
                <a:srgbClr val="FF0000"/>
              </a:solidFill>
            </a:endParaRPr>
          </a:p>
        </p:txBody>
      </p:sp>
      <p:sp>
        <p:nvSpPr>
          <p:cNvPr id="10" name="Rectangular Callout 9"/>
          <p:cNvSpPr>
            <a:spLocks noChangeArrowheads="1"/>
          </p:cNvSpPr>
          <p:nvPr/>
        </p:nvSpPr>
        <p:spPr bwMode="auto">
          <a:xfrm>
            <a:off x="5959475" y="5014913"/>
            <a:ext cx="1770063" cy="811212"/>
          </a:xfrm>
          <a:prstGeom prst="wedgeRectCallout">
            <a:avLst>
              <a:gd name="adj1" fmla="val 72213"/>
              <a:gd name="adj2" fmla="val -175907"/>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11" name="TextBox 10"/>
          <p:cNvSpPr txBox="1">
            <a:spLocks noChangeArrowheads="1"/>
          </p:cNvSpPr>
          <p:nvPr/>
        </p:nvSpPr>
        <p:spPr bwMode="auto">
          <a:xfrm>
            <a:off x="6151563" y="5097463"/>
            <a:ext cx="1577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FF0000"/>
                </a:solidFill>
                <a:latin typeface="Times New Roman" panose="02020603050405020304" pitchFamily="18" charset="0"/>
                <a:cs typeface="Times New Roman" panose="02020603050405020304" pitchFamily="18" charset="0"/>
              </a:rPr>
              <a:t>Tap “More” to See Menu</a:t>
            </a:r>
          </a:p>
        </p:txBody>
      </p:sp>
    </p:spTree>
    <p:extLst>
      <p:ext uri="{BB962C8B-B14F-4D97-AF65-F5344CB8AC3E}">
        <p14:creationId xmlns:p14="http://schemas.microsoft.com/office/powerpoint/2010/main" val="344825638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1380"/>
                                        </p:tgtEl>
                                        <p:attrNameLst>
                                          <p:attrName>style.visibility</p:attrName>
                                        </p:attrNameLst>
                                      </p:cBhvr>
                                      <p:to>
                                        <p:strVal val="visible"/>
                                      </p:to>
                                    </p:set>
                                    <p:anim calcmode="lin" valueType="num">
                                      <p:cBhvr additive="base">
                                        <p:cTn id="29" dur="500" fill="hold"/>
                                        <p:tgtEl>
                                          <p:spTgt spid="101380"/>
                                        </p:tgtEl>
                                        <p:attrNameLst>
                                          <p:attrName>ppt_x</p:attrName>
                                        </p:attrNameLst>
                                      </p:cBhvr>
                                      <p:tavLst>
                                        <p:tav tm="0">
                                          <p:val>
                                            <p:strVal val="#ppt_x"/>
                                          </p:val>
                                        </p:tav>
                                        <p:tav tm="100000">
                                          <p:val>
                                            <p:strVal val="#ppt_x"/>
                                          </p:val>
                                        </p:tav>
                                      </p:tavLst>
                                    </p:anim>
                                    <p:anim calcmode="lin" valueType="num">
                                      <p:cBhvr additive="base">
                                        <p:cTn id="30" dur="500" fill="hold"/>
                                        <p:tgtEl>
                                          <p:spTgt spid="10138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101600"/>
            <a:ext cx="9144000" cy="508000"/>
          </a:xfrm>
          <a:noFill/>
        </p:spPr>
        <p:txBody>
          <a:bodyPr/>
          <a:lstStyle/>
          <a:p>
            <a:pPr algn="ctr" eaLnBrk="1" hangingPunct="1"/>
            <a:r>
              <a:rPr lang="en-US" altLang="en-US" sz="2800" i="1" smtClean="0">
                <a:latin typeface="Times New Roman" panose="02020603050405020304" pitchFamily="18" charset="0"/>
              </a:rPr>
              <a:t>ForeFlight Mobile Weight &amp; Balance</a:t>
            </a:r>
            <a:endParaRPr lang="en-US" altLang="en-US" sz="2800" smtClean="0">
              <a:latin typeface="Times New Roman" panose="02020603050405020304" pitchFamily="18" charset="0"/>
            </a:endParaRPr>
          </a:p>
        </p:txBody>
      </p:sp>
      <p:pic>
        <p:nvPicPr>
          <p:cNvPr id="107523" name="Picture 1"/>
          <p:cNvPicPr>
            <a:picLocks noChangeAspect="1"/>
          </p:cNvPicPr>
          <p:nvPr/>
        </p:nvPicPr>
        <p:blipFill>
          <a:blip r:embed="rId3">
            <a:extLst>
              <a:ext uri="{28A0092B-C50C-407E-A947-70E740481C1C}">
                <a14:useLocalDpi xmlns:a14="http://schemas.microsoft.com/office/drawing/2010/main" val="0"/>
              </a:ext>
            </a:extLst>
          </a:blip>
          <a:srcRect b="27527"/>
          <a:stretch>
            <a:fillRect/>
          </a:stretch>
        </p:blipFill>
        <p:spPr bwMode="auto">
          <a:xfrm>
            <a:off x="1104900" y="623888"/>
            <a:ext cx="64658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ular Callout 12"/>
          <p:cNvSpPr>
            <a:spLocks noChangeArrowheads="1"/>
          </p:cNvSpPr>
          <p:nvPr/>
        </p:nvSpPr>
        <p:spPr bwMode="auto">
          <a:xfrm>
            <a:off x="2859088" y="3797300"/>
            <a:ext cx="1917700" cy="1047750"/>
          </a:xfrm>
          <a:prstGeom prst="wedgeRectCallout">
            <a:avLst>
              <a:gd name="adj1" fmla="val -44185"/>
              <a:gd name="adj2" fmla="val -173819"/>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16" name="Rectangular Callout 15"/>
          <p:cNvSpPr>
            <a:spLocks noChangeArrowheads="1"/>
          </p:cNvSpPr>
          <p:nvPr/>
        </p:nvSpPr>
        <p:spPr bwMode="auto">
          <a:xfrm>
            <a:off x="6983413" y="4505325"/>
            <a:ext cx="1917700" cy="1047750"/>
          </a:xfrm>
          <a:prstGeom prst="wedgeRectCallout">
            <a:avLst>
              <a:gd name="adj1" fmla="val -82306"/>
              <a:gd name="adj2" fmla="val -330319"/>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23" name="TextBox 22"/>
          <p:cNvSpPr txBox="1">
            <a:spLocks noChangeArrowheads="1"/>
          </p:cNvSpPr>
          <p:nvPr/>
        </p:nvSpPr>
        <p:spPr bwMode="auto">
          <a:xfrm>
            <a:off x="6983413" y="4629150"/>
            <a:ext cx="191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FF0000"/>
                </a:solidFill>
                <a:latin typeface="Times New Roman" panose="02020603050405020304" pitchFamily="18" charset="0"/>
                <a:cs typeface="Times New Roman" panose="02020603050405020304" pitchFamily="18" charset="0"/>
              </a:rPr>
              <a:t>Tap to Select W&amp;B Profile for your airplane</a:t>
            </a:r>
          </a:p>
        </p:txBody>
      </p:sp>
      <p:sp>
        <p:nvSpPr>
          <p:cNvPr id="24" name="TextBox 23"/>
          <p:cNvSpPr txBox="1">
            <a:spLocks noChangeArrowheads="1"/>
          </p:cNvSpPr>
          <p:nvPr/>
        </p:nvSpPr>
        <p:spPr bwMode="auto">
          <a:xfrm>
            <a:off x="2859088" y="3859213"/>
            <a:ext cx="191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FF0000"/>
                </a:solidFill>
                <a:latin typeface="Times New Roman" panose="02020603050405020304" pitchFamily="18" charset="0"/>
                <a:cs typeface="Times New Roman" panose="02020603050405020304" pitchFamily="18" charset="0"/>
              </a:rPr>
              <a:t>Tap to Select Weight &amp; Balance</a:t>
            </a:r>
          </a:p>
        </p:txBody>
      </p:sp>
      <p:sp>
        <p:nvSpPr>
          <p:cNvPr id="25" name="Rectangle 24"/>
          <p:cNvSpPr>
            <a:spLocks noChangeArrowheads="1"/>
          </p:cNvSpPr>
          <p:nvPr/>
        </p:nvSpPr>
        <p:spPr bwMode="auto">
          <a:xfrm>
            <a:off x="5049838" y="801688"/>
            <a:ext cx="1276350" cy="307975"/>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26" name="Rectangle 13"/>
          <p:cNvSpPr>
            <a:spLocks noChangeArrowheads="1"/>
          </p:cNvSpPr>
          <p:nvPr/>
        </p:nvSpPr>
        <p:spPr bwMode="auto">
          <a:xfrm>
            <a:off x="922338" y="2090738"/>
            <a:ext cx="2895600" cy="528637"/>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27" name="Rectangle 14"/>
          <p:cNvSpPr>
            <a:spLocks noChangeArrowheads="1"/>
          </p:cNvSpPr>
          <p:nvPr/>
        </p:nvSpPr>
        <p:spPr bwMode="auto">
          <a:xfrm>
            <a:off x="3817938" y="1241425"/>
            <a:ext cx="2895600" cy="530225"/>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28" name="Rectangle 27"/>
          <p:cNvSpPr>
            <a:spLocks noChangeArrowheads="1"/>
          </p:cNvSpPr>
          <p:nvPr/>
        </p:nvSpPr>
        <p:spPr bwMode="auto">
          <a:xfrm>
            <a:off x="7196138" y="1349375"/>
            <a:ext cx="403225" cy="314325"/>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Tree>
    <p:extLst>
      <p:ext uri="{BB962C8B-B14F-4D97-AF65-F5344CB8AC3E}">
        <p14:creationId xmlns:p14="http://schemas.microsoft.com/office/powerpoint/2010/main" val="5987792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3" grpId="0"/>
      <p:bldP spid="24" grpId="0"/>
      <p:bldP spid="25" grpId="0" animBg="1"/>
      <p:bldP spid="26" grpId="0" animBg="1"/>
      <p:bldP spid="27" grpId="0" animBg="1"/>
      <p:bldP spid="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9144000" cy="503238"/>
          </a:xfrm>
          <a:noFill/>
        </p:spPr>
        <p:txBody>
          <a:bodyPr/>
          <a:lstStyle/>
          <a:p>
            <a:pPr algn="ctr" eaLnBrk="1" hangingPunct="1"/>
            <a:r>
              <a:rPr lang="en-US" altLang="en-US" sz="2400" i="1" smtClean="0">
                <a:latin typeface="Times New Roman" panose="02020603050405020304" pitchFamily="18" charset="0"/>
              </a:rPr>
              <a:t>ForeFlight Mobile Weight &amp; Balance – Setting Up An Airplane</a:t>
            </a:r>
            <a:endParaRPr lang="en-US" altLang="en-US" sz="2400" smtClean="0">
              <a:latin typeface="Times New Roman" panose="02020603050405020304" pitchFamily="18" charset="0"/>
            </a:endParaRPr>
          </a:p>
        </p:txBody>
      </p:sp>
      <p:pic>
        <p:nvPicPr>
          <p:cNvPr id="788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3" y="503238"/>
            <a:ext cx="2801937"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503238"/>
            <a:ext cx="3641725"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905625" y="865188"/>
            <a:ext cx="21240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This data is available from the weight &amp; balance document in your airplane’s POH </a:t>
            </a:r>
          </a:p>
        </p:txBody>
      </p:sp>
    </p:spTree>
    <p:extLst>
      <p:ext uri="{BB962C8B-B14F-4D97-AF65-F5344CB8AC3E}">
        <p14:creationId xmlns:p14="http://schemas.microsoft.com/office/powerpoint/2010/main" val="291798243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500" fill="hold"/>
                                        <p:tgtEl>
                                          <p:spTgt spid="78851"/>
                                        </p:tgtEl>
                                        <p:attrNameLst>
                                          <p:attrName>ppt_x</p:attrName>
                                        </p:attrNameLst>
                                      </p:cBhvr>
                                      <p:tavLst>
                                        <p:tav tm="0">
                                          <p:val>
                                            <p:strVal val="#ppt_x"/>
                                          </p:val>
                                        </p:tav>
                                        <p:tav tm="100000">
                                          <p:val>
                                            <p:strVal val="#ppt_x"/>
                                          </p:val>
                                        </p:tav>
                                      </p:tavLst>
                                    </p:anim>
                                    <p:anim calcmode="lin" valueType="num">
                                      <p:cBhvr additive="base">
                                        <p:cTn id="8" dur="500" fill="hold"/>
                                        <p:tgtEl>
                                          <p:spTgt spid="788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additive="base">
                                        <p:cTn id="13" dur="500" fill="hold"/>
                                        <p:tgtEl>
                                          <p:spTgt spid="78852"/>
                                        </p:tgtEl>
                                        <p:attrNameLst>
                                          <p:attrName>ppt_x</p:attrName>
                                        </p:attrNameLst>
                                      </p:cBhvr>
                                      <p:tavLst>
                                        <p:tav tm="0">
                                          <p:val>
                                            <p:strVal val="#ppt_x"/>
                                          </p:val>
                                        </p:tav>
                                        <p:tav tm="100000">
                                          <p:val>
                                            <p:strVal val="#ppt_x"/>
                                          </p:val>
                                        </p:tav>
                                      </p:tavLst>
                                    </p:anim>
                                    <p:anim calcmode="lin" valueType="num">
                                      <p:cBhvr additive="base">
                                        <p:cTn id="14"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2443655" cy="3641835"/>
          </a:xfrm>
          <a:noFill/>
        </p:spPr>
        <p:txBody>
          <a:bodyPr/>
          <a:lstStyle/>
          <a:p>
            <a:pPr algn="ctr" eaLnBrk="1" hangingPunct="1"/>
            <a:r>
              <a:rPr lang="en-US" altLang="en-US" sz="3200" dirty="0" smtClean="0">
                <a:latin typeface="Times New Roman" panose="02020603050405020304" pitchFamily="18" charset="0"/>
              </a:rPr>
              <a:t>NTSB Weight &amp; Balance Accident Trends</a:t>
            </a:r>
            <a:br>
              <a:rPr lang="en-US" altLang="en-US" sz="3200" dirty="0" smtClean="0">
                <a:latin typeface="Times New Roman" panose="02020603050405020304" pitchFamily="18" charset="0"/>
              </a:rPr>
            </a:br>
            <a:r>
              <a:rPr lang="en-US" altLang="en-US" sz="3200" dirty="0" smtClean="0">
                <a:latin typeface="Times New Roman" panose="02020603050405020304" pitchFamily="18" charset="0"/>
              </a:rPr>
              <a:t>U.S. </a:t>
            </a:r>
            <a:br>
              <a:rPr lang="en-US" altLang="en-US" sz="3200" dirty="0" smtClean="0">
                <a:latin typeface="Times New Roman" panose="02020603050405020304" pitchFamily="18" charset="0"/>
              </a:rPr>
            </a:br>
            <a:r>
              <a:rPr lang="en-US" altLang="en-US" sz="3200" dirty="0" smtClean="0">
                <a:latin typeface="Times New Roman" panose="02020603050405020304" pitchFamily="18" charset="0"/>
              </a:rPr>
              <a:t>2000 – 2017</a:t>
            </a:r>
          </a:p>
        </p:txBody>
      </p:sp>
      <p:sp>
        <p:nvSpPr>
          <p:cNvPr id="154627" name="Rectangle 3"/>
          <p:cNvSpPr>
            <a:spLocks noGrp="1" noChangeArrowheads="1"/>
          </p:cNvSpPr>
          <p:nvPr>
            <p:ph type="body" sz="half" idx="1"/>
          </p:nvPr>
        </p:nvSpPr>
        <p:spPr>
          <a:xfrm>
            <a:off x="0" y="3594539"/>
            <a:ext cx="2270234" cy="2333298"/>
          </a:xfrm>
        </p:spPr>
        <p:txBody>
          <a:bodyPr/>
          <a:lstStyle/>
          <a:p>
            <a:pPr>
              <a:lnSpc>
                <a:spcPct val="110000"/>
              </a:lnSpc>
              <a:spcBef>
                <a:spcPct val="25000"/>
              </a:spcBef>
              <a:defRPr/>
            </a:pPr>
            <a:r>
              <a:rPr lang="en-US" b="0" kern="1200" dirty="0" smtClean="0">
                <a:latin typeface="Times New Roman" pitchFamily="18" charset="0"/>
                <a:cs typeface="Arial" charset="0"/>
              </a:rPr>
              <a:t>60.7% of these accidents involved fatalities.</a:t>
            </a:r>
          </a:p>
        </p:txBody>
      </p:sp>
      <p:pic>
        <p:nvPicPr>
          <p:cNvPr id="2" name="Picture 1"/>
          <p:cNvPicPr>
            <a:picLocks noChangeAspect="1"/>
          </p:cNvPicPr>
          <p:nvPr/>
        </p:nvPicPr>
        <p:blipFill>
          <a:blip r:embed="rId3"/>
          <a:stretch>
            <a:fillRect/>
          </a:stretch>
        </p:blipFill>
        <p:spPr>
          <a:xfrm>
            <a:off x="3010094" y="-1"/>
            <a:ext cx="4705445" cy="605395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0"/>
            <a:ext cx="9144000" cy="503238"/>
          </a:xfrm>
          <a:noFill/>
        </p:spPr>
        <p:txBody>
          <a:bodyPr/>
          <a:lstStyle/>
          <a:p>
            <a:pPr algn="ctr" eaLnBrk="1" hangingPunct="1"/>
            <a:r>
              <a:rPr lang="en-US" altLang="en-US" sz="2800" i="1" smtClean="0">
                <a:latin typeface="Times New Roman" panose="02020603050405020304" pitchFamily="18" charset="0"/>
              </a:rPr>
              <a:t>ForeFlight Mobile Weight &amp; Balance – For A Given Flight</a:t>
            </a:r>
            <a:endParaRPr lang="en-US" altLang="en-US" sz="2800" smtClean="0">
              <a:latin typeface="Times New Roman" panose="02020603050405020304" pitchFamily="18" charset="0"/>
            </a:endParaRPr>
          </a:p>
        </p:txBody>
      </p:sp>
      <p:pic>
        <p:nvPicPr>
          <p:cNvPr id="80900" name="Picture 4"/>
          <p:cNvPicPr>
            <a:picLocks noChangeAspect="1"/>
          </p:cNvPicPr>
          <p:nvPr/>
        </p:nvPicPr>
        <p:blipFill>
          <a:blip r:embed="rId3">
            <a:extLst>
              <a:ext uri="{28A0092B-C50C-407E-A947-70E740481C1C}">
                <a14:useLocalDpi xmlns:a14="http://schemas.microsoft.com/office/drawing/2010/main" val="0"/>
              </a:ext>
            </a:extLst>
          </a:blip>
          <a:srcRect t="95013"/>
          <a:stretch>
            <a:fillRect/>
          </a:stretch>
        </p:blipFill>
        <p:spPr bwMode="auto">
          <a:xfrm>
            <a:off x="4730750" y="4881563"/>
            <a:ext cx="43100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25" y="503238"/>
            <a:ext cx="44354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503238"/>
            <a:ext cx="4360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2875" y="4262438"/>
            <a:ext cx="4371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This data is unique to a given flight. </a:t>
            </a:r>
          </a:p>
        </p:txBody>
      </p:sp>
      <p:sp>
        <p:nvSpPr>
          <p:cNvPr id="4" name="Rectangle 3"/>
          <p:cNvSpPr>
            <a:spLocks noChangeArrowheads="1"/>
          </p:cNvSpPr>
          <p:nvPr/>
        </p:nvSpPr>
        <p:spPr bwMode="auto">
          <a:xfrm>
            <a:off x="174625" y="944563"/>
            <a:ext cx="3895725" cy="91440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8" name="Rectangle 7"/>
          <p:cNvSpPr>
            <a:spLocks noChangeArrowheads="1"/>
          </p:cNvSpPr>
          <p:nvPr/>
        </p:nvSpPr>
        <p:spPr bwMode="auto">
          <a:xfrm>
            <a:off x="200025" y="5092700"/>
            <a:ext cx="4371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Crew weights, baggage weights, and fuel on board can vary.</a:t>
            </a:r>
          </a:p>
        </p:txBody>
      </p:sp>
    </p:spTree>
    <p:extLst>
      <p:ext uri="{BB962C8B-B14F-4D97-AF65-F5344CB8AC3E}">
        <p14:creationId xmlns:p14="http://schemas.microsoft.com/office/powerpoint/2010/main" val="30810968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0900"/>
                                        </p:tgtEl>
                                        <p:attrNameLst>
                                          <p:attrName>style.visibility</p:attrName>
                                        </p:attrNameLst>
                                      </p:cBhvr>
                                      <p:to>
                                        <p:strVal val="visible"/>
                                      </p:to>
                                    </p:set>
                                    <p:anim calcmode="lin" valueType="num">
                                      <p:cBhvr additive="base">
                                        <p:cTn id="23" dur="500" fill="hold"/>
                                        <p:tgtEl>
                                          <p:spTgt spid="80900"/>
                                        </p:tgtEl>
                                        <p:attrNameLst>
                                          <p:attrName>ppt_x</p:attrName>
                                        </p:attrNameLst>
                                      </p:cBhvr>
                                      <p:tavLst>
                                        <p:tav tm="0">
                                          <p:val>
                                            <p:strVal val="#ppt_x"/>
                                          </p:val>
                                        </p:tav>
                                        <p:tav tm="100000">
                                          <p:val>
                                            <p:strVal val="#ppt_x"/>
                                          </p:val>
                                        </p:tav>
                                      </p:tavLst>
                                    </p:anim>
                                    <p:anim calcmode="lin" valueType="num">
                                      <p:cBhvr additive="base">
                                        <p:cTn id="24"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0"/>
            <a:ext cx="9144000" cy="503238"/>
          </a:xfrm>
          <a:noFill/>
        </p:spPr>
        <p:txBody>
          <a:bodyPr/>
          <a:lstStyle/>
          <a:p>
            <a:pPr algn="ctr" eaLnBrk="1" hangingPunct="1"/>
            <a:r>
              <a:rPr lang="en-US" altLang="en-US" sz="2800" i="1" smtClean="0">
                <a:latin typeface="Times New Roman" panose="02020603050405020304" pitchFamily="18" charset="0"/>
              </a:rPr>
              <a:t>ForeFlight Mobile Weight &amp; Balance – For A Given Flight</a:t>
            </a:r>
            <a:endParaRPr lang="en-US" altLang="en-US" sz="2800" smtClean="0">
              <a:latin typeface="Times New Roman" panose="02020603050405020304" pitchFamily="18" charset="0"/>
            </a:endParaRPr>
          </a:p>
        </p:txBody>
      </p:sp>
      <p:pic>
        <p:nvPicPr>
          <p:cNvPr id="82948" name="Picture 5"/>
          <p:cNvPicPr>
            <a:picLocks noChangeAspect="1"/>
          </p:cNvPicPr>
          <p:nvPr/>
        </p:nvPicPr>
        <p:blipFill>
          <a:blip r:embed="rId3">
            <a:extLst>
              <a:ext uri="{28A0092B-C50C-407E-A947-70E740481C1C}">
                <a14:useLocalDpi xmlns:a14="http://schemas.microsoft.com/office/drawing/2010/main" val="0"/>
              </a:ext>
            </a:extLst>
          </a:blip>
          <a:srcRect t="94662"/>
          <a:stretch>
            <a:fillRect/>
          </a:stretch>
        </p:blipFill>
        <p:spPr bwMode="auto">
          <a:xfrm>
            <a:off x="4778375" y="2476500"/>
            <a:ext cx="3859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8375" y="796925"/>
            <a:ext cx="38592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463" y="796925"/>
            <a:ext cx="42418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772025" y="3481388"/>
            <a:ext cx="4371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This data is unique to a given flight. </a:t>
            </a:r>
          </a:p>
        </p:txBody>
      </p:sp>
      <p:sp>
        <p:nvSpPr>
          <p:cNvPr id="7" name="Rectangle 6"/>
          <p:cNvSpPr>
            <a:spLocks noChangeArrowheads="1"/>
          </p:cNvSpPr>
          <p:nvPr/>
        </p:nvSpPr>
        <p:spPr bwMode="auto">
          <a:xfrm>
            <a:off x="4772025" y="4335463"/>
            <a:ext cx="4371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Crew weights, baggage weights, and fuel on board can vary.</a:t>
            </a:r>
          </a:p>
        </p:txBody>
      </p:sp>
    </p:spTree>
    <p:extLst>
      <p:ext uri="{BB962C8B-B14F-4D97-AF65-F5344CB8AC3E}">
        <p14:creationId xmlns:p14="http://schemas.microsoft.com/office/powerpoint/2010/main" val="15463029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additive="base">
                                        <p:cTn id="7" dur="500" fill="hold"/>
                                        <p:tgtEl>
                                          <p:spTgt spid="82948"/>
                                        </p:tgtEl>
                                        <p:attrNameLst>
                                          <p:attrName>ppt_x</p:attrName>
                                        </p:attrNameLst>
                                      </p:cBhvr>
                                      <p:tavLst>
                                        <p:tav tm="0">
                                          <p:val>
                                            <p:strVal val="#ppt_x"/>
                                          </p:val>
                                        </p:tav>
                                        <p:tav tm="100000">
                                          <p:val>
                                            <p:strVal val="#ppt_x"/>
                                          </p:val>
                                        </p:tav>
                                      </p:tavLst>
                                    </p:anim>
                                    <p:anim calcmode="lin" valueType="num">
                                      <p:cBhvr additive="base">
                                        <p:cTn id="8" dur="500" fill="hold"/>
                                        <p:tgtEl>
                                          <p:spTgt spid="829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949"/>
                                        </p:tgtEl>
                                        <p:attrNameLst>
                                          <p:attrName>style.visibility</p:attrName>
                                        </p:attrNameLst>
                                      </p:cBhvr>
                                      <p:to>
                                        <p:strVal val="visible"/>
                                      </p:to>
                                    </p:set>
                                    <p:anim calcmode="lin" valueType="num">
                                      <p:cBhvr additive="base">
                                        <p:cTn id="19" dur="500" fill="hold"/>
                                        <p:tgtEl>
                                          <p:spTgt spid="82949"/>
                                        </p:tgtEl>
                                        <p:attrNameLst>
                                          <p:attrName>ppt_x</p:attrName>
                                        </p:attrNameLst>
                                      </p:cBhvr>
                                      <p:tavLst>
                                        <p:tav tm="0">
                                          <p:val>
                                            <p:strVal val="#ppt_x"/>
                                          </p:val>
                                        </p:tav>
                                        <p:tav tm="100000">
                                          <p:val>
                                            <p:strVal val="#ppt_x"/>
                                          </p:val>
                                        </p:tav>
                                      </p:tavLst>
                                    </p:anim>
                                    <p:anim calcmode="lin" valueType="num">
                                      <p:cBhvr additive="base">
                                        <p:cTn id="20" dur="500" fill="hold"/>
                                        <p:tgtEl>
                                          <p:spTgt spid="8294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0"/>
            <a:ext cx="9144000" cy="503238"/>
          </a:xfrm>
          <a:noFill/>
        </p:spPr>
        <p:txBody>
          <a:bodyPr/>
          <a:lstStyle/>
          <a:p>
            <a:pPr algn="ctr" eaLnBrk="1" hangingPunct="1"/>
            <a:r>
              <a:rPr lang="en-US" altLang="en-US" sz="2800" i="1" smtClean="0">
                <a:latin typeface="Times New Roman" panose="02020603050405020304" pitchFamily="18" charset="0"/>
              </a:rPr>
              <a:t>ForeFlight Mobile Weight &amp; Balance – For A Given Flight</a:t>
            </a:r>
            <a:endParaRPr lang="en-US" altLang="en-US" sz="2800" smtClean="0">
              <a:latin typeface="Times New Roman" panose="02020603050405020304" pitchFamily="18" charset="0"/>
            </a:endParaRPr>
          </a:p>
        </p:txBody>
      </p:sp>
      <p:pic>
        <p:nvPicPr>
          <p:cNvPr id="8499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4788" y="503238"/>
            <a:ext cx="38592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938" y="503238"/>
            <a:ext cx="47371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5029200" y="1711325"/>
            <a:ext cx="39227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Compare this graph to the CG envelope in the Weight &amp; Balance section of your airplane’s POH</a:t>
            </a:r>
          </a:p>
        </p:txBody>
      </p:sp>
    </p:spTree>
    <p:extLst>
      <p:ext uri="{BB962C8B-B14F-4D97-AF65-F5344CB8AC3E}">
        <p14:creationId xmlns:p14="http://schemas.microsoft.com/office/powerpoint/2010/main" val="246812301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4995"/>
                                        </p:tgtEl>
                                        <p:attrNameLst>
                                          <p:attrName>style.visibility</p:attrName>
                                        </p:attrNameLst>
                                      </p:cBhvr>
                                      <p:to>
                                        <p:strVal val="visible"/>
                                      </p:to>
                                    </p:set>
                                    <p:anim calcmode="lin" valueType="num">
                                      <p:cBhvr additive="base">
                                        <p:cTn id="13" dur="500" fill="hold"/>
                                        <p:tgtEl>
                                          <p:spTgt spid="84995"/>
                                        </p:tgtEl>
                                        <p:attrNameLst>
                                          <p:attrName>ppt_x</p:attrName>
                                        </p:attrNameLst>
                                      </p:cBhvr>
                                      <p:tavLst>
                                        <p:tav tm="0">
                                          <p:val>
                                            <p:strVal val="#ppt_x"/>
                                          </p:val>
                                        </p:tav>
                                        <p:tav tm="100000">
                                          <p:val>
                                            <p:strVal val="#ppt_x"/>
                                          </p:val>
                                        </p:tav>
                                      </p:tavLst>
                                    </p:anim>
                                    <p:anim calcmode="lin" valueType="num">
                                      <p:cBhvr additive="base">
                                        <p:cTn id="14"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9144000" cy="503238"/>
          </a:xfrm>
          <a:noFill/>
        </p:spPr>
        <p:txBody>
          <a:bodyPr/>
          <a:lstStyle/>
          <a:p>
            <a:pPr algn="ctr" eaLnBrk="1" hangingPunct="1"/>
            <a:r>
              <a:rPr lang="en-US" altLang="en-US" sz="2800" i="1" smtClean="0">
                <a:latin typeface="Times New Roman" panose="02020603050405020304" pitchFamily="18" charset="0"/>
              </a:rPr>
              <a:t>ForeFlight Mobile Weight &amp; Balance – For A Given Flight</a:t>
            </a:r>
            <a:endParaRPr lang="en-US" altLang="en-US" sz="2800" smtClean="0">
              <a:latin typeface="Times New Roman" panose="02020603050405020304" pitchFamily="18" charset="0"/>
            </a:endParaRPr>
          </a:p>
        </p:txBody>
      </p:sp>
      <p:pic>
        <p:nvPicPr>
          <p:cNvPr id="8704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4788" y="503238"/>
            <a:ext cx="38592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 y="650875"/>
            <a:ext cx="4314825"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8975" y="1252538"/>
            <a:ext cx="46355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4667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7043"/>
                                        </p:tgtEl>
                                        <p:attrNameLst>
                                          <p:attrName>style.visibility</p:attrName>
                                        </p:attrNameLst>
                                      </p:cBhvr>
                                      <p:to>
                                        <p:strVal val="visible"/>
                                      </p:to>
                                    </p:set>
                                    <p:anim calcmode="lin" valueType="num">
                                      <p:cBhvr additive="base">
                                        <p:cTn id="19" dur="500" fill="hold"/>
                                        <p:tgtEl>
                                          <p:spTgt spid="87043"/>
                                        </p:tgtEl>
                                        <p:attrNameLst>
                                          <p:attrName>ppt_x</p:attrName>
                                        </p:attrNameLst>
                                      </p:cBhvr>
                                      <p:tavLst>
                                        <p:tav tm="0">
                                          <p:val>
                                            <p:strVal val="#ppt_x"/>
                                          </p:val>
                                        </p:tav>
                                        <p:tav tm="100000">
                                          <p:val>
                                            <p:strVal val="#ppt_x"/>
                                          </p:val>
                                        </p:tav>
                                      </p:tavLst>
                                    </p:anim>
                                    <p:anim calcmode="lin" valueType="num">
                                      <p:cBhvr additive="base">
                                        <p:cTn id="20" dur="500" fill="hold"/>
                                        <p:tgtEl>
                                          <p:spTgt spid="87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0"/>
            <a:ext cx="9144000" cy="546100"/>
          </a:xfrm>
          <a:noFill/>
        </p:spPr>
        <p:txBody>
          <a:bodyPr/>
          <a:lstStyle/>
          <a:p>
            <a:pPr algn="ctr" eaLnBrk="1" hangingPunct="1"/>
            <a:r>
              <a:rPr lang="en-US" altLang="en-US" sz="3200" i="1" smtClean="0">
                <a:latin typeface="Times New Roman" panose="02020603050405020304" pitchFamily="18" charset="0"/>
              </a:rPr>
              <a:t>Quickie Quiz</a:t>
            </a:r>
            <a:endParaRPr lang="en-US" altLang="en-US" sz="3200" smtClean="0">
              <a:latin typeface="Times New Roman" panose="02020603050405020304" pitchFamily="18" charset="0"/>
            </a:endParaRPr>
          </a:p>
        </p:txBody>
      </p:sp>
      <p:sp>
        <p:nvSpPr>
          <p:cNvPr id="9" name="Rectangle 3"/>
          <p:cNvSpPr>
            <a:spLocks noGrp="1" noChangeArrowheads="1"/>
          </p:cNvSpPr>
          <p:nvPr>
            <p:ph type="body" sz="half" idx="1"/>
          </p:nvPr>
        </p:nvSpPr>
        <p:spPr>
          <a:xfrm>
            <a:off x="0" y="546100"/>
            <a:ext cx="9144000" cy="5397500"/>
          </a:xfrm>
        </p:spPr>
        <p:txBody>
          <a:bodyPr/>
          <a:lstStyle/>
          <a:p>
            <a:pPr>
              <a:lnSpc>
                <a:spcPct val="110000"/>
              </a:lnSpc>
              <a:spcBef>
                <a:spcPct val="25000"/>
              </a:spcBef>
            </a:pPr>
            <a:r>
              <a:rPr lang="en-US" altLang="en-US" b="0" smtClean="0">
                <a:latin typeface="Times New Roman" panose="02020603050405020304" pitchFamily="18" charset="0"/>
                <a:cs typeface="Arial" panose="020B0604020202020204" pitchFamily="34" charset="0"/>
              </a:rPr>
              <a:t>Use ForeFlight Mobile</a:t>
            </a:r>
            <a:r>
              <a:rPr lang="en-US" altLang="en-US" i="1" smtClean="0">
                <a:latin typeface="Times New Roman" panose="02020603050405020304" pitchFamily="18" charset="0"/>
              </a:rPr>
              <a:t> </a:t>
            </a:r>
            <a:r>
              <a:rPr lang="en-US" altLang="en-US" b="0" smtClean="0">
                <a:latin typeface="Times New Roman" panose="02020603050405020304" pitchFamily="18" charset="0"/>
                <a:cs typeface="Arial" panose="020B0604020202020204" pitchFamily="34" charset="0"/>
              </a:rPr>
              <a:t>to do a weight &amp; balance computation:</a:t>
            </a:r>
          </a:p>
          <a:p>
            <a:pPr lvl="1">
              <a:lnSpc>
                <a:spcPct val="110000"/>
              </a:lnSpc>
              <a:spcBef>
                <a:spcPct val="25000"/>
              </a:spcBef>
            </a:pPr>
            <a:r>
              <a:rPr lang="en-US" altLang="en-US" smtClean="0">
                <a:latin typeface="Times New Roman" panose="02020603050405020304" pitchFamily="18" charset="0"/>
                <a:cs typeface="Arial" panose="020B0604020202020204" pitchFamily="34" charset="0"/>
              </a:rPr>
              <a:t>Setup your airplane </a:t>
            </a:r>
          </a:p>
          <a:p>
            <a:pPr lvl="1">
              <a:lnSpc>
                <a:spcPct val="110000"/>
              </a:lnSpc>
              <a:spcBef>
                <a:spcPct val="25000"/>
              </a:spcBef>
            </a:pPr>
            <a:r>
              <a:rPr lang="en-US" altLang="en-US" smtClean="0">
                <a:latin typeface="Times New Roman" panose="02020603050405020304" pitchFamily="18" charset="0"/>
                <a:cs typeface="Arial" panose="020B0604020202020204" pitchFamily="34" charset="0"/>
              </a:rPr>
              <a:t>Enter the following weights:</a:t>
            </a:r>
          </a:p>
          <a:p>
            <a:pPr lvl="2">
              <a:lnSpc>
                <a:spcPct val="110000"/>
              </a:lnSpc>
              <a:spcBef>
                <a:spcPct val="25000"/>
              </a:spcBef>
            </a:pPr>
            <a:r>
              <a:rPr lang="en-US" altLang="en-US" sz="2400" smtClean="0">
                <a:latin typeface="Times New Roman" panose="02020603050405020304" pitchFamily="18" charset="0"/>
                <a:cs typeface="Arial" panose="020B0604020202020204" pitchFamily="34" charset="0"/>
              </a:rPr>
              <a:t>Pilot &amp; passenger</a:t>
            </a:r>
          </a:p>
          <a:p>
            <a:pPr lvl="2">
              <a:lnSpc>
                <a:spcPct val="110000"/>
              </a:lnSpc>
              <a:spcBef>
                <a:spcPct val="25000"/>
              </a:spcBef>
            </a:pPr>
            <a:r>
              <a:rPr lang="en-US" altLang="en-US" sz="2400" smtClean="0">
                <a:latin typeface="Times New Roman" panose="02020603050405020304" pitchFamily="18" charset="0"/>
                <a:cs typeface="Arial" panose="020B0604020202020204" pitchFamily="34" charset="0"/>
              </a:rPr>
              <a:t>Baggage</a:t>
            </a:r>
          </a:p>
          <a:p>
            <a:pPr lvl="2">
              <a:lnSpc>
                <a:spcPct val="110000"/>
              </a:lnSpc>
              <a:spcBef>
                <a:spcPct val="25000"/>
              </a:spcBef>
            </a:pPr>
            <a:r>
              <a:rPr lang="en-US" altLang="en-US" sz="2400" smtClean="0">
                <a:latin typeface="Times New Roman" panose="02020603050405020304" pitchFamily="18" charset="0"/>
                <a:cs typeface="Arial" panose="020B0604020202020204" pitchFamily="34" charset="0"/>
              </a:rPr>
              <a:t>Fuel in US gallons</a:t>
            </a:r>
          </a:p>
          <a:p>
            <a:pPr lvl="1">
              <a:lnSpc>
                <a:spcPct val="110000"/>
              </a:lnSpc>
              <a:spcBef>
                <a:spcPct val="25000"/>
              </a:spcBef>
            </a:pPr>
            <a:r>
              <a:rPr lang="en-US" altLang="en-US" smtClean="0">
                <a:latin typeface="Times New Roman" panose="02020603050405020304" pitchFamily="18" charset="0"/>
                <a:cs typeface="Arial" panose="020B0604020202020204" pitchFamily="34" charset="0"/>
              </a:rPr>
              <a:t>Determine the following:</a:t>
            </a:r>
          </a:p>
          <a:p>
            <a:pPr lvl="2">
              <a:lnSpc>
                <a:spcPct val="110000"/>
              </a:lnSpc>
              <a:spcBef>
                <a:spcPct val="25000"/>
              </a:spcBef>
            </a:pPr>
            <a:r>
              <a:rPr lang="en-US" altLang="en-US" sz="2400" smtClean="0">
                <a:latin typeface="Times New Roman" panose="02020603050405020304" pitchFamily="18" charset="0"/>
                <a:cs typeface="Arial" panose="020B0604020202020204" pitchFamily="34" charset="0"/>
              </a:rPr>
              <a:t>Is the airplane legal to fly based on its gross weight?</a:t>
            </a:r>
          </a:p>
          <a:p>
            <a:pPr lvl="2">
              <a:lnSpc>
                <a:spcPct val="110000"/>
              </a:lnSpc>
              <a:spcBef>
                <a:spcPct val="25000"/>
              </a:spcBef>
            </a:pPr>
            <a:r>
              <a:rPr lang="en-US" altLang="en-US" sz="2400" smtClean="0">
                <a:latin typeface="Times New Roman" panose="02020603050405020304" pitchFamily="18" charset="0"/>
                <a:cs typeface="Arial" panose="020B0604020202020204" pitchFamily="34" charset="0"/>
              </a:rPr>
              <a:t>Is the airplane legal to fly based on its CG envelope?</a:t>
            </a:r>
          </a:p>
        </p:txBody>
      </p:sp>
    </p:spTree>
    <p:extLst>
      <p:ext uri="{BB962C8B-B14F-4D97-AF65-F5344CB8AC3E}">
        <p14:creationId xmlns:p14="http://schemas.microsoft.com/office/powerpoint/2010/main" val="658381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04800" y="0"/>
            <a:ext cx="8458200" cy="6019800"/>
          </a:xfrm>
        </p:spPr>
        <p:txBody>
          <a:bodyPr/>
          <a:lstStyle/>
          <a:p>
            <a:pPr algn="ctr" eaLnBrk="1" hangingPunct="1"/>
            <a:r>
              <a:rPr lang="en-US" altLang="en-US" sz="5400" smtClean="0">
                <a:latin typeface="Times New Roman" panose="02020603050405020304" pitchFamily="18" charset="0"/>
              </a:rPr>
              <a:t>How to Query</a:t>
            </a:r>
            <a:br>
              <a:rPr lang="en-US" altLang="en-US" sz="5400" smtClean="0">
                <a:latin typeface="Times New Roman" panose="02020603050405020304" pitchFamily="18" charset="0"/>
              </a:rPr>
            </a:br>
            <a:r>
              <a:rPr lang="en-US" altLang="en-US" sz="5400" smtClean="0">
                <a:latin typeface="Times New Roman" panose="02020603050405020304" pitchFamily="18" charset="0"/>
              </a:rPr>
              <a:t>the</a:t>
            </a:r>
            <a:br>
              <a:rPr lang="en-US" altLang="en-US" sz="5400" smtClean="0">
                <a:latin typeface="Times New Roman" panose="02020603050405020304" pitchFamily="18" charset="0"/>
              </a:rPr>
            </a:br>
            <a:r>
              <a:rPr lang="en-US" altLang="en-US" sz="5400" smtClean="0">
                <a:latin typeface="Times New Roman" panose="02020603050405020304" pitchFamily="18" charset="0"/>
              </a:rPr>
              <a:t>NTSB Database</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0" y="0"/>
            <a:ext cx="9144000" cy="685800"/>
          </a:xfrm>
        </p:spPr>
        <p:txBody>
          <a:bodyPr/>
          <a:lstStyle/>
          <a:p>
            <a:pPr algn="ctr" eaLnBrk="1" hangingPunct="1"/>
            <a:r>
              <a:rPr lang="en-US" altLang="en-US" sz="3200" i="1" dirty="0" smtClean="0">
                <a:latin typeface="Times New Roman" panose="02020603050405020304" pitchFamily="18" charset="0"/>
              </a:rPr>
              <a:t>Accessing the NTSB Database</a:t>
            </a:r>
          </a:p>
        </p:txBody>
      </p:sp>
      <p:sp>
        <p:nvSpPr>
          <p:cNvPr id="165891" name="Rectangle 3"/>
          <p:cNvSpPr>
            <a:spLocks noGrp="1" noChangeArrowheads="1"/>
          </p:cNvSpPr>
          <p:nvPr>
            <p:ph type="body" sz="half" idx="4294967295"/>
          </p:nvPr>
        </p:nvSpPr>
        <p:spPr>
          <a:xfrm>
            <a:off x="0" y="685800"/>
            <a:ext cx="9144000" cy="762000"/>
          </a:xfrm>
        </p:spPr>
        <p:txBody>
          <a:bodyPr/>
          <a:lstStyle/>
          <a:p>
            <a:pPr eaLnBrk="1" hangingPunct="1">
              <a:spcBef>
                <a:spcPct val="0"/>
              </a:spcBef>
            </a:pPr>
            <a:r>
              <a:rPr lang="en-US" altLang="en-US" sz="2400" b="0" dirty="0" smtClean="0">
                <a:latin typeface="Times New Roman" panose="02020603050405020304" pitchFamily="18" charset="0"/>
                <a:cs typeface="Arial" panose="020B0604020202020204" pitchFamily="34" charset="0"/>
              </a:rPr>
              <a:t>Use your web browser to access the NTSB Database</a:t>
            </a:r>
          </a:p>
          <a:p>
            <a:pPr lvl="1" eaLnBrk="1" hangingPunct="1">
              <a:spcBef>
                <a:spcPct val="0"/>
              </a:spcBef>
            </a:pPr>
            <a:r>
              <a:rPr lang="en-US" altLang="en-US" sz="2000" dirty="0" smtClean="0">
                <a:latin typeface="Times New Roman" panose="02020603050405020304" pitchFamily="18" charset="0"/>
                <a:cs typeface="Arial" panose="020B0604020202020204" pitchFamily="34" charset="0"/>
                <a:hlinkClick r:id="rId3"/>
              </a:rPr>
              <a:t>http://www.ntsb.gov/_layouts/ntsb.aviation/index.aspx</a:t>
            </a:r>
            <a:r>
              <a:rPr lang="en-US" altLang="en-US" sz="2000" dirty="0" smtClean="0">
                <a:latin typeface="Times New Roman" panose="02020603050405020304" pitchFamily="18" charset="0"/>
                <a:cs typeface="Arial" panose="020B0604020202020204" pitchFamily="34" charset="0"/>
              </a:rPr>
              <a:t> </a:t>
            </a:r>
          </a:p>
        </p:txBody>
      </p:sp>
      <p:pic>
        <p:nvPicPr>
          <p:cNvPr id="2" name="Picture 1"/>
          <p:cNvPicPr>
            <a:picLocks noChangeAspect="1"/>
          </p:cNvPicPr>
          <p:nvPr/>
        </p:nvPicPr>
        <p:blipFill>
          <a:blip r:embed="rId4"/>
          <a:stretch>
            <a:fillRect/>
          </a:stretch>
        </p:blipFill>
        <p:spPr>
          <a:xfrm>
            <a:off x="0" y="1447800"/>
            <a:ext cx="9144000" cy="4957303"/>
          </a:xfrm>
          <a:prstGeom prst="rect">
            <a:avLst/>
          </a:prstGeom>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0"/>
            <a:ext cx="9144000" cy="685800"/>
          </a:xfrm>
        </p:spPr>
        <p:txBody>
          <a:bodyPr/>
          <a:lstStyle/>
          <a:p>
            <a:pPr algn="ctr" eaLnBrk="1" hangingPunct="1"/>
            <a:r>
              <a:rPr lang="en-US" altLang="en-US" sz="3200" i="1" dirty="0" smtClean="0">
                <a:latin typeface="Times New Roman" panose="02020603050405020304" pitchFamily="18" charset="0"/>
              </a:rPr>
              <a:t>Accessing the NTSB Database</a:t>
            </a:r>
          </a:p>
        </p:txBody>
      </p:sp>
      <p:pic>
        <p:nvPicPr>
          <p:cNvPr id="2" name="Picture 1"/>
          <p:cNvPicPr>
            <a:picLocks noChangeAspect="1"/>
          </p:cNvPicPr>
          <p:nvPr/>
        </p:nvPicPr>
        <p:blipFill>
          <a:blip r:embed="rId3"/>
          <a:stretch>
            <a:fillRect/>
          </a:stretch>
        </p:blipFill>
        <p:spPr>
          <a:xfrm>
            <a:off x="1641527" y="536029"/>
            <a:ext cx="6241232" cy="6161362"/>
          </a:xfrm>
          <a:prstGeom prst="rect">
            <a:avLst/>
          </a:prstGeom>
        </p:spPr>
      </p:pic>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0"/>
            <a:ext cx="9144000" cy="533400"/>
          </a:xfrm>
        </p:spPr>
        <p:txBody>
          <a:bodyPr/>
          <a:lstStyle/>
          <a:p>
            <a:pPr eaLnBrk="1" hangingPunct="1"/>
            <a:r>
              <a:rPr lang="en-US" altLang="en-US" i="1" smtClean="0">
                <a:latin typeface="Times New Roman" panose="02020603050405020304" pitchFamily="18" charset="0"/>
              </a:rPr>
              <a:t>Creating an NTSB Database Query</a:t>
            </a:r>
          </a:p>
        </p:txBody>
      </p:sp>
      <p:pic>
        <p:nvPicPr>
          <p:cNvPr id="2" name="Picture 1"/>
          <p:cNvPicPr>
            <a:picLocks noChangeAspect="1"/>
          </p:cNvPicPr>
          <p:nvPr/>
        </p:nvPicPr>
        <p:blipFill>
          <a:blip r:embed="rId3"/>
          <a:stretch>
            <a:fillRect/>
          </a:stretch>
        </p:blipFill>
        <p:spPr>
          <a:xfrm>
            <a:off x="362187" y="533400"/>
            <a:ext cx="7962006" cy="5476440"/>
          </a:xfrm>
          <a:prstGeom prst="rect">
            <a:avLst/>
          </a:prstGeom>
        </p:spPr>
      </p:pic>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0"/>
            <a:ext cx="9144000" cy="533400"/>
          </a:xfrm>
        </p:spPr>
        <p:txBody>
          <a:bodyPr/>
          <a:lstStyle/>
          <a:p>
            <a:pPr algn="ctr" eaLnBrk="1" hangingPunct="1"/>
            <a:r>
              <a:rPr lang="en-US" altLang="en-US" sz="3200" i="1" dirty="0" smtClean="0">
                <a:latin typeface="Times New Roman" panose="02020603050405020304" pitchFamily="18" charset="0"/>
              </a:rPr>
              <a:t>Creating an NTSB Database Query</a:t>
            </a:r>
          </a:p>
        </p:txBody>
      </p:sp>
      <p:pic>
        <p:nvPicPr>
          <p:cNvPr id="3" name="Picture 2"/>
          <p:cNvPicPr>
            <a:picLocks noChangeAspect="1"/>
          </p:cNvPicPr>
          <p:nvPr/>
        </p:nvPicPr>
        <p:blipFill>
          <a:blip r:embed="rId3"/>
          <a:stretch>
            <a:fillRect/>
          </a:stretch>
        </p:blipFill>
        <p:spPr>
          <a:xfrm>
            <a:off x="619619" y="533400"/>
            <a:ext cx="7904762" cy="6066667"/>
          </a:xfrm>
          <a:prstGeom prst="rect">
            <a:avLst/>
          </a:prstGeom>
        </p:spPr>
      </p:pic>
    </p:spTree>
    <p:extLst>
      <p:ext uri="{BB962C8B-B14F-4D97-AF65-F5344CB8AC3E}">
        <p14:creationId xmlns:p14="http://schemas.microsoft.com/office/powerpoint/2010/main" val="292907876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409903"/>
          </a:xfrm>
          <a:noFill/>
        </p:spPr>
        <p:txBody>
          <a:bodyPr/>
          <a:lstStyle/>
          <a:p>
            <a:pPr algn="ctr" eaLnBrk="1" hangingPunct="1"/>
            <a:r>
              <a:rPr lang="en-US" altLang="en-US" sz="2400" dirty="0" smtClean="0">
                <a:latin typeface="Times New Roman" panose="02020603050405020304" pitchFamily="18" charset="0"/>
              </a:rPr>
              <a:t>NTSB Weight &amp; Balance Accident Trends U.S. 2000 – 2017</a:t>
            </a:r>
          </a:p>
        </p:txBody>
      </p:sp>
      <p:sp>
        <p:nvSpPr>
          <p:cNvPr id="154627" name="Rectangle 3"/>
          <p:cNvSpPr>
            <a:spLocks noGrp="1" noChangeArrowheads="1"/>
          </p:cNvSpPr>
          <p:nvPr>
            <p:ph type="body" sz="half" idx="1"/>
          </p:nvPr>
        </p:nvSpPr>
        <p:spPr>
          <a:xfrm>
            <a:off x="0" y="346840"/>
            <a:ext cx="9144000" cy="819807"/>
          </a:xfrm>
        </p:spPr>
        <p:txBody>
          <a:bodyPr/>
          <a:lstStyle/>
          <a:p>
            <a:pPr>
              <a:lnSpc>
                <a:spcPct val="110000"/>
              </a:lnSpc>
              <a:spcBef>
                <a:spcPct val="25000"/>
              </a:spcBef>
              <a:defRPr/>
            </a:pPr>
            <a:r>
              <a:rPr lang="en-US" sz="2400" b="0" kern="1200" dirty="0" smtClean="0">
                <a:latin typeface="Times New Roman" pitchFamily="18" charset="0"/>
                <a:cs typeface="Arial" charset="0"/>
              </a:rPr>
              <a:t>On average there is a 44.1% chance that someone onboard will die if you have an accident where weight &amp; balance is a causal factor</a:t>
            </a:r>
          </a:p>
        </p:txBody>
      </p:sp>
      <p:pic>
        <p:nvPicPr>
          <p:cNvPr id="3" name="Picture 2"/>
          <p:cNvPicPr>
            <a:picLocks noChangeAspect="1"/>
          </p:cNvPicPr>
          <p:nvPr/>
        </p:nvPicPr>
        <p:blipFill>
          <a:blip r:embed="rId3"/>
          <a:stretch>
            <a:fillRect/>
          </a:stretch>
        </p:blipFill>
        <p:spPr>
          <a:xfrm>
            <a:off x="-8586" y="1340070"/>
            <a:ext cx="9152586" cy="517109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0"/>
            <a:ext cx="9144000" cy="739775"/>
          </a:xfrm>
        </p:spPr>
        <p:txBody>
          <a:bodyPr/>
          <a:lstStyle/>
          <a:p>
            <a:pPr eaLnBrk="1" hangingPunct="1"/>
            <a:r>
              <a:rPr lang="en-US" altLang="en-US" sz="2600" i="1" dirty="0" smtClean="0">
                <a:latin typeface="Times New Roman" panose="02020603050405020304" pitchFamily="18" charset="0"/>
              </a:rPr>
              <a:t>How Many </a:t>
            </a:r>
            <a:r>
              <a:rPr lang="en-US" altLang="en-US" sz="2600" i="1" u="sng" dirty="0" smtClean="0">
                <a:latin typeface="Times New Roman" panose="02020603050405020304" pitchFamily="18" charset="0"/>
              </a:rPr>
              <a:t>Weight &amp; Balance</a:t>
            </a:r>
            <a:r>
              <a:rPr lang="en-US" altLang="en-US" sz="2600" i="1" dirty="0" smtClean="0">
                <a:latin typeface="Times New Roman" panose="02020603050405020304" pitchFamily="18" charset="0"/>
              </a:rPr>
              <a:t> Accidents in PA in Last 17 Years?</a:t>
            </a:r>
          </a:p>
        </p:txBody>
      </p:sp>
      <p:pic>
        <p:nvPicPr>
          <p:cNvPr id="3" name="Picture 2"/>
          <p:cNvPicPr>
            <a:picLocks noChangeAspect="1"/>
          </p:cNvPicPr>
          <p:nvPr/>
        </p:nvPicPr>
        <p:blipFill>
          <a:blip r:embed="rId3"/>
          <a:stretch>
            <a:fillRect/>
          </a:stretch>
        </p:blipFill>
        <p:spPr>
          <a:xfrm>
            <a:off x="725213" y="739775"/>
            <a:ext cx="7094483" cy="5198201"/>
          </a:xfrm>
          <a:prstGeom prst="rect">
            <a:avLst/>
          </a:prstGeom>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0"/>
            <a:ext cx="9144000" cy="739775"/>
          </a:xfrm>
        </p:spPr>
        <p:txBody>
          <a:bodyPr/>
          <a:lstStyle/>
          <a:p>
            <a:pPr eaLnBrk="1" hangingPunct="1"/>
            <a:r>
              <a:rPr lang="en-US" altLang="en-US" sz="2600" i="1" dirty="0" smtClean="0">
                <a:latin typeface="Times New Roman" panose="02020603050405020304" pitchFamily="18" charset="0"/>
              </a:rPr>
              <a:t>How Many </a:t>
            </a:r>
            <a:r>
              <a:rPr lang="en-US" altLang="en-US" sz="2600" i="1" u="sng" dirty="0" smtClean="0">
                <a:latin typeface="Times New Roman" panose="02020603050405020304" pitchFamily="18" charset="0"/>
              </a:rPr>
              <a:t>Weight &amp; Balance</a:t>
            </a:r>
            <a:r>
              <a:rPr lang="en-US" altLang="en-US" sz="2600" i="1" dirty="0" smtClean="0">
                <a:latin typeface="Times New Roman" panose="02020603050405020304" pitchFamily="18" charset="0"/>
              </a:rPr>
              <a:t> Accidents in PA in Last 17 Years?</a:t>
            </a:r>
          </a:p>
        </p:txBody>
      </p:sp>
      <p:pic>
        <p:nvPicPr>
          <p:cNvPr id="4" name="Picture 3"/>
          <p:cNvPicPr>
            <a:picLocks noChangeAspect="1"/>
          </p:cNvPicPr>
          <p:nvPr/>
        </p:nvPicPr>
        <p:blipFill>
          <a:blip r:embed="rId3"/>
          <a:stretch>
            <a:fillRect/>
          </a:stretch>
        </p:blipFill>
        <p:spPr>
          <a:xfrm>
            <a:off x="498597" y="583448"/>
            <a:ext cx="6517058" cy="5506574"/>
          </a:xfrm>
          <a:prstGeom prst="rect">
            <a:avLst/>
          </a:prstGeom>
        </p:spPr>
      </p:pic>
    </p:spTree>
    <p:extLst>
      <p:ext uri="{BB962C8B-B14F-4D97-AF65-F5344CB8AC3E}">
        <p14:creationId xmlns:p14="http://schemas.microsoft.com/office/powerpoint/2010/main" val="1243578049"/>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0"/>
            <a:ext cx="9144000" cy="425669"/>
          </a:xfrm>
        </p:spPr>
        <p:txBody>
          <a:bodyPr/>
          <a:lstStyle/>
          <a:p>
            <a:pPr eaLnBrk="1" hangingPunct="1"/>
            <a:r>
              <a:rPr lang="en-US" altLang="en-US" sz="2600" i="1" dirty="0" smtClean="0">
                <a:latin typeface="Times New Roman" panose="02020603050405020304" pitchFamily="18" charset="0"/>
              </a:rPr>
              <a:t>How Many </a:t>
            </a:r>
            <a:r>
              <a:rPr lang="en-US" altLang="en-US" sz="2600" i="1" u="sng" dirty="0" smtClean="0">
                <a:latin typeface="Times New Roman" panose="02020603050405020304" pitchFamily="18" charset="0"/>
              </a:rPr>
              <a:t>Weight &amp; Balance</a:t>
            </a:r>
            <a:r>
              <a:rPr lang="en-US" altLang="en-US" sz="2600" i="1" dirty="0" smtClean="0">
                <a:latin typeface="Times New Roman" panose="02020603050405020304" pitchFamily="18" charset="0"/>
              </a:rPr>
              <a:t> Accidents in PA in Last 17 Years?</a:t>
            </a:r>
          </a:p>
        </p:txBody>
      </p:sp>
      <p:pic>
        <p:nvPicPr>
          <p:cNvPr id="2" name="Picture 1"/>
          <p:cNvPicPr>
            <a:picLocks noChangeAspect="1"/>
          </p:cNvPicPr>
          <p:nvPr/>
        </p:nvPicPr>
        <p:blipFill>
          <a:blip r:embed="rId3"/>
          <a:stretch>
            <a:fillRect/>
          </a:stretch>
        </p:blipFill>
        <p:spPr>
          <a:xfrm>
            <a:off x="1097878" y="425668"/>
            <a:ext cx="6690288" cy="6364991"/>
          </a:xfrm>
          <a:prstGeom prst="rect">
            <a:avLst/>
          </a:prstGeom>
        </p:spPr>
      </p:pic>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0"/>
            <a:ext cx="9144000" cy="739775"/>
          </a:xfrm>
        </p:spPr>
        <p:txBody>
          <a:bodyPr/>
          <a:lstStyle/>
          <a:p>
            <a:pPr eaLnBrk="1" hangingPunct="1"/>
            <a:r>
              <a:rPr lang="en-US" altLang="en-US" sz="2600" i="1" dirty="0" smtClean="0">
                <a:latin typeface="Times New Roman" panose="02020603050405020304" pitchFamily="18" charset="0"/>
              </a:rPr>
              <a:t>How Many </a:t>
            </a:r>
            <a:r>
              <a:rPr lang="en-US" altLang="en-US" sz="2600" i="1" u="sng" dirty="0" smtClean="0">
                <a:latin typeface="Times New Roman" panose="02020603050405020304" pitchFamily="18" charset="0"/>
              </a:rPr>
              <a:t>Weight &amp; Balance</a:t>
            </a:r>
            <a:r>
              <a:rPr lang="en-US" altLang="en-US" sz="2600" i="1" dirty="0" smtClean="0">
                <a:latin typeface="Times New Roman" panose="02020603050405020304" pitchFamily="18" charset="0"/>
              </a:rPr>
              <a:t> Accidents in PA in Last 17 Years?</a:t>
            </a:r>
          </a:p>
        </p:txBody>
      </p:sp>
      <p:pic>
        <p:nvPicPr>
          <p:cNvPr id="2" name="Picture 1"/>
          <p:cNvPicPr>
            <a:picLocks noChangeAspect="1"/>
          </p:cNvPicPr>
          <p:nvPr/>
        </p:nvPicPr>
        <p:blipFill>
          <a:blip r:embed="rId3"/>
          <a:stretch>
            <a:fillRect/>
          </a:stretch>
        </p:blipFill>
        <p:spPr>
          <a:xfrm>
            <a:off x="105262" y="739775"/>
            <a:ext cx="8933476" cy="4604735"/>
          </a:xfrm>
          <a:prstGeom prst="rect">
            <a:avLst/>
          </a:prstGeom>
        </p:spPr>
      </p:pic>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0"/>
            <a:ext cx="9144000" cy="739775"/>
          </a:xfrm>
        </p:spPr>
        <p:txBody>
          <a:bodyPr/>
          <a:lstStyle/>
          <a:p>
            <a:pPr eaLnBrk="1" hangingPunct="1"/>
            <a:r>
              <a:rPr lang="en-US" altLang="en-US" sz="2600" i="1" dirty="0" smtClean="0">
                <a:latin typeface="Times New Roman" panose="02020603050405020304" pitchFamily="18" charset="0"/>
              </a:rPr>
              <a:t>How Many </a:t>
            </a:r>
            <a:r>
              <a:rPr lang="en-US" altLang="en-US" sz="2600" i="1" u="sng" dirty="0" smtClean="0">
                <a:latin typeface="Times New Roman" panose="02020603050405020304" pitchFamily="18" charset="0"/>
              </a:rPr>
              <a:t>Weight &amp; Balance</a:t>
            </a:r>
            <a:r>
              <a:rPr lang="en-US" altLang="en-US" sz="2600" i="1" dirty="0" smtClean="0">
                <a:latin typeface="Times New Roman" panose="02020603050405020304" pitchFamily="18" charset="0"/>
              </a:rPr>
              <a:t> Accidents in NJ in Last 17 Years?</a:t>
            </a:r>
          </a:p>
        </p:txBody>
      </p:sp>
      <p:pic>
        <p:nvPicPr>
          <p:cNvPr id="2" name="Picture 1"/>
          <p:cNvPicPr>
            <a:picLocks noChangeAspect="1"/>
          </p:cNvPicPr>
          <p:nvPr/>
        </p:nvPicPr>
        <p:blipFill>
          <a:blip r:embed="rId3"/>
          <a:stretch>
            <a:fillRect/>
          </a:stretch>
        </p:blipFill>
        <p:spPr>
          <a:xfrm>
            <a:off x="1718441" y="596070"/>
            <a:ext cx="5910519" cy="5867791"/>
          </a:xfrm>
          <a:prstGeom prst="rect">
            <a:avLst/>
          </a:prstGeom>
        </p:spPr>
      </p:pic>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0"/>
            <a:ext cx="9144000" cy="739775"/>
          </a:xfrm>
        </p:spPr>
        <p:txBody>
          <a:bodyPr/>
          <a:lstStyle/>
          <a:p>
            <a:pPr eaLnBrk="1" hangingPunct="1"/>
            <a:r>
              <a:rPr lang="en-US" altLang="en-US" sz="2600" i="1" dirty="0" smtClean="0">
                <a:latin typeface="Times New Roman" panose="02020603050405020304" pitchFamily="18" charset="0"/>
              </a:rPr>
              <a:t>How Many </a:t>
            </a:r>
            <a:r>
              <a:rPr lang="en-US" altLang="en-US" sz="2600" i="1" u="sng" dirty="0" smtClean="0">
                <a:latin typeface="Times New Roman" panose="02020603050405020304" pitchFamily="18" charset="0"/>
              </a:rPr>
              <a:t>Weight &amp; Balance</a:t>
            </a:r>
            <a:r>
              <a:rPr lang="en-US" altLang="en-US" sz="2600" i="1" dirty="0" smtClean="0">
                <a:latin typeface="Times New Roman" panose="02020603050405020304" pitchFamily="18" charset="0"/>
              </a:rPr>
              <a:t> Accidents in NJ in Last 17 Years?</a:t>
            </a:r>
          </a:p>
        </p:txBody>
      </p:sp>
      <p:pic>
        <p:nvPicPr>
          <p:cNvPr id="3" name="Picture 2"/>
          <p:cNvPicPr>
            <a:picLocks noChangeAspect="1"/>
          </p:cNvPicPr>
          <p:nvPr/>
        </p:nvPicPr>
        <p:blipFill>
          <a:blip r:embed="rId3"/>
          <a:stretch>
            <a:fillRect/>
          </a:stretch>
        </p:blipFill>
        <p:spPr>
          <a:xfrm>
            <a:off x="354841" y="914399"/>
            <a:ext cx="8504481" cy="4004442"/>
          </a:xfrm>
          <a:prstGeom prst="rect">
            <a:avLst/>
          </a:prstGeom>
        </p:spPr>
      </p:pic>
    </p:spTree>
    <p:extLst>
      <p:ext uri="{BB962C8B-B14F-4D97-AF65-F5344CB8AC3E}">
        <p14:creationId xmlns:p14="http://schemas.microsoft.com/office/powerpoint/2010/main" val="956091942"/>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0"/>
            <a:ext cx="9144000" cy="551793"/>
          </a:xfrm>
        </p:spPr>
        <p:txBody>
          <a:bodyPr/>
          <a:lstStyle/>
          <a:p>
            <a:pPr eaLnBrk="1" hangingPunct="1"/>
            <a:r>
              <a:rPr lang="en-US" altLang="en-US" sz="2600" i="1" dirty="0" smtClean="0">
                <a:latin typeface="Times New Roman" panose="02020603050405020304" pitchFamily="18" charset="0"/>
              </a:rPr>
              <a:t>How Many </a:t>
            </a:r>
            <a:r>
              <a:rPr lang="en-US" altLang="en-US" sz="2600" i="1" u="sng" dirty="0" smtClean="0">
                <a:latin typeface="Times New Roman" panose="02020603050405020304" pitchFamily="18" charset="0"/>
              </a:rPr>
              <a:t>Weight &amp; Balance</a:t>
            </a:r>
            <a:r>
              <a:rPr lang="en-US" altLang="en-US" sz="2600" i="1" dirty="0" smtClean="0">
                <a:latin typeface="Times New Roman" panose="02020603050405020304" pitchFamily="18" charset="0"/>
              </a:rPr>
              <a:t> Accidents in NJ in Last 17 Years?</a:t>
            </a:r>
          </a:p>
        </p:txBody>
      </p:sp>
      <p:pic>
        <p:nvPicPr>
          <p:cNvPr id="2" name="Picture 1"/>
          <p:cNvPicPr>
            <a:picLocks noChangeAspect="1"/>
          </p:cNvPicPr>
          <p:nvPr/>
        </p:nvPicPr>
        <p:blipFill>
          <a:blip r:embed="rId3"/>
          <a:stretch>
            <a:fillRect/>
          </a:stretch>
        </p:blipFill>
        <p:spPr>
          <a:xfrm>
            <a:off x="544679" y="551792"/>
            <a:ext cx="7704811" cy="6306208"/>
          </a:xfrm>
          <a:prstGeom prst="rect">
            <a:avLst/>
          </a:prstGeom>
        </p:spPr>
      </p:pic>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304800" y="1371600"/>
            <a:ext cx="8458200" cy="2209800"/>
          </a:xfrm>
        </p:spPr>
        <p:txBody>
          <a:bodyPr/>
          <a:lstStyle/>
          <a:p>
            <a:pPr algn="ctr" eaLnBrk="1" hangingPunct="1"/>
            <a:r>
              <a:rPr lang="en-US" altLang="en-US" sz="5400" smtClean="0">
                <a:latin typeface="Times New Roman" panose="02020603050405020304" pitchFamily="18" charset="0"/>
              </a:rPr>
              <a:t>Parting Thoughts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0"/>
            <a:ext cx="9144000" cy="567559"/>
          </a:xfrm>
        </p:spPr>
        <p:txBody>
          <a:bodyPr lIns="92075" tIns="46037" rIns="92075" bIns="46037"/>
          <a:lstStyle/>
          <a:p>
            <a:pPr eaLnBrk="1" hangingPunct="1"/>
            <a:r>
              <a:rPr lang="en-US" altLang="en-US" sz="3200" i="1" dirty="0" smtClean="0">
                <a:latin typeface="Times New Roman" panose="02020603050405020304" pitchFamily="18" charset="0"/>
              </a:rPr>
              <a:t>Weight &amp; Balance Suggestions for Non-Owners</a:t>
            </a:r>
          </a:p>
        </p:txBody>
      </p:sp>
      <p:sp>
        <p:nvSpPr>
          <p:cNvPr id="145411" name="Rectangle 3"/>
          <p:cNvSpPr>
            <a:spLocks noGrp="1" noChangeArrowheads="1"/>
          </p:cNvSpPr>
          <p:nvPr>
            <p:ph type="body" sz="half" idx="4294967295"/>
          </p:nvPr>
        </p:nvSpPr>
        <p:spPr>
          <a:xfrm>
            <a:off x="0" y="567559"/>
            <a:ext cx="9144000" cy="5423338"/>
          </a:xfrm>
        </p:spPr>
        <p:txBody>
          <a:bodyPr lIns="92075" tIns="46037" rIns="92075" bIns="46037"/>
          <a:lstStyle/>
          <a:p>
            <a:pPr eaLnBrk="1" hangingPunct="1">
              <a:lnSpc>
                <a:spcPct val="110000"/>
              </a:lnSpc>
            </a:pPr>
            <a:r>
              <a:rPr lang="en-US" altLang="en-US" sz="2000" dirty="0" smtClean="0">
                <a:latin typeface="Times New Roman" panose="02020603050405020304" pitchFamily="18" charset="0"/>
              </a:rPr>
              <a:t>Set Yourself Up to Succeed </a:t>
            </a:r>
          </a:p>
          <a:p>
            <a:pPr lvl="1" eaLnBrk="1" hangingPunct="1">
              <a:lnSpc>
                <a:spcPct val="110000"/>
              </a:lnSpc>
            </a:pPr>
            <a:r>
              <a:rPr lang="en-US" altLang="en-US" sz="1800" dirty="0" smtClean="0">
                <a:latin typeface="Times New Roman" panose="02020603050405020304" pitchFamily="18" charset="0"/>
              </a:rPr>
              <a:t>Purchase the Airplane Information Manual for each non-owned airplane you fly</a:t>
            </a:r>
          </a:p>
          <a:p>
            <a:pPr lvl="1" eaLnBrk="1" hangingPunct="1">
              <a:lnSpc>
                <a:spcPct val="110000"/>
              </a:lnSpc>
            </a:pPr>
            <a:r>
              <a:rPr lang="en-US" altLang="en-US" sz="1800" dirty="0" smtClean="0">
                <a:latin typeface="Times New Roman" panose="02020603050405020304" pitchFamily="18" charset="0"/>
              </a:rPr>
              <a:t>Get a copy of the weight &amp; balance sheet from the POH for each airplane you fly</a:t>
            </a:r>
          </a:p>
          <a:p>
            <a:pPr lvl="1" eaLnBrk="1" hangingPunct="1">
              <a:lnSpc>
                <a:spcPct val="110000"/>
              </a:lnSpc>
            </a:pPr>
            <a:r>
              <a:rPr lang="en-US" altLang="en-US" sz="1800" dirty="0" smtClean="0">
                <a:latin typeface="Times New Roman" panose="02020603050405020304" pitchFamily="18" charset="0"/>
              </a:rPr>
              <a:t>Get some sort of a weight &amp; balance program for each airplane you fly</a:t>
            </a:r>
          </a:p>
          <a:p>
            <a:pPr lvl="2" eaLnBrk="1" hangingPunct="1">
              <a:lnSpc>
                <a:spcPct val="110000"/>
              </a:lnSpc>
            </a:pPr>
            <a:r>
              <a:rPr lang="en-US" altLang="en-US" sz="1400" dirty="0" smtClean="0">
                <a:latin typeface="Times New Roman" panose="02020603050405020304" pitchFamily="18" charset="0"/>
              </a:rPr>
              <a:t>Setup a ForeFlight weight &amp; balance profile for each airplane you fly</a:t>
            </a:r>
          </a:p>
          <a:p>
            <a:pPr lvl="2" eaLnBrk="1" hangingPunct="1">
              <a:lnSpc>
                <a:spcPct val="110000"/>
              </a:lnSpc>
            </a:pPr>
            <a:r>
              <a:rPr lang="en-US" altLang="en-US" sz="1400" dirty="0" smtClean="0">
                <a:latin typeface="Times New Roman" panose="02020603050405020304" pitchFamily="18" charset="0"/>
              </a:rPr>
              <a:t>Build your own weight &amp; balance spreadsheet for each airplane you fly</a:t>
            </a:r>
          </a:p>
          <a:p>
            <a:pPr lvl="3" eaLnBrk="1" hangingPunct="1">
              <a:lnSpc>
                <a:spcPct val="110000"/>
              </a:lnSpc>
            </a:pPr>
            <a:r>
              <a:rPr lang="en-US" altLang="en-US" sz="1200" dirty="0" smtClean="0">
                <a:latin typeface="Times New Roman" panose="02020603050405020304" pitchFamily="18" charset="0"/>
              </a:rPr>
              <a:t>If you are not computer savvy, find someone who is and ask them to help you build one</a:t>
            </a:r>
          </a:p>
          <a:p>
            <a:pPr lvl="2" eaLnBrk="1" hangingPunct="1">
              <a:lnSpc>
                <a:spcPct val="110000"/>
              </a:lnSpc>
            </a:pPr>
            <a:r>
              <a:rPr lang="en-US" altLang="en-US" sz="1400" dirty="0" smtClean="0">
                <a:latin typeface="Times New Roman" panose="02020603050405020304" pitchFamily="18" charset="0"/>
              </a:rPr>
              <a:t>Buy a weight &amp; balance tablet app for each airplane you fly</a:t>
            </a:r>
          </a:p>
          <a:p>
            <a:pPr eaLnBrk="1" hangingPunct="1">
              <a:lnSpc>
                <a:spcPct val="110000"/>
              </a:lnSpc>
            </a:pPr>
            <a:r>
              <a:rPr lang="en-US" altLang="en-US" sz="2000" dirty="0" smtClean="0">
                <a:latin typeface="Times New Roman" panose="02020603050405020304" pitchFamily="18" charset="0"/>
              </a:rPr>
              <a:t>Find out the fuel policies for the non-owned planes you fly </a:t>
            </a:r>
          </a:p>
          <a:p>
            <a:pPr lvl="1" eaLnBrk="1" hangingPunct="1">
              <a:lnSpc>
                <a:spcPct val="110000"/>
              </a:lnSpc>
            </a:pPr>
            <a:r>
              <a:rPr lang="en-US" altLang="en-US" sz="1800" dirty="0" smtClean="0">
                <a:latin typeface="Times New Roman" panose="02020603050405020304" pitchFamily="18" charset="0"/>
              </a:rPr>
              <a:t>Civil Air Patrol</a:t>
            </a:r>
          </a:p>
          <a:p>
            <a:pPr lvl="2" eaLnBrk="1" hangingPunct="1">
              <a:lnSpc>
                <a:spcPct val="110000"/>
              </a:lnSpc>
            </a:pPr>
            <a:r>
              <a:rPr lang="en-US" altLang="en-US" sz="1400" dirty="0" smtClean="0">
                <a:latin typeface="Times New Roman" panose="02020603050405020304" pitchFamily="18" charset="0"/>
              </a:rPr>
              <a:t>Cessna 172 – full (40 gallons or 50 gallons depending on whether tanks are long range)</a:t>
            </a:r>
          </a:p>
          <a:p>
            <a:pPr lvl="2" eaLnBrk="1" hangingPunct="1">
              <a:lnSpc>
                <a:spcPct val="110000"/>
              </a:lnSpc>
            </a:pPr>
            <a:r>
              <a:rPr lang="en-US" altLang="en-US" sz="1400" dirty="0" smtClean="0">
                <a:latin typeface="Times New Roman" panose="02020603050405020304" pitchFamily="18" charset="0"/>
              </a:rPr>
              <a:t>Cessna 182 – tabs (64 gallons); NJWG uses 50 gallons</a:t>
            </a:r>
          </a:p>
          <a:p>
            <a:pPr lvl="1" eaLnBrk="1" hangingPunct="1">
              <a:lnSpc>
                <a:spcPct val="110000"/>
              </a:lnSpc>
            </a:pPr>
            <a:r>
              <a:rPr lang="en-US" altLang="en-US" sz="1800" dirty="0" smtClean="0">
                <a:latin typeface="Times New Roman" panose="02020603050405020304" pitchFamily="18" charset="0"/>
              </a:rPr>
              <a:t>Cirrus SR20 Flying Club</a:t>
            </a:r>
          </a:p>
          <a:p>
            <a:pPr lvl="2" eaLnBrk="1" hangingPunct="1">
              <a:lnSpc>
                <a:spcPct val="110000"/>
              </a:lnSpc>
            </a:pPr>
            <a:r>
              <a:rPr lang="en-US" altLang="en-US" sz="1400" dirty="0" smtClean="0">
                <a:latin typeface="Times New Roman" panose="02020603050405020304" pitchFamily="18" charset="0"/>
              </a:rPr>
              <a:t>Tabs + 7 (40 gallons)</a:t>
            </a:r>
          </a:p>
          <a:p>
            <a:pPr lvl="1" eaLnBrk="1" hangingPunct="1">
              <a:lnSpc>
                <a:spcPct val="110000"/>
              </a:lnSpc>
            </a:pPr>
            <a:r>
              <a:rPr lang="en-US" altLang="en-US" sz="1800" dirty="0" smtClean="0">
                <a:latin typeface="Times New Roman" panose="02020603050405020304" pitchFamily="18" charset="0"/>
              </a:rPr>
              <a:t>Cessna NAV III (G1000) Flying Club</a:t>
            </a:r>
          </a:p>
          <a:p>
            <a:pPr lvl="2" eaLnBrk="1" hangingPunct="1">
              <a:lnSpc>
                <a:spcPct val="110000"/>
              </a:lnSpc>
            </a:pPr>
            <a:r>
              <a:rPr lang="en-US" altLang="en-US" sz="1400" dirty="0" smtClean="0">
                <a:latin typeface="Times New Roman" panose="02020603050405020304" pitchFamily="18" charset="0"/>
              </a:rPr>
              <a:t>Cessna 172S – 35 gallons</a:t>
            </a:r>
          </a:p>
          <a:p>
            <a:pPr lvl="2" eaLnBrk="1" hangingPunct="1">
              <a:lnSpc>
                <a:spcPct val="110000"/>
              </a:lnSpc>
            </a:pPr>
            <a:r>
              <a:rPr lang="en-US" altLang="en-US" sz="1400" dirty="0" smtClean="0">
                <a:latin typeface="Times New Roman" panose="02020603050405020304" pitchFamily="18" charset="0"/>
              </a:rPr>
              <a:t>Cessna 182T – 64 gallons (tabs)</a:t>
            </a:r>
            <a:endParaRPr lang="en-US" altLang="en-US" sz="1600" dirty="0" smtClean="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 calcmode="lin" valueType="num">
                                      <p:cBhvr additive="base">
                                        <p:cTn id="12" dur="5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541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 calcmode="lin" valueType="num">
                                      <p:cBhvr additive="base">
                                        <p:cTn id="17" dur="5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nodeType="after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5411">
                                            <p:txEl>
                                              <p:pRg st="3" end="3"/>
                                            </p:txEl>
                                          </p:spTgt>
                                        </p:tgtEl>
                                        <p:attrNameLst>
                                          <p:attrName>style.visibility</p:attrName>
                                        </p:attrNameLst>
                                      </p:cBhvr>
                                      <p:to>
                                        <p:strVal val="visible"/>
                                      </p:to>
                                    </p:set>
                                    <p:anim calcmode="lin" valueType="num">
                                      <p:cBhvr additive="base">
                                        <p:cTn id="23" dur="5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5411">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45411">
                                            <p:txEl>
                                              <p:pRg st="4" end="4"/>
                                            </p:txEl>
                                          </p:spTgt>
                                        </p:tgtEl>
                                        <p:attrNameLst>
                                          <p:attrName>style.visibility</p:attrName>
                                        </p:attrNameLst>
                                      </p:cBhvr>
                                      <p:to>
                                        <p:strVal val="visible"/>
                                      </p:to>
                                    </p:set>
                                    <p:anim calcmode="lin" valueType="num">
                                      <p:cBhvr additive="base">
                                        <p:cTn id="28" dur="500" fill="hold"/>
                                        <p:tgtEl>
                                          <p:spTgt spid="145411">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5411">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45411">
                                            <p:txEl>
                                              <p:pRg st="5" end="5"/>
                                            </p:txEl>
                                          </p:spTgt>
                                        </p:tgtEl>
                                        <p:attrNameLst>
                                          <p:attrName>style.visibility</p:attrName>
                                        </p:attrNameLst>
                                      </p:cBhvr>
                                      <p:to>
                                        <p:strVal val="visible"/>
                                      </p:to>
                                    </p:set>
                                    <p:anim calcmode="lin" valueType="num">
                                      <p:cBhvr additive="base">
                                        <p:cTn id="33" dur="5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5411">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45411">
                                            <p:txEl>
                                              <p:pRg st="6" end="6"/>
                                            </p:txEl>
                                          </p:spTgt>
                                        </p:tgtEl>
                                        <p:attrNameLst>
                                          <p:attrName>style.visibility</p:attrName>
                                        </p:attrNameLst>
                                      </p:cBhvr>
                                      <p:to>
                                        <p:strVal val="visible"/>
                                      </p:to>
                                    </p:set>
                                    <p:anim calcmode="lin" valueType="num">
                                      <p:cBhvr additive="base">
                                        <p:cTn id="38" dur="500" fill="hold"/>
                                        <p:tgtEl>
                                          <p:spTgt spid="145411">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5411">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45411">
                                            <p:txEl>
                                              <p:pRg st="7" end="7"/>
                                            </p:txEl>
                                          </p:spTgt>
                                        </p:tgtEl>
                                        <p:attrNameLst>
                                          <p:attrName>style.visibility</p:attrName>
                                        </p:attrNameLst>
                                      </p:cBhvr>
                                      <p:to>
                                        <p:strVal val="visible"/>
                                      </p:to>
                                    </p:set>
                                    <p:anim calcmode="lin" valueType="num">
                                      <p:cBhvr additive="base">
                                        <p:cTn id="42" dur="500" fill="hold"/>
                                        <p:tgtEl>
                                          <p:spTgt spid="145411">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5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5411">
                                            <p:txEl>
                                              <p:pRg st="8" end="8"/>
                                            </p:txEl>
                                          </p:spTgt>
                                        </p:tgtEl>
                                        <p:attrNameLst>
                                          <p:attrName>style.visibility</p:attrName>
                                        </p:attrNameLst>
                                      </p:cBhvr>
                                      <p:to>
                                        <p:strVal val="visible"/>
                                      </p:to>
                                    </p:set>
                                    <p:anim calcmode="lin" valueType="num">
                                      <p:cBhvr additive="base">
                                        <p:cTn id="48" dur="500" fill="hold"/>
                                        <p:tgtEl>
                                          <p:spTgt spid="145411">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54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45411">
                                            <p:txEl>
                                              <p:pRg st="9" end="9"/>
                                            </p:txEl>
                                          </p:spTgt>
                                        </p:tgtEl>
                                        <p:attrNameLst>
                                          <p:attrName>style.visibility</p:attrName>
                                        </p:attrNameLst>
                                      </p:cBhvr>
                                      <p:to>
                                        <p:strVal val="visible"/>
                                      </p:to>
                                    </p:set>
                                    <p:anim calcmode="lin" valueType="num">
                                      <p:cBhvr additive="base">
                                        <p:cTn id="54" dur="500" fill="hold"/>
                                        <p:tgtEl>
                                          <p:spTgt spid="145411">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5411">
                                            <p:txEl>
                                              <p:pRg st="9" end="9"/>
                                            </p:txEl>
                                          </p:spTgt>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00"/>
                            </p:stCondLst>
                            <p:childTnLst>
                              <p:par>
                                <p:cTn id="57" presetID="2" presetClass="entr" presetSubtype="4" fill="hold" nodeType="afterEffect">
                                  <p:stCondLst>
                                    <p:cond delay="0"/>
                                  </p:stCondLst>
                                  <p:childTnLst>
                                    <p:set>
                                      <p:cBhvr>
                                        <p:cTn id="58" dur="1" fill="hold">
                                          <p:stCondLst>
                                            <p:cond delay="0"/>
                                          </p:stCondLst>
                                        </p:cTn>
                                        <p:tgtEl>
                                          <p:spTgt spid="145411">
                                            <p:txEl>
                                              <p:pRg st="10" end="10"/>
                                            </p:txEl>
                                          </p:spTgt>
                                        </p:tgtEl>
                                        <p:attrNameLst>
                                          <p:attrName>style.visibility</p:attrName>
                                        </p:attrNameLst>
                                      </p:cBhvr>
                                      <p:to>
                                        <p:strVal val="visible"/>
                                      </p:to>
                                    </p:set>
                                    <p:anim calcmode="lin" valueType="num">
                                      <p:cBhvr additive="base">
                                        <p:cTn id="59" dur="500" fill="hold"/>
                                        <p:tgtEl>
                                          <p:spTgt spid="145411">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5411">
                                            <p:txEl>
                                              <p:pRg st="10" end="10"/>
                                            </p:txEl>
                                          </p:spTgt>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1000"/>
                            </p:stCondLst>
                            <p:childTnLst>
                              <p:par>
                                <p:cTn id="62" presetID="2" presetClass="entr" presetSubtype="4" fill="hold" nodeType="afterEffect">
                                  <p:stCondLst>
                                    <p:cond delay="0"/>
                                  </p:stCondLst>
                                  <p:childTnLst>
                                    <p:set>
                                      <p:cBhvr>
                                        <p:cTn id="63" dur="1" fill="hold">
                                          <p:stCondLst>
                                            <p:cond delay="0"/>
                                          </p:stCondLst>
                                        </p:cTn>
                                        <p:tgtEl>
                                          <p:spTgt spid="145411">
                                            <p:txEl>
                                              <p:pRg st="11" end="11"/>
                                            </p:txEl>
                                          </p:spTgt>
                                        </p:tgtEl>
                                        <p:attrNameLst>
                                          <p:attrName>style.visibility</p:attrName>
                                        </p:attrNameLst>
                                      </p:cBhvr>
                                      <p:to>
                                        <p:strVal val="visible"/>
                                      </p:to>
                                    </p:set>
                                    <p:anim calcmode="lin" valueType="num">
                                      <p:cBhvr additive="base">
                                        <p:cTn id="64" dur="500" fill="hold"/>
                                        <p:tgtEl>
                                          <p:spTgt spid="145411">
                                            <p:txEl>
                                              <p:pRg st="11" end="1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54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45411">
                                            <p:txEl>
                                              <p:pRg st="12" end="12"/>
                                            </p:txEl>
                                          </p:spTgt>
                                        </p:tgtEl>
                                        <p:attrNameLst>
                                          <p:attrName>style.visibility</p:attrName>
                                        </p:attrNameLst>
                                      </p:cBhvr>
                                      <p:to>
                                        <p:strVal val="visible"/>
                                      </p:to>
                                    </p:set>
                                    <p:anim calcmode="lin" valueType="num">
                                      <p:cBhvr additive="base">
                                        <p:cTn id="70" dur="500" fill="hold"/>
                                        <p:tgtEl>
                                          <p:spTgt spid="145411">
                                            <p:txEl>
                                              <p:pRg st="12" end="1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5411">
                                            <p:txEl>
                                              <p:pRg st="12" end="12"/>
                                            </p:txEl>
                                          </p:spTgt>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500"/>
                            </p:stCondLst>
                            <p:childTnLst>
                              <p:par>
                                <p:cTn id="73" presetID="2" presetClass="entr" presetSubtype="4" fill="hold" nodeType="afterEffect">
                                  <p:stCondLst>
                                    <p:cond delay="0"/>
                                  </p:stCondLst>
                                  <p:childTnLst>
                                    <p:set>
                                      <p:cBhvr>
                                        <p:cTn id="74" dur="1" fill="hold">
                                          <p:stCondLst>
                                            <p:cond delay="0"/>
                                          </p:stCondLst>
                                        </p:cTn>
                                        <p:tgtEl>
                                          <p:spTgt spid="145411">
                                            <p:txEl>
                                              <p:pRg st="13" end="13"/>
                                            </p:txEl>
                                          </p:spTgt>
                                        </p:tgtEl>
                                        <p:attrNameLst>
                                          <p:attrName>style.visibility</p:attrName>
                                        </p:attrNameLst>
                                      </p:cBhvr>
                                      <p:to>
                                        <p:strVal val="visible"/>
                                      </p:to>
                                    </p:set>
                                    <p:anim calcmode="lin" valueType="num">
                                      <p:cBhvr additive="base">
                                        <p:cTn id="75" dur="500" fill="hold"/>
                                        <p:tgtEl>
                                          <p:spTgt spid="145411">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541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45411">
                                            <p:txEl>
                                              <p:pRg st="14" end="14"/>
                                            </p:txEl>
                                          </p:spTgt>
                                        </p:tgtEl>
                                        <p:attrNameLst>
                                          <p:attrName>style.visibility</p:attrName>
                                        </p:attrNameLst>
                                      </p:cBhvr>
                                      <p:to>
                                        <p:strVal val="visible"/>
                                      </p:to>
                                    </p:set>
                                    <p:anim calcmode="lin" valueType="num">
                                      <p:cBhvr additive="base">
                                        <p:cTn id="81" dur="500" fill="hold"/>
                                        <p:tgtEl>
                                          <p:spTgt spid="145411">
                                            <p:txEl>
                                              <p:pRg st="14" end="1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5411">
                                            <p:txEl>
                                              <p:pRg st="14" end="14"/>
                                            </p:txEl>
                                          </p:spTgt>
                                        </p:tgtEl>
                                        <p:attrNameLst>
                                          <p:attrName>ppt_y</p:attrName>
                                        </p:attrNameLst>
                                      </p:cBhvr>
                                      <p:tavLst>
                                        <p:tav tm="0">
                                          <p:val>
                                            <p:strVal val="1+#ppt_h/2"/>
                                          </p:val>
                                        </p:tav>
                                        <p:tav tm="100000">
                                          <p:val>
                                            <p:strVal val="#ppt_y"/>
                                          </p:val>
                                        </p:tav>
                                      </p:tavLst>
                                    </p:anim>
                                  </p:childTnLst>
                                </p:cTn>
                              </p:par>
                            </p:childTnLst>
                          </p:cTn>
                        </p:par>
                        <p:par>
                          <p:cTn id="83" fill="hold" nodeType="afterGroup">
                            <p:stCondLst>
                              <p:cond delay="500"/>
                            </p:stCondLst>
                            <p:childTnLst>
                              <p:par>
                                <p:cTn id="84" presetID="2" presetClass="entr" presetSubtype="4" fill="hold" nodeType="afterEffect">
                                  <p:stCondLst>
                                    <p:cond delay="0"/>
                                  </p:stCondLst>
                                  <p:childTnLst>
                                    <p:set>
                                      <p:cBhvr>
                                        <p:cTn id="85" dur="1" fill="hold">
                                          <p:stCondLst>
                                            <p:cond delay="0"/>
                                          </p:stCondLst>
                                        </p:cTn>
                                        <p:tgtEl>
                                          <p:spTgt spid="145411">
                                            <p:txEl>
                                              <p:pRg st="15" end="15"/>
                                            </p:txEl>
                                          </p:spTgt>
                                        </p:tgtEl>
                                        <p:attrNameLst>
                                          <p:attrName>style.visibility</p:attrName>
                                        </p:attrNameLst>
                                      </p:cBhvr>
                                      <p:to>
                                        <p:strVal val="visible"/>
                                      </p:to>
                                    </p:set>
                                    <p:anim calcmode="lin" valueType="num">
                                      <p:cBhvr additive="base">
                                        <p:cTn id="86" dur="500" fill="hold"/>
                                        <p:tgtEl>
                                          <p:spTgt spid="145411">
                                            <p:txEl>
                                              <p:pRg st="15" end="1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45411">
                                            <p:txEl>
                                              <p:pRg st="15" end="15"/>
                                            </p:txEl>
                                          </p:spTgt>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1000"/>
                            </p:stCondLst>
                            <p:childTnLst>
                              <p:par>
                                <p:cTn id="89" presetID="2" presetClass="entr" presetSubtype="4" fill="hold" nodeType="afterEffect">
                                  <p:stCondLst>
                                    <p:cond delay="0"/>
                                  </p:stCondLst>
                                  <p:childTnLst>
                                    <p:set>
                                      <p:cBhvr>
                                        <p:cTn id="90" dur="1" fill="hold">
                                          <p:stCondLst>
                                            <p:cond delay="0"/>
                                          </p:stCondLst>
                                        </p:cTn>
                                        <p:tgtEl>
                                          <p:spTgt spid="145411">
                                            <p:txEl>
                                              <p:pRg st="16" end="16"/>
                                            </p:txEl>
                                          </p:spTgt>
                                        </p:tgtEl>
                                        <p:attrNameLst>
                                          <p:attrName>style.visibility</p:attrName>
                                        </p:attrNameLst>
                                      </p:cBhvr>
                                      <p:to>
                                        <p:strVal val="visible"/>
                                      </p:to>
                                    </p:set>
                                    <p:anim calcmode="lin" valueType="num">
                                      <p:cBhvr additive="base">
                                        <p:cTn id="91" dur="500" fill="hold"/>
                                        <p:tgtEl>
                                          <p:spTgt spid="145411">
                                            <p:txEl>
                                              <p:pRg st="16" end="1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45411">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0" y="0"/>
            <a:ext cx="9144000" cy="711200"/>
          </a:xfrm>
        </p:spPr>
        <p:txBody>
          <a:bodyPr lIns="92075" tIns="46037" rIns="92075" bIns="46037"/>
          <a:lstStyle/>
          <a:p>
            <a:pPr eaLnBrk="1" hangingPunct="1"/>
            <a:r>
              <a:rPr lang="en-US" altLang="en-US" i="1" smtClean="0">
                <a:latin typeface="Times New Roman" panose="02020603050405020304" pitchFamily="18" charset="0"/>
              </a:rPr>
              <a:t>Weight &amp; Balance Pre-flight Planning</a:t>
            </a:r>
          </a:p>
        </p:txBody>
      </p:sp>
      <p:sp>
        <p:nvSpPr>
          <p:cNvPr id="145411" name="Rectangle 3"/>
          <p:cNvSpPr>
            <a:spLocks noGrp="1" noChangeArrowheads="1"/>
          </p:cNvSpPr>
          <p:nvPr>
            <p:ph type="body" sz="half" idx="4294967295"/>
          </p:nvPr>
        </p:nvSpPr>
        <p:spPr>
          <a:xfrm>
            <a:off x="0" y="635000"/>
            <a:ext cx="9144000" cy="5359400"/>
          </a:xfrm>
        </p:spPr>
        <p:txBody>
          <a:bodyPr lIns="92075" tIns="46037" rIns="92075" bIns="46037"/>
          <a:lstStyle/>
          <a:p>
            <a:pPr eaLnBrk="1" hangingPunct="1">
              <a:lnSpc>
                <a:spcPct val="110000"/>
              </a:lnSpc>
            </a:pPr>
            <a:r>
              <a:rPr lang="en-US" altLang="en-US" sz="2400" smtClean="0">
                <a:latin typeface="Times New Roman" panose="02020603050405020304" pitchFamily="18" charset="0"/>
              </a:rPr>
              <a:t>Do all weight &amp; balance computations at home before you leave for the airport </a:t>
            </a:r>
          </a:p>
          <a:p>
            <a:pPr lvl="1" eaLnBrk="1" hangingPunct="1">
              <a:lnSpc>
                <a:spcPct val="110000"/>
              </a:lnSpc>
            </a:pPr>
            <a:r>
              <a:rPr lang="en-US" altLang="en-US" sz="2000" smtClean="0">
                <a:latin typeface="Times New Roman" panose="02020603050405020304" pitchFamily="18" charset="0"/>
              </a:rPr>
              <a:t>Get dressed weight from each passenger; explain to them the  importance of accuracy</a:t>
            </a:r>
          </a:p>
          <a:p>
            <a:pPr lvl="1" eaLnBrk="1" hangingPunct="1">
              <a:lnSpc>
                <a:spcPct val="110000"/>
              </a:lnSpc>
            </a:pPr>
            <a:r>
              <a:rPr lang="en-US" altLang="en-US" sz="2000" smtClean="0">
                <a:latin typeface="Times New Roman" panose="02020603050405020304" pitchFamily="18" charset="0"/>
              </a:rPr>
              <a:t>Do a computerized calculation with your weight and your passenger(s) weights</a:t>
            </a:r>
          </a:p>
          <a:p>
            <a:pPr lvl="1" eaLnBrk="1" hangingPunct="1">
              <a:lnSpc>
                <a:spcPct val="110000"/>
              </a:lnSpc>
            </a:pPr>
            <a:r>
              <a:rPr lang="en-US" altLang="en-US" sz="2000" smtClean="0">
                <a:latin typeface="Times New Roman" panose="02020603050405020304" pitchFamily="18" charset="0"/>
              </a:rPr>
              <a:t>Figure out how much weight is available for fuel and luggage</a:t>
            </a:r>
          </a:p>
          <a:p>
            <a:pPr lvl="1" eaLnBrk="1" hangingPunct="1">
              <a:lnSpc>
                <a:spcPct val="110000"/>
              </a:lnSpc>
            </a:pPr>
            <a:r>
              <a:rPr lang="en-US" altLang="en-US" sz="2000" smtClean="0">
                <a:latin typeface="Times New Roman" panose="02020603050405020304" pitchFamily="18" charset="0"/>
              </a:rPr>
              <a:t>Tell your passenger(s) how much luggage they can bring</a:t>
            </a:r>
          </a:p>
          <a:p>
            <a:pPr eaLnBrk="1" hangingPunct="1">
              <a:lnSpc>
                <a:spcPct val="110000"/>
              </a:lnSpc>
            </a:pPr>
            <a:r>
              <a:rPr lang="en-US" altLang="en-US" sz="2400" smtClean="0">
                <a:latin typeface="Times New Roman" panose="02020603050405020304" pitchFamily="18" charset="0"/>
              </a:rPr>
              <a:t>Don’t be afraid to “manage” your passenger(s) </a:t>
            </a:r>
          </a:p>
          <a:p>
            <a:pPr lvl="1" eaLnBrk="1" hangingPunct="1">
              <a:lnSpc>
                <a:spcPct val="110000"/>
              </a:lnSpc>
            </a:pPr>
            <a:r>
              <a:rPr lang="en-US" altLang="en-US" sz="2000" smtClean="0">
                <a:latin typeface="Times New Roman" panose="02020603050405020304" pitchFamily="18" charset="0"/>
              </a:rPr>
              <a:t>Explain to them how the regulations and </a:t>
            </a:r>
            <a:r>
              <a:rPr lang="en-US" altLang="en-US" sz="2000" b="1" smtClean="0">
                <a:latin typeface="Times New Roman" panose="02020603050405020304" pitchFamily="18" charset="0"/>
              </a:rPr>
              <a:t>safety</a:t>
            </a:r>
            <a:r>
              <a:rPr lang="en-US" altLang="en-US" sz="2000" smtClean="0">
                <a:latin typeface="Times New Roman" panose="02020603050405020304" pitchFamily="18" charset="0"/>
              </a:rPr>
              <a:t> apply to weight &amp; balance</a:t>
            </a:r>
          </a:p>
          <a:p>
            <a:pPr lvl="1" eaLnBrk="1" hangingPunct="1">
              <a:lnSpc>
                <a:spcPct val="110000"/>
              </a:lnSpc>
            </a:pPr>
            <a:r>
              <a:rPr lang="en-US" altLang="en-US" sz="2000" smtClean="0">
                <a:latin typeface="Times New Roman" panose="02020603050405020304" pitchFamily="18" charset="0"/>
              </a:rPr>
              <a:t>Don’t be afraid to tell them that not everyone will “fit” onboard</a:t>
            </a:r>
          </a:p>
          <a:p>
            <a:pPr lvl="1" eaLnBrk="1" hangingPunct="1">
              <a:lnSpc>
                <a:spcPct val="110000"/>
              </a:lnSpc>
            </a:pPr>
            <a:r>
              <a:rPr lang="en-US" altLang="en-US" sz="2000" smtClean="0">
                <a:latin typeface="Times New Roman" panose="02020603050405020304" pitchFamily="18" charset="0"/>
              </a:rPr>
              <a:t>Don’t be afraid to tell them that certain luggage items will not “fit”</a:t>
            </a:r>
          </a:p>
          <a:p>
            <a:pPr eaLnBrk="1" hangingPunct="1">
              <a:lnSpc>
                <a:spcPct val="110000"/>
              </a:lnSpc>
            </a:pPr>
            <a:r>
              <a:rPr lang="en-US" altLang="en-US" sz="2400" smtClean="0">
                <a:latin typeface="Times New Roman" panose="02020603050405020304" pitchFamily="18" charset="0"/>
              </a:rPr>
              <a:t>Do a thorough flight planning and fuel needs analysis</a:t>
            </a:r>
          </a:p>
          <a:p>
            <a:pPr lvl="1" eaLnBrk="1" hangingPunct="1">
              <a:lnSpc>
                <a:spcPct val="110000"/>
              </a:lnSpc>
            </a:pPr>
            <a:r>
              <a:rPr lang="en-US" altLang="en-US" sz="2000" smtClean="0">
                <a:latin typeface="Times New Roman" panose="02020603050405020304" pitchFamily="18" charset="0"/>
              </a:rPr>
              <a:t>Don’t cut the fuel too close – there could be unexpected complications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anim calcmode="lin" valueType="num">
                                      <p:cBhvr additive="base">
                                        <p:cTn id="11" dur="5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5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 calcmode="lin" valueType="num">
                                      <p:cBhvr additive="base">
                                        <p:cTn id="15" dur="5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5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5411">
                                            <p:txEl>
                                              <p:pRg st="3" end="3"/>
                                            </p:txEl>
                                          </p:spTgt>
                                        </p:tgtEl>
                                        <p:attrNameLst>
                                          <p:attrName>style.visibility</p:attrName>
                                        </p:attrNameLst>
                                      </p:cBhvr>
                                      <p:to>
                                        <p:strVal val="visible"/>
                                      </p:to>
                                    </p:set>
                                    <p:anim calcmode="lin" valueType="num">
                                      <p:cBhvr additive="base">
                                        <p:cTn id="19" dur="5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5411">
                                            <p:txEl>
                                              <p:pRg st="4" end="4"/>
                                            </p:txEl>
                                          </p:spTgt>
                                        </p:tgtEl>
                                        <p:attrNameLst>
                                          <p:attrName>style.visibility</p:attrName>
                                        </p:attrNameLst>
                                      </p:cBhvr>
                                      <p:to>
                                        <p:strVal val="visible"/>
                                      </p:to>
                                    </p:set>
                                    <p:anim calcmode="lin" valueType="num">
                                      <p:cBhvr additive="base">
                                        <p:cTn id="23" dur="500" fill="hold"/>
                                        <p:tgtEl>
                                          <p:spTgt spid="1454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5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45411">
                                            <p:txEl>
                                              <p:pRg st="5" end="5"/>
                                            </p:txEl>
                                          </p:spTgt>
                                        </p:tgtEl>
                                        <p:attrNameLst>
                                          <p:attrName>style.visibility</p:attrName>
                                        </p:attrNameLst>
                                      </p:cBhvr>
                                      <p:to>
                                        <p:strVal val="visible"/>
                                      </p:to>
                                    </p:set>
                                    <p:anim calcmode="lin" valueType="num">
                                      <p:cBhvr additive="base">
                                        <p:cTn id="29" dur="5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541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5411">
                                            <p:txEl>
                                              <p:pRg st="6" end="6"/>
                                            </p:txEl>
                                          </p:spTgt>
                                        </p:tgtEl>
                                        <p:attrNameLst>
                                          <p:attrName>style.visibility</p:attrName>
                                        </p:attrNameLst>
                                      </p:cBhvr>
                                      <p:to>
                                        <p:strVal val="visible"/>
                                      </p:to>
                                    </p:set>
                                    <p:anim calcmode="lin" valueType="num">
                                      <p:cBhvr additive="base">
                                        <p:cTn id="33" dur="500" fill="hold"/>
                                        <p:tgtEl>
                                          <p:spTgt spid="14541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541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5411">
                                            <p:txEl>
                                              <p:pRg st="7" end="7"/>
                                            </p:txEl>
                                          </p:spTgt>
                                        </p:tgtEl>
                                        <p:attrNameLst>
                                          <p:attrName>style.visibility</p:attrName>
                                        </p:attrNameLst>
                                      </p:cBhvr>
                                      <p:to>
                                        <p:strVal val="visible"/>
                                      </p:to>
                                    </p:set>
                                    <p:anim calcmode="lin" valueType="num">
                                      <p:cBhvr additive="base">
                                        <p:cTn id="37" dur="500" fill="hold"/>
                                        <p:tgtEl>
                                          <p:spTgt spid="1454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541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5411">
                                            <p:txEl>
                                              <p:pRg st="8" end="8"/>
                                            </p:txEl>
                                          </p:spTgt>
                                        </p:tgtEl>
                                        <p:attrNameLst>
                                          <p:attrName>style.visibility</p:attrName>
                                        </p:attrNameLst>
                                      </p:cBhvr>
                                      <p:to>
                                        <p:strVal val="visible"/>
                                      </p:to>
                                    </p:set>
                                    <p:anim calcmode="lin" valueType="num">
                                      <p:cBhvr additive="base">
                                        <p:cTn id="41" dur="500" fill="hold"/>
                                        <p:tgtEl>
                                          <p:spTgt spid="14541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54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45411">
                                            <p:txEl>
                                              <p:pRg st="9" end="9"/>
                                            </p:txEl>
                                          </p:spTgt>
                                        </p:tgtEl>
                                        <p:attrNameLst>
                                          <p:attrName>style.visibility</p:attrName>
                                        </p:attrNameLst>
                                      </p:cBhvr>
                                      <p:to>
                                        <p:strVal val="visible"/>
                                      </p:to>
                                    </p:set>
                                    <p:anim calcmode="lin" valueType="num">
                                      <p:cBhvr additive="base">
                                        <p:cTn id="47" dur="500" fill="hold"/>
                                        <p:tgtEl>
                                          <p:spTgt spid="14541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541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5411">
                                            <p:txEl>
                                              <p:pRg st="10" end="10"/>
                                            </p:txEl>
                                          </p:spTgt>
                                        </p:tgtEl>
                                        <p:attrNameLst>
                                          <p:attrName>style.visibility</p:attrName>
                                        </p:attrNameLst>
                                      </p:cBhvr>
                                      <p:to>
                                        <p:strVal val="visible"/>
                                      </p:to>
                                    </p:set>
                                    <p:anim calcmode="lin" valueType="num">
                                      <p:cBhvr additive="base">
                                        <p:cTn id="51" dur="500" fill="hold"/>
                                        <p:tgtEl>
                                          <p:spTgt spid="14541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54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001713"/>
          </a:xfrm>
          <a:noFill/>
        </p:spPr>
        <p:txBody>
          <a:bodyPr/>
          <a:lstStyle/>
          <a:p>
            <a:pPr algn="ctr" eaLnBrk="1" hangingPunct="1"/>
            <a:r>
              <a:rPr lang="en-US" altLang="en-US" sz="2800" dirty="0" smtClean="0">
                <a:latin typeface="Times New Roman" panose="02020603050405020304" pitchFamily="18" charset="0"/>
              </a:rPr>
              <a:t>NTSB Weight &amp; Balance Accident Trends</a:t>
            </a:r>
            <a:br>
              <a:rPr lang="en-US" altLang="en-US" sz="2800" dirty="0" smtClean="0">
                <a:latin typeface="Times New Roman" panose="02020603050405020304" pitchFamily="18" charset="0"/>
              </a:rPr>
            </a:br>
            <a:r>
              <a:rPr lang="en-US" altLang="en-US" sz="2800" dirty="0" smtClean="0">
                <a:latin typeface="Times New Roman" panose="02020603050405020304" pitchFamily="18" charset="0"/>
              </a:rPr>
              <a:t>DE/NJ/PA  2000 – 2017</a:t>
            </a:r>
          </a:p>
        </p:txBody>
      </p:sp>
      <p:sp>
        <p:nvSpPr>
          <p:cNvPr id="154627" name="Rectangle 3"/>
          <p:cNvSpPr>
            <a:spLocks noGrp="1" noChangeArrowheads="1"/>
          </p:cNvSpPr>
          <p:nvPr>
            <p:ph type="body" sz="half" idx="1"/>
          </p:nvPr>
        </p:nvSpPr>
        <p:spPr>
          <a:xfrm>
            <a:off x="0" y="914401"/>
            <a:ext cx="9144000" cy="993228"/>
          </a:xfrm>
        </p:spPr>
        <p:txBody>
          <a:bodyPr/>
          <a:lstStyle/>
          <a:p>
            <a:pPr>
              <a:lnSpc>
                <a:spcPct val="110000"/>
              </a:lnSpc>
              <a:spcBef>
                <a:spcPct val="25000"/>
              </a:spcBef>
              <a:defRPr/>
            </a:pPr>
            <a:r>
              <a:rPr lang="en-US" b="0" kern="1200" dirty="0" smtClean="0">
                <a:latin typeface="Times New Roman" pitchFamily="18" charset="0"/>
                <a:cs typeface="Arial" charset="0"/>
              </a:rPr>
              <a:t>Our area has done better than the national average but there have still been fatalities and serious injuries.</a:t>
            </a:r>
          </a:p>
        </p:txBody>
      </p:sp>
      <p:pic>
        <p:nvPicPr>
          <p:cNvPr id="2" name="Picture 1"/>
          <p:cNvPicPr>
            <a:picLocks noChangeAspect="1"/>
          </p:cNvPicPr>
          <p:nvPr/>
        </p:nvPicPr>
        <p:blipFill>
          <a:blip r:embed="rId3"/>
          <a:stretch>
            <a:fillRect/>
          </a:stretch>
        </p:blipFill>
        <p:spPr>
          <a:xfrm>
            <a:off x="2264310" y="2039622"/>
            <a:ext cx="4106077" cy="1564816"/>
          </a:xfrm>
          <a:prstGeom prst="rect">
            <a:avLst/>
          </a:prstGeom>
        </p:spPr>
      </p:pic>
      <p:pic>
        <p:nvPicPr>
          <p:cNvPr id="3" name="Picture 2"/>
          <p:cNvPicPr>
            <a:picLocks noChangeAspect="1"/>
          </p:cNvPicPr>
          <p:nvPr/>
        </p:nvPicPr>
        <p:blipFill>
          <a:blip r:embed="rId4"/>
          <a:stretch>
            <a:fillRect/>
          </a:stretch>
        </p:blipFill>
        <p:spPr>
          <a:xfrm>
            <a:off x="0" y="3922384"/>
            <a:ext cx="9165864" cy="156401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0"/>
            <a:ext cx="9144000" cy="914400"/>
          </a:xfrm>
        </p:spPr>
        <p:txBody>
          <a:bodyPr lIns="92075" tIns="46037" rIns="92075" bIns="46037"/>
          <a:lstStyle/>
          <a:p>
            <a:pPr eaLnBrk="1" hangingPunct="1"/>
            <a:r>
              <a:rPr lang="en-US" altLang="en-US" i="1" smtClean="0">
                <a:latin typeface="Times New Roman" panose="02020603050405020304" pitchFamily="18" charset="0"/>
              </a:rPr>
              <a:t>The Three Most Useless Things to a Pilot</a:t>
            </a:r>
          </a:p>
        </p:txBody>
      </p:sp>
      <p:sp>
        <p:nvSpPr>
          <p:cNvPr id="145411" name="Rectangle 3"/>
          <p:cNvSpPr>
            <a:spLocks noGrp="1" noChangeArrowheads="1"/>
          </p:cNvSpPr>
          <p:nvPr>
            <p:ph type="body" sz="half" idx="4294967295"/>
          </p:nvPr>
        </p:nvSpPr>
        <p:spPr>
          <a:xfrm>
            <a:off x="0" y="838200"/>
            <a:ext cx="9144000" cy="4953000"/>
          </a:xfrm>
        </p:spPr>
        <p:txBody>
          <a:bodyPr lIns="92075" tIns="46037" rIns="92075" bIns="46037"/>
          <a:lstStyle/>
          <a:p>
            <a:pPr eaLnBrk="1" hangingPunct="1">
              <a:lnSpc>
                <a:spcPct val="110000"/>
              </a:lnSpc>
              <a:defRPr/>
            </a:pPr>
            <a:r>
              <a:rPr lang="en-US" sz="2400" dirty="0">
                <a:latin typeface="Times New Roman" pitchFamily="18" charset="0"/>
              </a:rPr>
              <a:t>The runway behind you</a:t>
            </a:r>
          </a:p>
          <a:p>
            <a:pPr lvl="1" eaLnBrk="1" hangingPunct="1">
              <a:lnSpc>
                <a:spcPct val="110000"/>
              </a:lnSpc>
              <a:defRPr/>
            </a:pPr>
            <a:r>
              <a:rPr lang="en-US" sz="2000" b="1" dirty="0">
                <a:latin typeface="Times New Roman" pitchFamily="18" charset="0"/>
              </a:rPr>
              <a:t>Moral: know your aircraft’s take-off minimums and </a:t>
            </a:r>
            <a:r>
              <a:rPr lang="en-US" sz="2000" b="1" i="1" u="sng" dirty="0" smtClean="0">
                <a:effectLst>
                  <a:outerShdw blurRad="38100" dist="38100" dir="2700000" algn="tl">
                    <a:srgbClr val="C0C0C0"/>
                  </a:outerShdw>
                </a:effectLst>
                <a:latin typeface="Times New Roman" pitchFamily="18" charset="0"/>
              </a:rPr>
              <a:t>calculate the weight and balance for your flight</a:t>
            </a:r>
            <a:r>
              <a:rPr lang="en-US" sz="2000" b="1" dirty="0" smtClean="0">
                <a:latin typeface="Times New Roman" pitchFamily="18" charset="0"/>
              </a:rPr>
              <a:t>, </a:t>
            </a:r>
            <a:r>
              <a:rPr lang="en-US" sz="2000" b="1" dirty="0">
                <a:latin typeface="Times New Roman" pitchFamily="18" charset="0"/>
              </a:rPr>
              <a:t>your airport’s runway  length, density altitude, any obstacles to be cleared</a:t>
            </a:r>
          </a:p>
          <a:p>
            <a:pPr eaLnBrk="1" hangingPunct="1">
              <a:lnSpc>
                <a:spcPct val="110000"/>
              </a:lnSpc>
              <a:defRPr/>
            </a:pPr>
            <a:r>
              <a:rPr lang="en-US" sz="2400" dirty="0">
                <a:latin typeface="Times New Roman" pitchFamily="18" charset="0"/>
              </a:rPr>
              <a:t>The altitude above you</a:t>
            </a:r>
          </a:p>
          <a:p>
            <a:pPr lvl="1" eaLnBrk="1" hangingPunct="1">
              <a:lnSpc>
                <a:spcPct val="110000"/>
              </a:lnSpc>
              <a:defRPr/>
            </a:pPr>
            <a:r>
              <a:rPr lang="en-US" sz="2000" b="1" dirty="0">
                <a:latin typeface="Times New Roman" pitchFamily="18" charset="0"/>
              </a:rPr>
              <a:t>Moral: know your aircraft’s power settings for climb, cruise, and descent </a:t>
            </a:r>
          </a:p>
          <a:p>
            <a:pPr eaLnBrk="1" hangingPunct="1">
              <a:lnSpc>
                <a:spcPct val="110000"/>
              </a:lnSpc>
              <a:defRPr/>
            </a:pPr>
            <a:r>
              <a:rPr lang="en-US" sz="2400" dirty="0">
                <a:latin typeface="Times New Roman" pitchFamily="18" charset="0"/>
              </a:rPr>
              <a:t>The fuel on the ground below you</a:t>
            </a:r>
          </a:p>
          <a:p>
            <a:pPr lvl="1" eaLnBrk="1" hangingPunct="1">
              <a:lnSpc>
                <a:spcPct val="110000"/>
              </a:lnSpc>
              <a:defRPr/>
            </a:pPr>
            <a:r>
              <a:rPr lang="en-US" sz="2000" b="1" dirty="0">
                <a:latin typeface="Times New Roman" pitchFamily="18" charset="0"/>
              </a:rPr>
              <a:t>Moral: know your aircraft’s fuel capacity, fuel system, GPH burn rate, and winds aloft for the route of flight. </a:t>
            </a:r>
          </a:p>
          <a:p>
            <a:pPr eaLnBrk="1" hangingPunct="1">
              <a:lnSpc>
                <a:spcPct val="110000"/>
              </a:lnSpc>
              <a:defRPr/>
            </a:pPr>
            <a:r>
              <a:rPr lang="en-US" sz="2400" dirty="0">
                <a:latin typeface="Times New Roman" pitchFamily="18" charset="0"/>
              </a:rPr>
              <a:t>Utilize superior judgment to avoid needing to use superior </a:t>
            </a:r>
            <a:r>
              <a:rPr lang="en-US" sz="2400" dirty="0" smtClean="0">
                <a:latin typeface="Times New Roman" pitchFamily="18" charset="0"/>
              </a:rPr>
              <a:t>skill</a:t>
            </a:r>
          </a:p>
          <a:p>
            <a:pPr eaLnBrk="1" hangingPunct="1">
              <a:lnSpc>
                <a:spcPct val="110000"/>
              </a:lnSpc>
              <a:defRPr/>
            </a:pPr>
            <a:endParaRPr lang="en-US" sz="2400" dirty="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5411">
                                            <p:txEl>
                                              <p:pRg st="2" end="2"/>
                                            </p:txEl>
                                          </p:spTgt>
                                        </p:tgtEl>
                                        <p:attrNameLst>
                                          <p:attrName>style.visibility</p:attrName>
                                        </p:attrNameLst>
                                      </p:cBhvr>
                                      <p:to>
                                        <p:strVal val="visible"/>
                                      </p:to>
                                    </p:set>
                                    <p:anim calcmode="lin" valueType="num">
                                      <p:cBhvr additive="base">
                                        <p:cTn id="13" dur="5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5411">
                                            <p:txEl>
                                              <p:pRg st="4" end="4"/>
                                            </p:txEl>
                                          </p:spTgt>
                                        </p:tgtEl>
                                        <p:attrNameLst>
                                          <p:attrName>style.visibility</p:attrName>
                                        </p:attrNameLst>
                                      </p:cBhvr>
                                      <p:to>
                                        <p:strVal val="visible"/>
                                      </p:to>
                                    </p:set>
                                    <p:anim calcmode="lin" valueType="num">
                                      <p:cBhvr additive="base">
                                        <p:cTn id="19" dur="500" fill="hold"/>
                                        <p:tgtEl>
                                          <p:spTgt spid="1454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5411">
                                            <p:txEl>
                                              <p:pRg st="1" end="1"/>
                                            </p:txEl>
                                          </p:spTgt>
                                        </p:tgtEl>
                                        <p:attrNameLst>
                                          <p:attrName>style.visibility</p:attrName>
                                        </p:attrNameLst>
                                      </p:cBhvr>
                                      <p:to>
                                        <p:strVal val="visible"/>
                                      </p:to>
                                    </p:set>
                                    <p:anim calcmode="lin" valueType="num">
                                      <p:cBhvr additive="base">
                                        <p:cTn id="25" dur="5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5411">
                                            <p:txEl>
                                              <p:pRg st="3" end="3"/>
                                            </p:txEl>
                                          </p:spTgt>
                                        </p:tgtEl>
                                        <p:attrNameLst>
                                          <p:attrName>style.visibility</p:attrName>
                                        </p:attrNameLst>
                                      </p:cBhvr>
                                      <p:to>
                                        <p:strVal val="visible"/>
                                      </p:to>
                                    </p:set>
                                    <p:anim calcmode="lin" valueType="num">
                                      <p:cBhvr additive="base">
                                        <p:cTn id="31" dur="5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5411">
                                            <p:txEl>
                                              <p:pRg st="5" end="5"/>
                                            </p:txEl>
                                          </p:spTgt>
                                        </p:tgtEl>
                                        <p:attrNameLst>
                                          <p:attrName>style.visibility</p:attrName>
                                        </p:attrNameLst>
                                      </p:cBhvr>
                                      <p:to>
                                        <p:strVal val="visible"/>
                                      </p:to>
                                    </p:set>
                                    <p:anim calcmode="lin" valueType="num">
                                      <p:cBhvr additive="base">
                                        <p:cTn id="37" dur="5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5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5411">
                                            <p:txEl>
                                              <p:pRg st="6" end="6"/>
                                            </p:txEl>
                                          </p:spTgt>
                                        </p:tgtEl>
                                        <p:attrNameLst>
                                          <p:attrName>style.visibility</p:attrName>
                                        </p:attrNameLst>
                                      </p:cBhvr>
                                      <p:to>
                                        <p:strVal val="visible"/>
                                      </p:to>
                                    </p:set>
                                    <p:anim calcmode="lin" valueType="num">
                                      <p:cBhvr additive="base">
                                        <p:cTn id="43" dur="500" fill="hold"/>
                                        <p:tgtEl>
                                          <p:spTgt spid="145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5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103188"/>
            <a:ext cx="9144000" cy="5943600"/>
          </a:xfrm>
        </p:spPr>
        <p:txBody>
          <a:bodyPr/>
          <a:lstStyle/>
          <a:p>
            <a:pPr algn="ctr" eaLnBrk="1" hangingPunct="1">
              <a:defRPr/>
            </a:pPr>
            <a:r>
              <a:rPr lang="en-US" sz="6000" i="1" dirty="0">
                <a:effectLst>
                  <a:outerShdw blurRad="38100" dist="38100" dir="2700000" algn="tl">
                    <a:srgbClr val="C0C0C0"/>
                  </a:outerShdw>
                </a:effectLst>
                <a:latin typeface="Times New Roman" pitchFamily="18" charset="0"/>
              </a:rPr>
              <a:t>Flight Service Transitions to Leidos Pilot Web Portal </a:t>
            </a:r>
            <a:br>
              <a:rPr lang="en-US" sz="6000" i="1" dirty="0">
                <a:effectLst>
                  <a:outerShdw blurRad="38100" dist="38100" dir="2700000" algn="tl">
                    <a:srgbClr val="C0C0C0"/>
                  </a:outerShdw>
                </a:effectLst>
                <a:latin typeface="Times New Roman" pitchFamily="18" charset="0"/>
              </a:rPr>
            </a:br>
            <a:r>
              <a:rPr lang="en-US" sz="4400" i="1" dirty="0">
                <a:effectLst>
                  <a:outerShdw blurRad="38100" dist="38100" dir="2700000" algn="tl">
                    <a:srgbClr val="C0C0C0"/>
                  </a:outerShdw>
                </a:effectLst>
                <a:latin typeface="Times New Roman" pitchFamily="18" charset="0"/>
              </a:rPr>
              <a:t>Notice Number: NOTC7670</a:t>
            </a:r>
            <a:br>
              <a:rPr lang="en-US" sz="4400" i="1" dirty="0">
                <a:effectLst>
                  <a:outerShdw blurRad="38100" dist="38100" dir="2700000" algn="tl">
                    <a:srgbClr val="C0C0C0"/>
                  </a:outerShdw>
                </a:effectLst>
                <a:latin typeface="Times New Roman" pitchFamily="18" charset="0"/>
              </a:rPr>
            </a:br>
            <a:r>
              <a:rPr lang="en-US" sz="4400" i="1" dirty="0" smtClean="0">
                <a:effectLst>
                  <a:outerShdw blurRad="38100" dist="38100" dir="2700000" algn="tl">
                    <a:srgbClr val="C0C0C0"/>
                  </a:outerShdw>
                </a:effectLst>
                <a:latin typeface="Times New Roman" pitchFamily="18" charset="0"/>
              </a:rPr>
              <a:t>DUATS Discontinued </a:t>
            </a:r>
            <a:br>
              <a:rPr lang="en-US" sz="4400" i="1" dirty="0" smtClean="0">
                <a:effectLst>
                  <a:outerShdw blurRad="38100" dist="38100" dir="2700000" algn="tl">
                    <a:srgbClr val="C0C0C0"/>
                  </a:outerShdw>
                </a:effectLst>
                <a:latin typeface="Times New Roman" pitchFamily="18" charset="0"/>
              </a:rPr>
            </a:br>
            <a:r>
              <a:rPr lang="en-US" sz="4400" i="1" dirty="0" smtClean="0">
                <a:effectLst>
                  <a:outerShdw blurRad="38100" dist="38100" dir="2700000" algn="tl">
                    <a:srgbClr val="C0C0C0"/>
                  </a:outerShdw>
                </a:effectLst>
                <a:latin typeface="Times New Roman" pitchFamily="18" charset="0"/>
              </a:rPr>
              <a:t>Effective 05/16/2018</a:t>
            </a:r>
            <a:endParaRPr lang="en-US" sz="4400" i="1"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29401723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0"/>
            <a:ext cx="9144000" cy="612775"/>
          </a:xfrm>
        </p:spPr>
        <p:txBody>
          <a:bodyPr/>
          <a:lstStyle/>
          <a:p>
            <a:pPr algn="ctr" eaLnBrk="1" hangingPunct="1">
              <a:defRPr/>
            </a:pPr>
            <a:r>
              <a:rPr lang="en-US" altLang="en-US" sz="2800" i="1" dirty="0" smtClean="0">
                <a:latin typeface="Times New Roman" panose="02020603050405020304" pitchFamily="18" charset="0"/>
              </a:rPr>
              <a:t>Flight Service Transitions to Leidos Pilot Web Portal</a:t>
            </a:r>
            <a:endParaRPr lang="en-US" sz="2800" i="1" dirty="0">
              <a:effectLst>
                <a:outerShdw blurRad="38100" dist="38100" dir="2700000" algn="tl">
                  <a:srgbClr val="C0C0C0"/>
                </a:outerShdw>
              </a:effectLst>
              <a:latin typeface="Times New Roman" pitchFamily="18" charset="0"/>
            </a:endParaRPr>
          </a:p>
        </p:txBody>
      </p:sp>
      <p:sp>
        <p:nvSpPr>
          <p:cNvPr id="3" name="Rectangle 3"/>
          <p:cNvSpPr txBox="1">
            <a:spLocks noChangeArrowheads="1"/>
          </p:cNvSpPr>
          <p:nvPr/>
        </p:nvSpPr>
        <p:spPr bwMode="auto">
          <a:xfrm>
            <a:off x="176213" y="612775"/>
            <a:ext cx="9144000"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110000"/>
              </a:lnSpc>
              <a:spcBef>
                <a:spcPct val="25000"/>
              </a:spcBef>
            </a:pPr>
            <a:r>
              <a:rPr lang="en-US" altLang="en-US" sz="2400" b="0">
                <a:latin typeface="Times New Roman" panose="02020603050405020304" pitchFamily="18" charset="0"/>
                <a:cs typeface="Times New Roman" panose="02020603050405020304" pitchFamily="18" charset="0"/>
              </a:rPr>
              <a:t>The FAA will discontinue the Direct User Access Terminal Service (DUATS II) Program, effective May 16, 2018. </a:t>
            </a:r>
          </a:p>
          <a:p>
            <a:pPr lvl="1">
              <a:lnSpc>
                <a:spcPct val="110000"/>
              </a:lnSpc>
              <a:spcBef>
                <a:spcPct val="25000"/>
              </a:spcBef>
            </a:pPr>
            <a:r>
              <a:rPr lang="en-US" altLang="en-US">
                <a:latin typeface="Times New Roman" panose="02020603050405020304" pitchFamily="18" charset="0"/>
                <a:cs typeface="Times New Roman" panose="02020603050405020304" pitchFamily="18" charset="0"/>
              </a:rPr>
              <a:t>Internet services, including access to weather and aeronautical information, flight plan filing and automated services will remain available at no charge to pilots at </a:t>
            </a:r>
            <a:r>
              <a:rPr lang="en-US" altLang="en-US" u="sng">
                <a:latin typeface="Times New Roman" panose="02020603050405020304" pitchFamily="18" charset="0"/>
                <a:cs typeface="Times New Roman" panose="02020603050405020304" pitchFamily="18" charset="0"/>
                <a:hlinkClick r:id="rId3"/>
              </a:rPr>
              <a:t>www.1800wxbrief.com</a:t>
            </a:r>
            <a:r>
              <a:rPr lang="en-US" altLang="en-US">
                <a:latin typeface="Times New Roman" panose="02020603050405020304" pitchFamily="18" charset="0"/>
                <a:cs typeface="Times New Roman" panose="02020603050405020304" pitchFamily="18" charset="0"/>
              </a:rPr>
              <a:t>. </a:t>
            </a:r>
          </a:p>
          <a:p>
            <a:pPr>
              <a:lnSpc>
                <a:spcPct val="110000"/>
              </a:lnSpc>
              <a:spcBef>
                <a:spcPct val="25000"/>
              </a:spcBef>
            </a:pPr>
            <a:r>
              <a:rPr lang="en-US" altLang="en-US" sz="2400" b="0">
                <a:latin typeface="Times New Roman" panose="02020603050405020304" pitchFamily="18" charset="0"/>
                <a:cs typeface="Times New Roman" panose="02020603050405020304" pitchFamily="18" charset="0"/>
              </a:rPr>
              <a:t>To continue to receive free services, users are encouraged to register with </a:t>
            </a:r>
            <a:r>
              <a:rPr lang="en-US" altLang="en-US" sz="2400" b="0" u="sng">
                <a:latin typeface="Times New Roman" panose="02020603050405020304" pitchFamily="18" charset="0"/>
                <a:cs typeface="Times New Roman" panose="02020603050405020304" pitchFamily="18" charset="0"/>
                <a:hlinkClick r:id="rId3"/>
              </a:rPr>
              <a:t>www.1800wxbrief.com</a:t>
            </a:r>
            <a:r>
              <a:rPr lang="en-US" altLang="en-US" sz="2400" b="0">
                <a:latin typeface="Times New Roman" panose="02020603050405020304" pitchFamily="18" charset="0"/>
                <a:cs typeface="Times New Roman" panose="02020603050405020304" pitchFamily="18" charset="0"/>
              </a:rPr>
              <a:t>. </a:t>
            </a:r>
          </a:p>
          <a:p>
            <a:pPr lvl="1">
              <a:lnSpc>
                <a:spcPct val="110000"/>
              </a:lnSpc>
              <a:spcBef>
                <a:spcPct val="25000"/>
              </a:spcBef>
            </a:pPr>
            <a:r>
              <a:rPr lang="en-US" altLang="en-US">
                <a:latin typeface="Times New Roman" panose="02020603050405020304" pitchFamily="18" charset="0"/>
                <a:cs typeface="Times New Roman" panose="02020603050405020304" pitchFamily="18" charset="0"/>
              </a:rPr>
              <a:t>Over the next 60 days, the FAA will work with current DUATS II providers on transition activities, including conducting pilot outreach, establishing commercial interfaces, and providing user migration assistance.</a:t>
            </a:r>
          </a:p>
        </p:txBody>
      </p:sp>
    </p:spTree>
    <p:extLst>
      <p:ext uri="{BB962C8B-B14F-4D97-AF65-F5344CB8AC3E}">
        <p14:creationId xmlns:p14="http://schemas.microsoft.com/office/powerpoint/2010/main" val="34539760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0"/>
            <a:ext cx="9144000" cy="471488"/>
          </a:xfrm>
        </p:spPr>
        <p:txBody>
          <a:bodyPr/>
          <a:lstStyle/>
          <a:p>
            <a:pPr algn="ctr" eaLnBrk="1" hangingPunct="1">
              <a:defRPr/>
            </a:pPr>
            <a:r>
              <a:rPr lang="en-US" altLang="en-US" sz="2800" i="1" dirty="0">
                <a:latin typeface="Times New Roman" panose="02020603050405020304" pitchFamily="18" charset="0"/>
              </a:rPr>
              <a:t>Flight Service Transitions to Leidos Pilot Web Portal</a:t>
            </a:r>
            <a:endParaRPr lang="en-US" sz="2800" i="1" dirty="0">
              <a:effectLst>
                <a:outerShdw blurRad="38100" dist="38100" dir="2700000" algn="tl">
                  <a:srgbClr val="C0C0C0"/>
                </a:outerShdw>
              </a:effectLst>
              <a:latin typeface="Times New Roman" pitchFamily="18" charset="0"/>
            </a:endParaRPr>
          </a:p>
        </p:txBody>
      </p:sp>
      <p:sp>
        <p:nvSpPr>
          <p:cNvPr id="109571" name="Rectangle 2"/>
          <p:cNvSpPr>
            <a:spLocks noChangeArrowheads="1"/>
          </p:cNvSpPr>
          <p:nvPr/>
        </p:nvSpPr>
        <p:spPr bwMode="auto">
          <a:xfrm>
            <a:off x="0" y="4714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lvl="1" algn="ctr" eaLnBrk="1" hangingPunct="1">
              <a:spcBef>
                <a:spcPct val="0"/>
              </a:spcBef>
              <a:buFontTx/>
              <a:buNone/>
            </a:pPr>
            <a:r>
              <a:rPr lang="en-US" altLang="en-US" b="1" u="sng">
                <a:latin typeface="Times New Roman" panose="02020603050405020304" pitchFamily="18" charset="0"/>
                <a:cs typeface="Times New Roman" panose="02020603050405020304" pitchFamily="18" charset="0"/>
                <a:hlinkClick r:id="rId3"/>
              </a:rPr>
              <a:t>https://www.1800wxbrief.com</a:t>
            </a:r>
            <a:endParaRPr lang="en-US" altLang="en-US" b="1">
              <a:latin typeface="Times New Roman" panose="02020603050405020304" pitchFamily="18" charset="0"/>
              <a:cs typeface="Times New Roman" panose="02020603050405020304" pitchFamily="18" charset="0"/>
            </a:endParaRPr>
          </a:p>
        </p:txBody>
      </p:sp>
      <p:pic>
        <p:nvPicPr>
          <p:cNvPr id="10957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990600"/>
            <a:ext cx="80946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19064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0"/>
            <a:ext cx="9144000" cy="471488"/>
          </a:xfrm>
        </p:spPr>
        <p:txBody>
          <a:bodyPr/>
          <a:lstStyle/>
          <a:p>
            <a:pPr algn="ctr" eaLnBrk="1" hangingPunct="1">
              <a:defRPr/>
            </a:pPr>
            <a:r>
              <a:rPr lang="en-US" altLang="en-US" sz="2800" i="1" dirty="0">
                <a:latin typeface="Times New Roman" panose="02020603050405020304" pitchFamily="18" charset="0"/>
              </a:rPr>
              <a:t>Flight Service Transitions to Leidos Pilot Web Portal</a:t>
            </a:r>
            <a:endParaRPr lang="en-US" sz="2800" i="1" dirty="0">
              <a:effectLst>
                <a:outerShdw blurRad="38100" dist="38100" dir="2700000" algn="tl">
                  <a:srgbClr val="C0C0C0"/>
                </a:outerShdw>
              </a:effectLst>
              <a:latin typeface="Times New Roman" pitchFamily="18" charset="0"/>
            </a:endParaRPr>
          </a:p>
        </p:txBody>
      </p:sp>
      <p:sp>
        <p:nvSpPr>
          <p:cNvPr id="111619" name="Rectangle 2"/>
          <p:cNvSpPr>
            <a:spLocks noChangeArrowheads="1"/>
          </p:cNvSpPr>
          <p:nvPr/>
        </p:nvSpPr>
        <p:spPr bwMode="auto">
          <a:xfrm>
            <a:off x="0" y="4714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lvl="1" algn="ctr" eaLnBrk="1" hangingPunct="1">
              <a:spcBef>
                <a:spcPct val="0"/>
              </a:spcBef>
              <a:buFontTx/>
              <a:buNone/>
            </a:pPr>
            <a:r>
              <a:rPr lang="en-US" altLang="en-US" b="1" u="sng">
                <a:latin typeface="Times New Roman" panose="02020603050405020304" pitchFamily="18" charset="0"/>
                <a:cs typeface="Times New Roman" panose="02020603050405020304" pitchFamily="18" charset="0"/>
                <a:hlinkClick r:id="rId3"/>
              </a:rPr>
              <a:t>https://www.1800wxbrief.com</a:t>
            </a:r>
            <a:endParaRPr lang="en-US" altLang="en-US" b="1">
              <a:latin typeface="Times New Roman" panose="02020603050405020304" pitchFamily="18" charset="0"/>
              <a:cs typeface="Times New Roman" panose="02020603050405020304" pitchFamily="18" charset="0"/>
            </a:endParaRPr>
          </a:p>
        </p:txBody>
      </p:sp>
      <p:pic>
        <p:nvPicPr>
          <p:cNvPr id="11162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62025"/>
            <a:ext cx="91440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4447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28625" y="0"/>
            <a:ext cx="8472488" cy="954088"/>
          </a:xfrm>
        </p:spPr>
        <p:txBody>
          <a:bodyPr/>
          <a:lstStyle/>
          <a:p>
            <a:pPr algn="ctr" eaLnBrk="1" hangingPunct="1"/>
            <a:r>
              <a:rPr lang="en-US" altLang="en-US" sz="4400" smtClean="0">
                <a:latin typeface="Times New Roman" panose="02020603050405020304" pitchFamily="18" charset="0"/>
              </a:rPr>
              <a:t>Just a Real Nice Picture</a:t>
            </a:r>
          </a:p>
        </p:txBody>
      </p:sp>
      <p:pic>
        <p:nvPicPr>
          <p:cNvPr id="72707" name="Picture 6" descr="080911-F-4800M-08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8001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304800" y="0"/>
            <a:ext cx="8458200" cy="3352800"/>
          </a:xfrm>
        </p:spPr>
        <p:txBody>
          <a:bodyPr/>
          <a:lstStyle/>
          <a:p>
            <a:pPr algn="ctr" eaLnBrk="1" hangingPunct="1"/>
            <a:r>
              <a:rPr lang="en-US" altLang="en-US" sz="5400" smtClean="0">
                <a:latin typeface="Times New Roman" panose="02020603050405020304" pitchFamily="18" charset="0"/>
              </a:rPr>
              <a:t>Credits and Information</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609600" y="0"/>
            <a:ext cx="7772400" cy="457200"/>
          </a:xfrm>
        </p:spPr>
        <p:txBody>
          <a:bodyPr/>
          <a:lstStyle/>
          <a:p>
            <a:pPr algn="ctr">
              <a:defRPr/>
            </a:pPr>
            <a:r>
              <a:rPr lang="en-US" sz="2800" i="1" dirty="0" smtClean="0">
                <a:latin typeface="Times New Roman" pitchFamily="18" charset="0"/>
              </a:rPr>
              <a:t>References and Information</a:t>
            </a:r>
            <a:endParaRPr lang="en-US" sz="2800" i="1" kern="1200" dirty="0">
              <a:latin typeface="Times New Roman" pitchFamily="18" charset="0"/>
            </a:endParaRPr>
          </a:p>
        </p:txBody>
      </p:sp>
      <p:sp>
        <p:nvSpPr>
          <p:cNvPr id="423939" name="Rectangle 3"/>
          <p:cNvSpPr>
            <a:spLocks noGrp="1" noChangeArrowheads="1"/>
          </p:cNvSpPr>
          <p:nvPr>
            <p:ph type="body" sz="half" idx="1"/>
          </p:nvPr>
        </p:nvSpPr>
        <p:spPr>
          <a:xfrm>
            <a:off x="0" y="457200"/>
            <a:ext cx="9144000" cy="4472152"/>
          </a:xfrm>
        </p:spPr>
        <p:txBody>
          <a:bodyPr/>
          <a:lstStyle/>
          <a:p>
            <a:pPr eaLnBrk="1" hangingPunct="1">
              <a:lnSpc>
                <a:spcPct val="80000"/>
              </a:lnSpc>
            </a:pPr>
            <a:r>
              <a:rPr lang="en-US" altLang="en-US" sz="2400" dirty="0" smtClean="0">
                <a:latin typeface="Times New Roman" panose="02020603050405020304" pitchFamily="18" charset="0"/>
              </a:rPr>
              <a:t>Author of Presentation</a:t>
            </a:r>
          </a:p>
          <a:p>
            <a:pPr lvl="1" eaLnBrk="1" hangingPunct="1">
              <a:lnSpc>
                <a:spcPct val="80000"/>
              </a:lnSpc>
            </a:pPr>
            <a:r>
              <a:rPr lang="en-US" altLang="en-US" sz="2000" dirty="0" smtClean="0">
                <a:latin typeface="Times New Roman" panose="02020603050405020304" pitchFamily="18" charset="0"/>
              </a:rPr>
              <a:t>William J. Doyle, Jr., CFI A&amp;I, AGI, IGI, Cessna CFAI</a:t>
            </a:r>
          </a:p>
          <a:p>
            <a:pPr lvl="2" eaLnBrk="1" hangingPunct="1">
              <a:lnSpc>
                <a:spcPct val="80000"/>
              </a:lnSpc>
            </a:pPr>
            <a:r>
              <a:rPr lang="en-US" altLang="en-US" sz="1800" dirty="0" smtClean="0">
                <a:latin typeface="Times New Roman" panose="02020603050405020304" pitchFamily="18" charset="0"/>
              </a:rPr>
              <a:t>FAA FAAST Team Representative, PHL FSDO</a:t>
            </a:r>
          </a:p>
          <a:p>
            <a:pPr eaLnBrk="1" hangingPunct="1">
              <a:lnSpc>
                <a:spcPct val="80000"/>
              </a:lnSpc>
            </a:pPr>
            <a:r>
              <a:rPr lang="en-US" altLang="en-US" sz="2200" dirty="0" smtClean="0">
                <a:latin typeface="Times New Roman" panose="02020603050405020304" pitchFamily="18" charset="0"/>
                <a:cs typeface="Times New Roman" panose="02020603050405020304" pitchFamily="18" charset="0"/>
              </a:rPr>
              <a:t>Downloading this presentation and associated spreadsheets</a:t>
            </a:r>
          </a:p>
          <a:p>
            <a:pPr lvl="1" eaLnBrk="1" hangingPunct="1">
              <a:lnSpc>
                <a:spcPct val="80000"/>
              </a:lnSpc>
            </a:pPr>
            <a:r>
              <a:rPr lang="en-US" altLang="en-US" sz="2000" dirty="0" smtClean="0">
                <a:latin typeface="Times New Roman" panose="02020603050405020304" pitchFamily="18" charset="0"/>
                <a:cs typeface="Times New Roman" panose="02020603050405020304" pitchFamily="18" charset="0"/>
                <a:hlinkClick r:id="rId3"/>
              </a:rPr>
              <a:t>http</a:t>
            </a:r>
            <a:r>
              <a:rPr lang="en-US" altLang="en-US" sz="2000" dirty="0">
                <a:latin typeface="Times New Roman" panose="02020603050405020304" pitchFamily="18" charset="0"/>
                <a:cs typeface="Times New Roman" panose="02020603050405020304" pitchFamily="18" charset="0"/>
                <a:hlinkClick r:id="rId3"/>
              </a:rPr>
              <a:t>://</a:t>
            </a:r>
            <a:r>
              <a:rPr lang="en-US" altLang="en-US" sz="2000" dirty="0" smtClean="0">
                <a:latin typeface="Times New Roman" panose="02020603050405020304" pitchFamily="18" charset="0"/>
                <a:cs typeface="Times New Roman" panose="02020603050405020304" pitchFamily="18" charset="0"/>
                <a:hlinkClick r:id="rId3"/>
              </a:rPr>
              <a:t>williamjdoylejr.net/FAAST/W&amp;B/Weight_and_Balance_2018.pptx </a:t>
            </a:r>
          </a:p>
          <a:p>
            <a:pPr lvl="1" eaLnBrk="1" hangingPunct="1">
              <a:lnSpc>
                <a:spcPct val="80000"/>
              </a:lnSpc>
            </a:pPr>
            <a:r>
              <a:rPr lang="en-US" altLang="en-US" sz="2000" dirty="0" smtClean="0">
                <a:latin typeface="Times New Roman" panose="02020603050405020304" pitchFamily="18" charset="0"/>
                <a:cs typeface="Times New Roman" panose="02020603050405020304" pitchFamily="18" charset="0"/>
                <a:hlinkClick r:id="rId3"/>
              </a:rPr>
              <a:t>http</a:t>
            </a:r>
            <a:r>
              <a:rPr lang="en-US" altLang="en-US" sz="2000" dirty="0" smtClean="0">
                <a:latin typeface="Times New Roman" panose="02020603050405020304" pitchFamily="18" charset="0"/>
                <a:cs typeface="Times New Roman" panose="02020603050405020304" pitchFamily="18" charset="0"/>
                <a:hlinkClick r:id="rId3"/>
              </a:rPr>
              <a:t>://williamjdoylejr.net/FAAST/W&amp;B/Weight_Balance_Cessna_172S.xls</a:t>
            </a:r>
          </a:p>
          <a:p>
            <a:pPr lvl="1" eaLnBrk="1" hangingPunct="1">
              <a:lnSpc>
                <a:spcPct val="80000"/>
              </a:lnSpc>
            </a:pPr>
            <a:r>
              <a:rPr lang="en-US" altLang="en-US" sz="2000" dirty="0" smtClean="0">
                <a:latin typeface="Times New Roman" panose="02020603050405020304" pitchFamily="18" charset="0"/>
                <a:cs typeface="Times New Roman" panose="02020603050405020304" pitchFamily="18" charset="0"/>
                <a:hlinkClick r:id="rId4"/>
              </a:rPr>
              <a:t>http://williamjdoylejr.net/FAAST/W&amp;B/Weight_and_Balance_Cessna_182T.xls</a:t>
            </a:r>
            <a:endParaRPr lang="en-US" altLang="en-US" sz="2000" dirty="0" smtClean="0">
              <a:latin typeface="Times New Roman" panose="02020603050405020304" pitchFamily="18" charset="0"/>
              <a:cs typeface="Times New Roman" panose="02020603050405020304" pitchFamily="18" charset="0"/>
            </a:endParaRPr>
          </a:p>
          <a:p>
            <a:pPr lvl="1" eaLnBrk="1" hangingPunct="1">
              <a:lnSpc>
                <a:spcPct val="80000"/>
              </a:lnSpc>
            </a:pPr>
            <a:r>
              <a:rPr lang="en-US" altLang="en-US" sz="2000" dirty="0" smtClean="0">
                <a:latin typeface="Times New Roman" panose="02020603050405020304" pitchFamily="18" charset="0"/>
                <a:cs typeface="Times New Roman" panose="02020603050405020304" pitchFamily="18" charset="0"/>
                <a:hlinkClick r:id="rId5"/>
              </a:rPr>
              <a:t>http://williamjdoylejr.net/FAAST/W&amp;B/Weight_Balance_Cessna_U206H.xls</a:t>
            </a:r>
            <a:endParaRPr lang="en-US" altLang="en-US" sz="2000" dirty="0" smtClean="0">
              <a:latin typeface="Times New Roman" panose="02020603050405020304" pitchFamily="18" charset="0"/>
              <a:cs typeface="Times New Roman" panose="02020603050405020304" pitchFamily="18" charset="0"/>
            </a:endParaRPr>
          </a:p>
          <a:p>
            <a:pPr lvl="1" eaLnBrk="1" hangingPunct="1">
              <a:lnSpc>
                <a:spcPct val="80000"/>
              </a:lnSpc>
            </a:pPr>
            <a:r>
              <a:rPr lang="en-US" altLang="en-US" sz="2000" dirty="0" smtClean="0">
                <a:latin typeface="Times New Roman" panose="02020603050405020304" pitchFamily="18" charset="0"/>
                <a:cs typeface="Times New Roman" panose="02020603050405020304" pitchFamily="18" charset="0"/>
                <a:hlinkClick r:id="rId6"/>
              </a:rPr>
              <a:t>http://williamjdoylejr.net/FAAST/W&amp;B/Weight_&amp;_Balance_Cirrus_SR20.xls</a:t>
            </a:r>
            <a:endParaRPr lang="en-US" altLang="en-US" sz="2000" dirty="0" smtClean="0">
              <a:latin typeface="Times New Roman" panose="02020603050405020304" pitchFamily="18" charset="0"/>
              <a:cs typeface="Times New Roman" panose="02020603050405020304" pitchFamily="18" charset="0"/>
            </a:endParaRPr>
          </a:p>
          <a:p>
            <a:pPr eaLnBrk="1" hangingPunct="1">
              <a:lnSpc>
                <a:spcPct val="80000"/>
              </a:lnSpc>
            </a:pPr>
            <a:r>
              <a:rPr lang="en-US" altLang="en-US" sz="2200" dirty="0" smtClean="0">
                <a:latin typeface="Times New Roman" panose="02020603050405020304" pitchFamily="18" charset="0"/>
                <a:cs typeface="Times New Roman" panose="02020603050405020304" pitchFamily="18" charset="0"/>
              </a:rPr>
              <a:t>Maj Tom Woods (deceased), FAAST Rep PHL FSDO and NJWG/LGM</a:t>
            </a:r>
          </a:p>
          <a:p>
            <a:pPr lvl="1" eaLnBrk="1" hangingPunct="1">
              <a:lnSpc>
                <a:spcPct val="80000"/>
              </a:lnSpc>
            </a:pPr>
            <a:r>
              <a:rPr lang="en-US" altLang="en-US" sz="1800" dirty="0" smtClean="0">
                <a:latin typeface="Times New Roman" panose="02020603050405020304" pitchFamily="18" charset="0"/>
                <a:cs typeface="Times New Roman" panose="02020603050405020304" pitchFamily="18" charset="0"/>
              </a:rPr>
              <a:t>for creating the W&amp;B spreadsheets for Cessna 172S, 182T, and U206H</a:t>
            </a:r>
          </a:p>
          <a:p>
            <a:pPr eaLnBrk="1" hangingPunct="1">
              <a:lnSpc>
                <a:spcPct val="80000"/>
              </a:lnSpc>
            </a:pPr>
            <a:r>
              <a:rPr lang="en-US" altLang="en-US" sz="2200" dirty="0" smtClean="0">
                <a:latin typeface="Times New Roman" panose="02020603050405020304" pitchFamily="18" charset="0"/>
                <a:cs typeface="Times New Roman" panose="02020603050405020304" pitchFamily="18" charset="0"/>
              </a:rPr>
              <a:t>907 Flight Squadron and the Cirrus Owners and Pilots Association</a:t>
            </a:r>
          </a:p>
          <a:p>
            <a:pPr lvl="1" eaLnBrk="1" hangingPunct="1">
              <a:lnSpc>
                <a:spcPct val="80000"/>
              </a:lnSpc>
            </a:pPr>
            <a:r>
              <a:rPr lang="en-US" altLang="en-US" sz="1800" dirty="0" smtClean="0">
                <a:latin typeface="Times New Roman" panose="02020603050405020304" pitchFamily="18" charset="0"/>
                <a:cs typeface="Times New Roman" panose="02020603050405020304" pitchFamily="18" charset="0"/>
              </a:rPr>
              <a:t> for  sourcing the Cirrus SR20 W&amp;B spreadsheet to me</a:t>
            </a:r>
          </a:p>
          <a:p>
            <a:pPr eaLnBrk="1" hangingPunct="1">
              <a:lnSpc>
                <a:spcPct val="80000"/>
              </a:lnSpc>
              <a:buFontTx/>
              <a:buNone/>
            </a:pPr>
            <a:endParaRPr lang="en-US" altLang="en-US" sz="2200" dirty="0" smtClean="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3939">
                                            <p:txEl>
                                              <p:pRg st="1" end="1"/>
                                            </p:txEl>
                                          </p:spTgt>
                                        </p:tgtEl>
                                        <p:attrNameLst>
                                          <p:attrName>style.visibility</p:attrName>
                                        </p:attrNameLst>
                                      </p:cBhvr>
                                      <p:to>
                                        <p:strVal val="visible"/>
                                      </p:to>
                                    </p:set>
                                    <p:anim calcmode="lin" valueType="num">
                                      <p:cBhvr additive="base">
                                        <p:cTn id="11" dur="500" fill="hold"/>
                                        <p:tgtEl>
                                          <p:spTgt spid="4239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23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3939">
                                            <p:txEl>
                                              <p:pRg st="2" end="2"/>
                                            </p:txEl>
                                          </p:spTgt>
                                        </p:tgtEl>
                                        <p:attrNameLst>
                                          <p:attrName>style.visibility</p:attrName>
                                        </p:attrNameLst>
                                      </p:cBhvr>
                                      <p:to>
                                        <p:strVal val="visible"/>
                                      </p:to>
                                    </p:set>
                                    <p:anim calcmode="lin" valueType="num">
                                      <p:cBhvr additive="base">
                                        <p:cTn id="15" dur="500" fill="hold"/>
                                        <p:tgtEl>
                                          <p:spTgt spid="4239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23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23939">
                                            <p:txEl>
                                              <p:pRg st="3" end="3"/>
                                            </p:txEl>
                                          </p:spTgt>
                                        </p:tgtEl>
                                        <p:attrNameLst>
                                          <p:attrName>style.visibility</p:attrName>
                                        </p:attrNameLst>
                                      </p:cBhvr>
                                      <p:to>
                                        <p:strVal val="visible"/>
                                      </p:to>
                                    </p:set>
                                    <p:anim calcmode="lin" valueType="num">
                                      <p:cBhvr additive="base">
                                        <p:cTn id="21" dur="500" fill="hold"/>
                                        <p:tgtEl>
                                          <p:spTgt spid="4239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2393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23939">
                                            <p:txEl>
                                              <p:pRg st="4" end="4"/>
                                            </p:txEl>
                                          </p:spTgt>
                                        </p:tgtEl>
                                        <p:attrNameLst>
                                          <p:attrName>style.visibility</p:attrName>
                                        </p:attrNameLst>
                                      </p:cBhvr>
                                      <p:to>
                                        <p:strVal val="visible"/>
                                      </p:to>
                                    </p:set>
                                    <p:anim calcmode="lin" valueType="num">
                                      <p:cBhvr additive="base">
                                        <p:cTn id="25" dur="500" fill="hold"/>
                                        <p:tgtEl>
                                          <p:spTgt spid="4239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393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23939">
                                            <p:txEl>
                                              <p:pRg st="5" end="5"/>
                                            </p:txEl>
                                          </p:spTgt>
                                        </p:tgtEl>
                                        <p:attrNameLst>
                                          <p:attrName>style.visibility</p:attrName>
                                        </p:attrNameLst>
                                      </p:cBhvr>
                                      <p:to>
                                        <p:strVal val="visible"/>
                                      </p:to>
                                    </p:set>
                                    <p:anim calcmode="lin" valueType="num">
                                      <p:cBhvr additive="base">
                                        <p:cTn id="29" dur="500" fill="hold"/>
                                        <p:tgtEl>
                                          <p:spTgt spid="42393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2393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23939">
                                            <p:txEl>
                                              <p:pRg st="6" end="6"/>
                                            </p:txEl>
                                          </p:spTgt>
                                        </p:tgtEl>
                                        <p:attrNameLst>
                                          <p:attrName>style.visibility</p:attrName>
                                        </p:attrNameLst>
                                      </p:cBhvr>
                                      <p:to>
                                        <p:strVal val="visible"/>
                                      </p:to>
                                    </p:set>
                                    <p:anim calcmode="lin" valueType="num">
                                      <p:cBhvr additive="base">
                                        <p:cTn id="33" dur="500" fill="hold"/>
                                        <p:tgtEl>
                                          <p:spTgt spid="42393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2393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23939">
                                            <p:txEl>
                                              <p:pRg st="7" end="7"/>
                                            </p:txEl>
                                          </p:spTgt>
                                        </p:tgtEl>
                                        <p:attrNameLst>
                                          <p:attrName>style.visibility</p:attrName>
                                        </p:attrNameLst>
                                      </p:cBhvr>
                                      <p:to>
                                        <p:strVal val="visible"/>
                                      </p:to>
                                    </p:set>
                                    <p:anim calcmode="lin" valueType="num">
                                      <p:cBhvr additive="base">
                                        <p:cTn id="37" dur="500" fill="hold"/>
                                        <p:tgtEl>
                                          <p:spTgt spid="42393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393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23939">
                                            <p:txEl>
                                              <p:pRg st="8" end="8"/>
                                            </p:txEl>
                                          </p:spTgt>
                                        </p:tgtEl>
                                        <p:attrNameLst>
                                          <p:attrName>style.visibility</p:attrName>
                                        </p:attrNameLst>
                                      </p:cBhvr>
                                      <p:to>
                                        <p:strVal val="visible"/>
                                      </p:to>
                                    </p:set>
                                    <p:anim calcmode="lin" valueType="num">
                                      <p:cBhvr additive="base">
                                        <p:cTn id="41" dur="500" fill="hold"/>
                                        <p:tgtEl>
                                          <p:spTgt spid="42393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239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23939">
                                            <p:txEl>
                                              <p:pRg st="9" end="9"/>
                                            </p:txEl>
                                          </p:spTgt>
                                        </p:tgtEl>
                                        <p:attrNameLst>
                                          <p:attrName>style.visibility</p:attrName>
                                        </p:attrNameLst>
                                      </p:cBhvr>
                                      <p:to>
                                        <p:strVal val="visible"/>
                                      </p:to>
                                    </p:set>
                                    <p:anim calcmode="lin" valueType="num">
                                      <p:cBhvr additive="base">
                                        <p:cTn id="47" dur="500" fill="hold"/>
                                        <p:tgtEl>
                                          <p:spTgt spid="42393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23939">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23939">
                                            <p:txEl>
                                              <p:pRg st="10" end="10"/>
                                            </p:txEl>
                                          </p:spTgt>
                                        </p:tgtEl>
                                        <p:attrNameLst>
                                          <p:attrName>style.visibility</p:attrName>
                                        </p:attrNameLst>
                                      </p:cBhvr>
                                      <p:to>
                                        <p:strVal val="visible"/>
                                      </p:to>
                                    </p:set>
                                    <p:anim calcmode="lin" valueType="num">
                                      <p:cBhvr additive="base">
                                        <p:cTn id="51" dur="500" fill="hold"/>
                                        <p:tgtEl>
                                          <p:spTgt spid="423939">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239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423939">
                                            <p:txEl>
                                              <p:pRg st="11" end="11"/>
                                            </p:txEl>
                                          </p:spTgt>
                                        </p:tgtEl>
                                        <p:attrNameLst>
                                          <p:attrName>style.visibility</p:attrName>
                                        </p:attrNameLst>
                                      </p:cBhvr>
                                      <p:to>
                                        <p:strVal val="visible"/>
                                      </p:to>
                                    </p:set>
                                    <p:anim calcmode="lin" valueType="num">
                                      <p:cBhvr additive="base">
                                        <p:cTn id="57" dur="500" fill="hold"/>
                                        <p:tgtEl>
                                          <p:spTgt spid="423939">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23939">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23939">
                                            <p:txEl>
                                              <p:pRg st="12" end="12"/>
                                            </p:txEl>
                                          </p:spTgt>
                                        </p:tgtEl>
                                        <p:attrNameLst>
                                          <p:attrName>style.visibility</p:attrName>
                                        </p:attrNameLst>
                                      </p:cBhvr>
                                      <p:to>
                                        <p:strVal val="visible"/>
                                      </p:to>
                                    </p:set>
                                    <p:anim calcmode="lin" valueType="num">
                                      <p:cBhvr additive="base">
                                        <p:cTn id="61" dur="500" fill="hold"/>
                                        <p:tgtEl>
                                          <p:spTgt spid="423939">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2393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0" y="0"/>
            <a:ext cx="9144000" cy="711200"/>
          </a:xfrm>
        </p:spPr>
        <p:txBody>
          <a:bodyPr lIns="92075" tIns="46038" rIns="92075" bIns="46038"/>
          <a:lstStyle/>
          <a:p>
            <a:pPr algn="ctr" eaLnBrk="1" hangingPunct="1"/>
            <a:r>
              <a:rPr lang="en-US" altLang="en-US" i="1" smtClean="0">
                <a:latin typeface="Times New Roman" panose="02020603050405020304" pitchFamily="18" charset="0"/>
              </a:rPr>
              <a:t>References and Information</a:t>
            </a:r>
          </a:p>
        </p:txBody>
      </p:sp>
      <p:sp>
        <p:nvSpPr>
          <p:cNvPr id="75779" name="Rectangle 3"/>
          <p:cNvSpPr>
            <a:spLocks noGrp="1" noChangeArrowheads="1"/>
          </p:cNvSpPr>
          <p:nvPr>
            <p:ph type="body" sz="half" idx="4294967295"/>
          </p:nvPr>
        </p:nvSpPr>
        <p:spPr>
          <a:xfrm>
            <a:off x="0" y="855663"/>
            <a:ext cx="9144000" cy="5229225"/>
          </a:xfrm>
        </p:spPr>
        <p:txBody>
          <a:bodyPr lIns="92075" tIns="46038" rIns="92075" bIns="46038"/>
          <a:lstStyle/>
          <a:p>
            <a:pPr eaLnBrk="1" hangingPunct="1">
              <a:lnSpc>
                <a:spcPct val="80000"/>
              </a:lnSpc>
            </a:pPr>
            <a:r>
              <a:rPr lang="en-US" altLang="en-US" sz="2400" dirty="0" smtClean="0">
                <a:latin typeface="Times New Roman" panose="02020603050405020304" pitchFamily="18" charset="0"/>
                <a:cs typeface="Times New Roman" panose="02020603050405020304" pitchFamily="18" charset="0"/>
              </a:rPr>
              <a:t>Dr. Al </a:t>
            </a:r>
            <a:r>
              <a:rPr lang="en-US" altLang="en-US" sz="2400" dirty="0" err="1" smtClean="0">
                <a:latin typeface="Times New Roman" panose="02020603050405020304" pitchFamily="18" charset="0"/>
                <a:cs typeface="Times New Roman" panose="02020603050405020304" pitchFamily="18" charset="0"/>
              </a:rPr>
              <a:t>Schnur</a:t>
            </a:r>
            <a:r>
              <a:rPr lang="en-US" altLang="en-US" sz="2400" dirty="0" smtClean="0">
                <a:latin typeface="Times New Roman" panose="02020603050405020304" pitchFamily="18" charset="0"/>
                <a:cs typeface="Times New Roman" panose="02020603050405020304" pitchFamily="18" charset="0"/>
              </a:rPr>
              <a:t> </a:t>
            </a:r>
          </a:p>
          <a:p>
            <a:pPr lvl="1" eaLnBrk="1" hangingPunct="1">
              <a:lnSpc>
                <a:spcPct val="80000"/>
              </a:lnSpc>
            </a:pPr>
            <a:r>
              <a:rPr lang="en-US" altLang="en-US" dirty="0" smtClean="0">
                <a:latin typeface="Times New Roman" panose="02020603050405020304" pitchFamily="18" charset="0"/>
                <a:cs typeface="Times New Roman" panose="02020603050405020304" pitchFamily="18" charset="0"/>
              </a:rPr>
              <a:t>formula for recalculating Vspeeds for weights below gross weight.</a:t>
            </a:r>
          </a:p>
          <a:p>
            <a:pPr eaLnBrk="1" hangingPunct="1">
              <a:lnSpc>
                <a:spcPct val="80000"/>
              </a:lnSpc>
            </a:pPr>
            <a:r>
              <a:rPr lang="en-US" altLang="en-US" sz="2400" dirty="0" smtClean="0">
                <a:latin typeface="Times New Roman" panose="02020603050405020304" pitchFamily="18" charset="0"/>
                <a:cs typeface="Times New Roman" panose="02020603050405020304" pitchFamily="18" charset="0"/>
              </a:rPr>
              <a:t>FAA Airplane Flying Handbook – FAA-H-8083-3B</a:t>
            </a:r>
          </a:p>
          <a:p>
            <a:pPr lvl="1" eaLnBrk="1" hangingPunct="1">
              <a:lnSpc>
                <a:spcPct val="80000"/>
              </a:lnSpc>
            </a:pPr>
            <a:r>
              <a:rPr lang="en-US" altLang="en-US" sz="2000" dirty="0">
                <a:latin typeface="Times New Roman" panose="02020603050405020304" pitchFamily="18" charset="0"/>
                <a:cs typeface="Times New Roman" panose="02020603050405020304" pitchFamily="18" charset="0"/>
                <a:hlinkClick r:id="rId3"/>
              </a:rPr>
              <a:t>https://www.faa.gov/regulations_policies/handbooks_manuals/aviation/airplane_handbook</a:t>
            </a:r>
            <a:r>
              <a:rPr lang="en-US" altLang="en-US" sz="2000" dirty="0" smtClean="0">
                <a:latin typeface="Times New Roman" panose="02020603050405020304" pitchFamily="18" charset="0"/>
                <a:cs typeface="Times New Roman" panose="02020603050405020304" pitchFamily="18" charset="0"/>
                <a:hlinkClick r:id="rId3"/>
              </a:rPr>
              <a:t>/</a:t>
            </a:r>
            <a:r>
              <a:rPr lang="en-US" altLang="en-US" sz="2000" dirty="0" smtClean="0">
                <a:latin typeface="Times New Roman" panose="02020603050405020304" pitchFamily="18" charset="0"/>
                <a:cs typeface="Times New Roman" panose="02020603050405020304" pitchFamily="18" charset="0"/>
              </a:rPr>
              <a:t> </a:t>
            </a:r>
          </a:p>
          <a:p>
            <a:pPr eaLnBrk="1" hangingPunct="1">
              <a:lnSpc>
                <a:spcPct val="80000"/>
              </a:lnSpc>
            </a:pPr>
            <a:r>
              <a:rPr lang="en-US" altLang="en-US" sz="2400" dirty="0" smtClean="0">
                <a:latin typeface="Times New Roman" panose="02020603050405020304" pitchFamily="18" charset="0"/>
                <a:cs typeface="Times New Roman" panose="02020603050405020304" pitchFamily="18" charset="0"/>
              </a:rPr>
              <a:t>Pilot’s Handbook of Aeronautical Knowledge – FAA-H-8083-25B</a:t>
            </a:r>
          </a:p>
          <a:p>
            <a:pPr lvl="1" eaLnBrk="1" hangingPunct="1">
              <a:lnSpc>
                <a:spcPct val="80000"/>
              </a:lnSpc>
            </a:pPr>
            <a:r>
              <a:rPr lang="en-US" altLang="en-US" sz="2000" dirty="0">
                <a:latin typeface="Times New Roman" panose="02020603050405020304" pitchFamily="18" charset="0"/>
                <a:cs typeface="Times New Roman" panose="02020603050405020304" pitchFamily="18" charset="0"/>
                <a:hlinkClick r:id="rId4"/>
              </a:rPr>
              <a:t>https://www.faa.gov/regulations_policies/handbooks_manuals/aviation/phak</a:t>
            </a:r>
            <a:r>
              <a:rPr lang="en-US" altLang="en-US" sz="2000" dirty="0" smtClean="0">
                <a:latin typeface="Times New Roman" panose="02020603050405020304" pitchFamily="18" charset="0"/>
                <a:cs typeface="Times New Roman" panose="02020603050405020304" pitchFamily="18" charset="0"/>
                <a:hlinkClick r:id="rId4"/>
              </a:rPr>
              <a:t>/</a:t>
            </a:r>
            <a:r>
              <a:rPr lang="en-US" altLang="en-US" sz="2000" dirty="0" smtClean="0">
                <a:latin typeface="Times New Roman" panose="02020603050405020304" pitchFamily="18" charset="0"/>
                <a:cs typeface="Times New Roman" panose="02020603050405020304" pitchFamily="18" charset="0"/>
              </a:rPr>
              <a:t> </a:t>
            </a:r>
          </a:p>
          <a:p>
            <a:pPr lvl="1" eaLnBrk="1" hangingPunct="1">
              <a:lnSpc>
                <a:spcPct val="80000"/>
              </a:lnSpc>
            </a:pPr>
            <a:r>
              <a:rPr lang="en-US" altLang="en-US" sz="2000" dirty="0" smtClean="0">
                <a:latin typeface="Times New Roman" panose="02020603050405020304" pitchFamily="18" charset="0"/>
                <a:cs typeface="Times New Roman" panose="02020603050405020304" pitchFamily="18" charset="0"/>
              </a:rPr>
              <a:t>Chapter 10 – Weight &amp; Balance</a:t>
            </a:r>
          </a:p>
          <a:p>
            <a:pPr lvl="2" eaLnBrk="1" hangingPunct="1">
              <a:lnSpc>
                <a:spcPct val="80000"/>
              </a:lnSpc>
            </a:pPr>
            <a:r>
              <a:rPr lang="en-US" altLang="en-US" dirty="0">
                <a:latin typeface="Times New Roman" panose="02020603050405020304" pitchFamily="18" charset="0"/>
                <a:cs typeface="Times New Roman" panose="02020603050405020304" pitchFamily="18" charset="0"/>
                <a:hlinkClick r:id="rId5"/>
              </a:rPr>
              <a:t>https://</a:t>
            </a:r>
            <a:r>
              <a:rPr lang="en-US" altLang="en-US" dirty="0" smtClean="0">
                <a:latin typeface="Times New Roman" panose="02020603050405020304" pitchFamily="18" charset="0"/>
                <a:cs typeface="Times New Roman" panose="02020603050405020304" pitchFamily="18" charset="0"/>
                <a:hlinkClick r:id="rId5"/>
              </a:rPr>
              <a:t>www.faa.gov/regulations_policies/handbooks_manuals/aviation/phak/media/12_phak_ch10.pdf</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2400" dirty="0" smtClean="0">
                <a:latin typeface="Times New Roman" panose="02020603050405020304" pitchFamily="18" charset="0"/>
                <a:cs typeface="Times New Roman" panose="02020603050405020304" pitchFamily="18" charset="0"/>
              </a:rPr>
              <a:t>FAA Aircraft Weight &amp; Balance Handbook – FAA-H-8083-1B</a:t>
            </a:r>
          </a:p>
          <a:p>
            <a:pPr lvl="1" eaLnBrk="1" hangingPunct="1">
              <a:lnSpc>
                <a:spcPct val="80000"/>
              </a:lnSpc>
            </a:pPr>
            <a:r>
              <a:rPr lang="en-US" altLang="en-US" sz="2000" dirty="0">
                <a:latin typeface="Times New Roman" panose="02020603050405020304" pitchFamily="18" charset="0"/>
                <a:cs typeface="Times New Roman" panose="02020603050405020304" pitchFamily="18" charset="0"/>
                <a:hlinkClick r:id="rId6"/>
              </a:rPr>
              <a:t>https://</a:t>
            </a:r>
            <a:r>
              <a:rPr lang="en-US" altLang="en-US" sz="2000" dirty="0" smtClean="0">
                <a:latin typeface="Times New Roman" panose="02020603050405020304" pitchFamily="18" charset="0"/>
                <a:cs typeface="Times New Roman" panose="02020603050405020304" pitchFamily="18" charset="0"/>
                <a:hlinkClick r:id="rId6"/>
              </a:rPr>
              <a:t>www.faa.gov/regulations_policies/handbooks_manuals/aviation/media/FAA-H-8083-1.pdf</a:t>
            </a:r>
            <a:r>
              <a:rPr lang="en-US" altLang="en-US" sz="2000" dirty="0" smtClean="0">
                <a:latin typeface="Times New Roman" panose="02020603050405020304" pitchFamily="18" charset="0"/>
                <a:cs typeface="Times New Roman" panose="02020603050405020304" pitchFamily="18" charset="0"/>
              </a:rPr>
              <a:t> </a:t>
            </a:r>
          </a:p>
          <a:p>
            <a:pPr eaLnBrk="1" hangingPunct="1"/>
            <a:r>
              <a:rPr lang="en-US" altLang="en-US" sz="2400" dirty="0" smtClean="0">
                <a:latin typeface="Times New Roman" panose="02020603050405020304" pitchFamily="18" charset="0"/>
              </a:rPr>
              <a:t>NTSB Accident Database</a:t>
            </a:r>
            <a:endParaRPr lang="en-US" altLang="en-US" sz="2400" dirty="0" smtClean="0">
              <a:latin typeface="Times New Roman" panose="02020603050405020304" pitchFamily="18" charset="0"/>
              <a:hlinkClick r:id="rId7"/>
            </a:endParaRPr>
          </a:p>
          <a:p>
            <a:pPr lvl="1" eaLnBrk="1" hangingPunct="1">
              <a:spcBef>
                <a:spcPct val="0"/>
              </a:spcBef>
            </a:pPr>
            <a:r>
              <a:rPr lang="en-US" altLang="en-US" sz="2000" dirty="0" smtClean="0">
                <a:latin typeface="Times New Roman" panose="02020603050405020304" pitchFamily="18" charset="0"/>
                <a:cs typeface="Arial" panose="020B0604020202020204" pitchFamily="34" charset="0"/>
                <a:hlinkClick r:id="rId8"/>
              </a:rPr>
              <a:t>https://www.ntsb.gov/_layouts/ntsb.aviation/index.aspx</a:t>
            </a:r>
            <a:endParaRPr lang="en-US" altLang="en-US" sz="2000" dirty="0" smtClean="0">
              <a:latin typeface="Times New Roman" panose="02020603050405020304" pitchFamily="18" charset="0"/>
              <a:cs typeface="Arial" panose="020B0604020202020204" pitchFamily="34" charset="0"/>
            </a:endParaRPr>
          </a:p>
          <a:p>
            <a:pPr lvl="1" eaLnBrk="1" hangingPunct="1">
              <a:lnSpc>
                <a:spcPct val="80000"/>
              </a:lnSpc>
              <a:buFontTx/>
              <a:buNone/>
            </a:pPr>
            <a:endParaRPr lang="en-US" altLang="en-US" sz="18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0" y="0"/>
            <a:ext cx="9144000" cy="838200"/>
          </a:xfrm>
        </p:spPr>
        <p:txBody>
          <a:bodyPr lIns="92075" tIns="46038" rIns="92075" bIns="46038"/>
          <a:lstStyle/>
          <a:p>
            <a:pPr algn="ctr" eaLnBrk="1" hangingPunct="1"/>
            <a:r>
              <a:rPr lang="en-US" altLang="en-US" sz="4400" i="1" smtClean="0">
                <a:latin typeface="Times New Roman" panose="02020603050405020304" pitchFamily="18" charset="0"/>
              </a:rPr>
              <a:t>References and Information</a:t>
            </a:r>
          </a:p>
        </p:txBody>
      </p:sp>
      <p:sp>
        <p:nvSpPr>
          <p:cNvPr id="76803" name="Rectangle 3"/>
          <p:cNvSpPr>
            <a:spLocks noGrp="1" noChangeArrowheads="1"/>
          </p:cNvSpPr>
          <p:nvPr>
            <p:ph type="body" sz="half" idx="4294967295"/>
          </p:nvPr>
        </p:nvSpPr>
        <p:spPr>
          <a:xfrm>
            <a:off x="0" y="838200"/>
            <a:ext cx="9144000" cy="5029200"/>
          </a:xfrm>
        </p:spPr>
        <p:txBody>
          <a:bodyPr lIns="92075" tIns="46038" rIns="92075" bIns="46038"/>
          <a:lstStyle/>
          <a:p>
            <a:pPr eaLnBrk="1" hangingPunct="1"/>
            <a:r>
              <a:rPr lang="en-US" altLang="en-US" sz="2400" dirty="0" smtClean="0">
                <a:latin typeface="Times New Roman" panose="02020603050405020304" pitchFamily="18" charset="0"/>
              </a:rPr>
              <a:t>Electronic Code of Federal Regulations – Title 14 Chapter I--Federal Aviation Administration, Department of Transportation, Subchapter D – Airmen</a:t>
            </a:r>
            <a:r>
              <a:rPr lang="en-US" altLang="en-US" sz="3200" dirty="0" smtClean="0">
                <a:latin typeface="Times New Roman" panose="02020603050405020304" pitchFamily="18" charset="0"/>
              </a:rPr>
              <a:t> </a:t>
            </a:r>
          </a:p>
          <a:p>
            <a:pPr lvl="1" eaLnBrk="1" hangingPunct="1">
              <a:spcBef>
                <a:spcPct val="0"/>
              </a:spcBef>
            </a:pPr>
            <a:r>
              <a:rPr lang="en-US" altLang="en-US" sz="2000" dirty="0">
                <a:latin typeface="Times New Roman" panose="02020603050405020304" pitchFamily="18" charset="0"/>
                <a:cs typeface="Arial" panose="020B0604020202020204" pitchFamily="34" charset="0"/>
                <a:hlinkClick r:id="rId3"/>
              </a:rPr>
              <a:t>https://www.ecfr.gov/cgi-bin/text-idx?SID=c568dda2ee8f3a2cf796dcd614c3b4de&amp;mc=true&amp;tpl=/</a:t>
            </a:r>
            <a:r>
              <a:rPr lang="en-US" altLang="en-US" sz="2000" dirty="0" smtClean="0">
                <a:latin typeface="Times New Roman" panose="02020603050405020304" pitchFamily="18" charset="0"/>
                <a:cs typeface="Arial" panose="020B0604020202020204" pitchFamily="34" charset="0"/>
                <a:hlinkClick r:id="rId3"/>
              </a:rPr>
              <a:t>ecfrbrowse/Title14/14cfrv2_02.tpl#0</a:t>
            </a:r>
            <a:r>
              <a:rPr lang="en-US" altLang="en-US" sz="2000" dirty="0" smtClean="0">
                <a:latin typeface="Times New Roman" panose="02020603050405020304" pitchFamily="18" charset="0"/>
                <a:cs typeface="Arial" panose="020B0604020202020204" pitchFamily="34" charset="0"/>
              </a:rPr>
              <a:t> </a:t>
            </a:r>
            <a:endParaRPr lang="en-US" altLang="en-US" sz="2000" dirty="0" smtClean="0">
              <a:latin typeface="Times New Roman" panose="02020603050405020304" pitchFamily="18" charset="0"/>
              <a:cs typeface="Arial" panose="020B0604020202020204" pitchFamily="34" charset="0"/>
              <a:hlinkClick r:id="rId4"/>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9144000" cy="1001713"/>
          </a:xfrm>
          <a:noFill/>
        </p:spPr>
        <p:txBody>
          <a:bodyPr/>
          <a:lstStyle/>
          <a:p>
            <a:pPr algn="ctr" eaLnBrk="1" hangingPunct="1"/>
            <a:r>
              <a:rPr lang="en-US" altLang="en-US" sz="3200" dirty="0" smtClean="0">
                <a:latin typeface="Times New Roman" panose="02020603050405020304" pitchFamily="18" charset="0"/>
              </a:rPr>
              <a:t>NTSB Weight &amp; Balance Accident Trends</a:t>
            </a:r>
            <a:br>
              <a:rPr lang="en-US" altLang="en-US" sz="3200" dirty="0" smtClean="0">
                <a:latin typeface="Times New Roman" panose="02020603050405020304" pitchFamily="18" charset="0"/>
              </a:rPr>
            </a:br>
            <a:r>
              <a:rPr lang="en-US" altLang="en-US" sz="3200" dirty="0" smtClean="0">
                <a:latin typeface="Times New Roman" panose="02020603050405020304" pitchFamily="18" charset="0"/>
              </a:rPr>
              <a:t>U.S. – 2000 – 2017</a:t>
            </a:r>
          </a:p>
        </p:txBody>
      </p:sp>
      <p:sp>
        <p:nvSpPr>
          <p:cNvPr id="154627" name="Rectangle 3"/>
          <p:cNvSpPr>
            <a:spLocks noGrp="1" noChangeArrowheads="1"/>
          </p:cNvSpPr>
          <p:nvPr>
            <p:ph type="body" sz="half" idx="1"/>
          </p:nvPr>
        </p:nvSpPr>
        <p:spPr>
          <a:xfrm>
            <a:off x="0" y="1044575"/>
            <a:ext cx="9144000" cy="2686050"/>
          </a:xfrm>
        </p:spPr>
        <p:txBody>
          <a:bodyPr/>
          <a:lstStyle/>
          <a:p>
            <a:pPr>
              <a:lnSpc>
                <a:spcPct val="110000"/>
              </a:lnSpc>
              <a:spcBef>
                <a:spcPct val="25000"/>
              </a:spcBef>
              <a:defRPr/>
            </a:pPr>
            <a:r>
              <a:rPr lang="en-US" b="0" kern="1200" dirty="0" smtClean="0">
                <a:latin typeface="Times New Roman" pitchFamily="18" charset="0"/>
                <a:cs typeface="Arial" charset="0"/>
              </a:rPr>
              <a:t>TOW = </a:t>
            </a:r>
            <a:r>
              <a:rPr lang="en-US" b="0" u="sng" kern="1200" dirty="0" smtClean="0">
                <a:latin typeface="Times New Roman" pitchFamily="18" charset="0"/>
                <a:cs typeface="Arial" charset="0"/>
              </a:rPr>
              <a:t>T</a:t>
            </a:r>
            <a:r>
              <a:rPr lang="en-US" b="0" kern="1200" dirty="0" smtClean="0">
                <a:latin typeface="Times New Roman" pitchFamily="18" charset="0"/>
                <a:cs typeface="Arial" charset="0"/>
              </a:rPr>
              <a:t>ake-</a:t>
            </a:r>
            <a:r>
              <a:rPr lang="en-US" b="0" u="sng" kern="1200" dirty="0" smtClean="0">
                <a:latin typeface="Times New Roman" pitchFamily="18" charset="0"/>
                <a:cs typeface="Arial" charset="0"/>
              </a:rPr>
              <a:t>O</a:t>
            </a:r>
            <a:r>
              <a:rPr lang="en-US" b="0" kern="1200" dirty="0" smtClean="0">
                <a:latin typeface="Times New Roman" pitchFamily="18" charset="0"/>
                <a:cs typeface="Arial" charset="0"/>
              </a:rPr>
              <a:t>ff </a:t>
            </a:r>
            <a:r>
              <a:rPr lang="en-US" b="0" u="sng" kern="1200" dirty="0" smtClean="0">
                <a:latin typeface="Times New Roman" pitchFamily="18" charset="0"/>
                <a:cs typeface="Arial" charset="0"/>
              </a:rPr>
              <a:t>W</a:t>
            </a:r>
            <a:r>
              <a:rPr lang="en-US" b="0" kern="1200" dirty="0" smtClean="0">
                <a:latin typeface="Times New Roman" pitchFamily="18" charset="0"/>
                <a:cs typeface="Arial" charset="0"/>
              </a:rPr>
              <a:t>eight</a:t>
            </a:r>
          </a:p>
          <a:p>
            <a:pPr>
              <a:lnSpc>
                <a:spcPct val="110000"/>
              </a:lnSpc>
              <a:spcBef>
                <a:spcPct val="25000"/>
              </a:spcBef>
              <a:defRPr/>
            </a:pPr>
            <a:r>
              <a:rPr lang="en-US" b="0" kern="1200" dirty="0" smtClean="0">
                <a:latin typeface="Times New Roman" pitchFamily="18" charset="0"/>
                <a:cs typeface="Arial" charset="0"/>
              </a:rPr>
              <a:t>Most of these accidents had an AFT CG that was AFT of the CG limit</a:t>
            </a:r>
          </a:p>
          <a:p>
            <a:pPr>
              <a:lnSpc>
                <a:spcPct val="110000"/>
              </a:lnSpc>
              <a:spcBef>
                <a:spcPct val="25000"/>
              </a:spcBef>
              <a:defRPr/>
            </a:pPr>
            <a:r>
              <a:rPr lang="en-US" b="0" kern="1200" dirty="0" smtClean="0">
                <a:latin typeface="Times New Roman" pitchFamily="18" charset="0"/>
                <a:cs typeface="Arial" charset="0"/>
              </a:rPr>
              <a:t>N4955A – 5 people (3 children ages 11, 12, 13)</a:t>
            </a:r>
          </a:p>
          <a:p>
            <a:pPr>
              <a:lnSpc>
                <a:spcPct val="110000"/>
              </a:lnSpc>
              <a:spcBef>
                <a:spcPct val="25000"/>
              </a:spcBef>
              <a:defRPr/>
            </a:pPr>
            <a:r>
              <a:rPr lang="en-US" b="0" kern="1200" dirty="0" smtClean="0">
                <a:latin typeface="Times New Roman" pitchFamily="18" charset="0"/>
                <a:cs typeface="Arial" charset="0"/>
              </a:rPr>
              <a:t>N59532 – boy (age 4) not belted in, died of head trauma</a:t>
            </a:r>
          </a:p>
          <a:p>
            <a:pPr>
              <a:lnSpc>
                <a:spcPct val="110000"/>
              </a:lnSpc>
              <a:spcBef>
                <a:spcPct val="25000"/>
              </a:spcBef>
              <a:buFontTx/>
              <a:buNone/>
              <a:defRPr/>
            </a:pPr>
            <a:endParaRPr lang="en-US" b="0" kern="1200" dirty="0" smtClean="0">
              <a:latin typeface="Times New Roman" pitchFamily="18" charset="0"/>
              <a:cs typeface="Arial" charset="0"/>
            </a:endParaRPr>
          </a:p>
        </p:txBody>
      </p:sp>
      <p:graphicFrame>
        <p:nvGraphicFramePr>
          <p:cNvPr id="1026" name="Object 2"/>
          <p:cNvGraphicFramePr>
            <a:graphicFrameLocks noChangeAspect="1"/>
          </p:cNvGraphicFramePr>
          <p:nvPr/>
        </p:nvGraphicFramePr>
        <p:xfrm>
          <a:off x="0" y="3802063"/>
          <a:ext cx="9144000" cy="1457325"/>
        </p:xfrm>
        <a:graphic>
          <a:graphicData uri="http://schemas.openxmlformats.org/presentationml/2006/ole">
            <mc:AlternateContent xmlns:mc="http://schemas.openxmlformats.org/markup-compatibility/2006">
              <mc:Choice xmlns:v="urn:schemas-microsoft-com:vml" Requires="v">
                <p:oleObj spid="_x0000_s1101" name="Worksheet" r:id="rId4" imgW="12077640" imgH="1914525" progId="Excel.Sheet.8">
                  <p:embed/>
                </p:oleObj>
              </mc:Choice>
              <mc:Fallback>
                <p:oleObj name="Worksheet" r:id="rId4" imgW="12077640" imgH="191452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02063"/>
                        <a:ext cx="91440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4627">
                                            <p:txEl>
                                              <p:pRg st="0" end="0"/>
                                            </p:txEl>
                                          </p:spTgt>
                                        </p:tgtEl>
                                        <p:attrNameLst>
                                          <p:attrName>style.visibility</p:attrName>
                                        </p:attrNameLst>
                                      </p:cBhvr>
                                      <p:to>
                                        <p:strVal val="visible"/>
                                      </p:to>
                                    </p:set>
                                    <p:anim calcmode="lin" valueType="num">
                                      <p:cBhvr additive="base">
                                        <p:cTn id="13"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4627">
                                            <p:txEl>
                                              <p:pRg st="1" end="1"/>
                                            </p:txEl>
                                          </p:spTgt>
                                        </p:tgtEl>
                                        <p:attrNameLst>
                                          <p:attrName>style.visibility</p:attrName>
                                        </p:attrNameLst>
                                      </p:cBhvr>
                                      <p:to>
                                        <p:strVal val="visible"/>
                                      </p:to>
                                    </p:set>
                                    <p:anim calcmode="lin" valueType="num">
                                      <p:cBhvr additive="base">
                                        <p:cTn id="19" dur="5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4627">
                                            <p:txEl>
                                              <p:pRg st="2" end="2"/>
                                            </p:txEl>
                                          </p:spTgt>
                                        </p:tgtEl>
                                        <p:attrNameLst>
                                          <p:attrName>style.visibility</p:attrName>
                                        </p:attrNameLst>
                                      </p:cBhvr>
                                      <p:to>
                                        <p:strVal val="visible"/>
                                      </p:to>
                                    </p:set>
                                    <p:anim calcmode="lin" valueType="num">
                                      <p:cBhvr additive="base">
                                        <p:cTn id="25" dur="5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4627">
                                            <p:txEl>
                                              <p:pRg st="3" end="3"/>
                                            </p:txEl>
                                          </p:spTgt>
                                        </p:tgtEl>
                                        <p:attrNameLst>
                                          <p:attrName>style.visibility</p:attrName>
                                        </p:attrNameLst>
                                      </p:cBhvr>
                                      <p:to>
                                        <p:strVal val="visible"/>
                                      </p:to>
                                    </p:set>
                                    <p:anim calcmode="lin" valueType="num">
                                      <p:cBhvr additive="base">
                                        <p:cTn id="31" dur="500" fill="hold"/>
                                        <p:tgtEl>
                                          <p:spTgt spid="15462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4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algn="ctr" eaLnBrk="1" hangingPunct="1"/>
            <a:r>
              <a:rPr lang="en-US" altLang="en-US" sz="4400" smtClean="0">
                <a:latin typeface="Times New Roman" panose="02020603050405020304" pitchFamily="18" charset="0"/>
              </a:rPr>
              <a:t>Just a Real Nice Picture</a:t>
            </a:r>
          </a:p>
        </p:txBody>
      </p:sp>
      <p:pic>
        <p:nvPicPr>
          <p:cNvPr id="77827" name="Picture 5" descr="Cessna_Skylane_Hi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125"/>
            <a:ext cx="9144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5138738"/>
          </a:xfrm>
          <a:noFill/>
        </p:spPr>
        <p:txBody>
          <a:bodyPr/>
          <a:lstStyle/>
          <a:p>
            <a:pPr algn="ctr" eaLnBrk="1" hangingPunct="1"/>
            <a:r>
              <a:rPr lang="en-US" altLang="en-US" sz="3200" smtClean="0">
                <a:latin typeface="Times New Roman" panose="02020603050405020304" pitchFamily="18" charset="0"/>
              </a:rPr>
              <a:t>Appendix</a:t>
            </a:r>
            <a:br>
              <a:rPr lang="en-US" altLang="en-US" sz="3200" smtClean="0">
                <a:latin typeface="Times New Roman" panose="02020603050405020304" pitchFamily="18" charset="0"/>
              </a:rPr>
            </a:br>
            <a:r>
              <a:rPr lang="en-US" altLang="en-US" sz="3200" smtClean="0">
                <a:latin typeface="Times New Roman" panose="02020603050405020304" pitchFamily="18" charset="0"/>
              </a:rPr>
              <a:t>Weight Change Formulas</a:t>
            </a:r>
          </a:p>
        </p:txBody>
      </p:sp>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205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2053" name="Rectangle 4"/>
          <p:cNvSpPr>
            <a:spLocks noGrp="1" noChangeArrowheads="1"/>
          </p:cNvSpPr>
          <p:nvPr>
            <p:ph type="title"/>
          </p:nvPr>
        </p:nvSpPr>
        <p:spPr>
          <a:xfrm>
            <a:off x="685800" y="0"/>
            <a:ext cx="7772400" cy="812800"/>
          </a:xfrm>
          <a:noFill/>
        </p:spPr>
        <p:txBody>
          <a:bodyPr/>
          <a:lstStyle/>
          <a:p>
            <a:pPr algn="ctr" eaLnBrk="1" hangingPunct="1"/>
            <a:r>
              <a:rPr lang="en-US" altLang="en-US" sz="3200" smtClean="0">
                <a:latin typeface="Times New Roman" panose="02020603050405020304" pitchFamily="18" charset="0"/>
              </a:rPr>
              <a:t>Weight Change Formula</a:t>
            </a:r>
          </a:p>
        </p:txBody>
      </p:sp>
      <p:graphicFrame>
        <p:nvGraphicFramePr>
          <p:cNvPr id="360464" name="Object 2"/>
          <p:cNvGraphicFramePr>
            <a:graphicFrameLocks noGrp="1" noChangeAspect="1"/>
          </p:cNvGraphicFramePr>
          <p:nvPr>
            <p:ph sz="half" idx="2"/>
          </p:nvPr>
        </p:nvGraphicFramePr>
        <p:xfrm>
          <a:off x="4343400" y="4016375"/>
          <a:ext cx="4572000" cy="723900"/>
        </p:xfrm>
        <a:graphic>
          <a:graphicData uri="http://schemas.openxmlformats.org/presentationml/2006/ole">
            <mc:AlternateContent xmlns:mc="http://schemas.openxmlformats.org/markup-compatibility/2006">
              <mc:Choice xmlns:v="urn:schemas-microsoft-com:vml" Requires="v">
                <p:oleObj spid="_x0000_s2127" name="Equation" r:id="rId4" imgW="3047760" imgH="482400" progId="Equation.3">
                  <p:embed/>
                </p:oleObj>
              </mc:Choice>
              <mc:Fallback>
                <p:oleObj name="Equation" r:id="rId4" imgW="3047760" imgH="482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016375"/>
                        <a:ext cx="4572000" cy="723900"/>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Text Box 22"/>
          <p:cNvSpPr txBox="1">
            <a:spLocks noChangeArrowheads="1"/>
          </p:cNvSpPr>
          <p:nvPr/>
        </p:nvSpPr>
        <p:spPr bwMode="auto">
          <a:xfrm>
            <a:off x="4114800" y="35052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r>
              <a:rPr lang="en-US" altLang="en-US" b="1" u="sng">
                <a:solidFill>
                  <a:schemeClr val="bg1"/>
                </a:solidFill>
              </a:rPr>
              <a:t>Changes in Weight and Moment</a:t>
            </a:r>
          </a:p>
        </p:txBody>
      </p:sp>
      <p:pic>
        <p:nvPicPr>
          <p:cNvPr id="20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 y="841375"/>
            <a:ext cx="890905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808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80900" name="Rectangle 4"/>
          <p:cNvSpPr>
            <a:spLocks noGrp="1" noChangeArrowheads="1"/>
          </p:cNvSpPr>
          <p:nvPr>
            <p:ph type="title"/>
          </p:nvPr>
        </p:nvSpPr>
        <p:spPr>
          <a:xfrm>
            <a:off x="685800" y="0"/>
            <a:ext cx="7772400" cy="914400"/>
          </a:xfrm>
        </p:spPr>
        <p:txBody>
          <a:bodyPr/>
          <a:lstStyle/>
          <a:p>
            <a:pPr algn="ctr" eaLnBrk="1" hangingPunct="1"/>
            <a:r>
              <a:rPr lang="en-US" altLang="en-US" sz="3200" smtClean="0">
                <a:latin typeface="Times New Roman" panose="02020603050405020304" pitchFamily="18" charset="0"/>
              </a:rPr>
              <a:t>Weight Change Formula</a:t>
            </a:r>
          </a:p>
        </p:txBody>
      </p:sp>
      <p:sp>
        <p:nvSpPr>
          <p:cNvPr id="3078" name="Rectangle 5"/>
          <p:cNvSpPr>
            <a:spLocks noGrp="1" noChangeArrowheads="1"/>
          </p:cNvSpPr>
          <p:nvPr>
            <p:ph type="body" sz="half" idx="1"/>
          </p:nvPr>
        </p:nvSpPr>
        <p:spPr>
          <a:xfrm>
            <a:off x="185738" y="835025"/>
            <a:ext cx="8763000" cy="2881313"/>
          </a:xfrm>
        </p:spPr>
        <p:txBody>
          <a:bodyPr/>
          <a:lstStyle/>
          <a:p>
            <a:pPr>
              <a:defRPr/>
            </a:pPr>
            <a:r>
              <a:rPr lang="en-US" sz="3200" b="0" dirty="0" smtClean="0">
                <a:latin typeface="Times New Roman" pitchFamily="18" charset="0"/>
                <a:cs typeface="Times New Roman" pitchFamily="18" charset="0"/>
              </a:rPr>
              <a:t>Airplane takes off with the following:</a:t>
            </a:r>
          </a:p>
          <a:p>
            <a:pPr lvl="1">
              <a:defRPr/>
            </a:pPr>
            <a:r>
              <a:rPr lang="en-US" sz="3200" dirty="0" smtClean="0">
                <a:latin typeface="Times New Roman" pitchFamily="18" charset="0"/>
                <a:ea typeface="+mn-ea"/>
                <a:cs typeface="Times New Roman" pitchFamily="18" charset="0"/>
              </a:rPr>
              <a:t>Weight = 6,230 lbs </a:t>
            </a:r>
          </a:p>
          <a:p>
            <a:pPr lvl="1">
              <a:defRPr/>
            </a:pPr>
            <a:r>
              <a:rPr lang="en-US" sz="3200" dirty="0" smtClean="0">
                <a:latin typeface="Times New Roman" pitchFamily="18" charset="0"/>
                <a:ea typeface="+mn-ea"/>
                <a:cs typeface="Times New Roman" pitchFamily="18" charset="0"/>
              </a:rPr>
              <a:t>CG = 79.0</a:t>
            </a:r>
          </a:p>
          <a:p>
            <a:pPr>
              <a:defRPr/>
            </a:pPr>
            <a:r>
              <a:rPr lang="en-US" sz="3200" b="0" dirty="0" smtClean="0">
                <a:latin typeface="Times New Roman" pitchFamily="18" charset="0"/>
                <a:cs typeface="Times New Roman" pitchFamily="18" charset="0"/>
              </a:rPr>
              <a:t>What is the CG after 50 gallons of fuel burned from station 87?</a:t>
            </a:r>
          </a:p>
        </p:txBody>
      </p:sp>
      <p:sp>
        <p:nvSpPr>
          <p:cNvPr id="80902" name="Text Box 10"/>
          <p:cNvSpPr txBox="1">
            <a:spLocks noChangeArrowheads="1"/>
          </p:cNvSpPr>
          <p:nvPr/>
        </p:nvSpPr>
        <p:spPr bwMode="auto">
          <a:xfrm>
            <a:off x="4038600" y="4267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r>
              <a:rPr lang="en-US" altLang="en-US" b="1" u="sng">
                <a:solidFill>
                  <a:schemeClr val="bg1"/>
                </a:solidFill>
              </a:rPr>
              <a:t>Solution</a:t>
            </a:r>
          </a:p>
        </p:txBody>
      </p:sp>
      <p:pic>
        <p:nvPicPr>
          <p:cNvPr id="8090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94100"/>
            <a:ext cx="90678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819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81924" name="Rectangle 4"/>
          <p:cNvSpPr>
            <a:spLocks noGrp="1" noChangeArrowheads="1"/>
          </p:cNvSpPr>
          <p:nvPr>
            <p:ph type="title"/>
          </p:nvPr>
        </p:nvSpPr>
        <p:spPr>
          <a:xfrm>
            <a:off x="685800" y="0"/>
            <a:ext cx="7772400" cy="754063"/>
          </a:xfrm>
        </p:spPr>
        <p:txBody>
          <a:bodyPr/>
          <a:lstStyle/>
          <a:p>
            <a:pPr algn="ctr" eaLnBrk="1" hangingPunct="1"/>
            <a:r>
              <a:rPr lang="en-US" altLang="en-US" sz="3200" smtClean="0">
                <a:latin typeface="Times New Roman" panose="02020603050405020304" pitchFamily="18" charset="0"/>
              </a:rPr>
              <a:t>Weight Change Formula</a:t>
            </a:r>
          </a:p>
        </p:txBody>
      </p:sp>
      <p:sp>
        <p:nvSpPr>
          <p:cNvPr id="4102" name="Rectangle 5"/>
          <p:cNvSpPr>
            <a:spLocks noGrp="1" noChangeArrowheads="1"/>
          </p:cNvSpPr>
          <p:nvPr>
            <p:ph type="body" sz="half" idx="1"/>
          </p:nvPr>
        </p:nvSpPr>
        <p:spPr>
          <a:xfrm>
            <a:off x="0" y="682625"/>
            <a:ext cx="8991600" cy="3830638"/>
          </a:xfrm>
        </p:spPr>
        <p:txBody>
          <a:bodyPr/>
          <a:lstStyle/>
          <a:p>
            <a:pPr>
              <a:defRPr/>
            </a:pPr>
            <a:r>
              <a:rPr lang="en-US" b="0" dirty="0" smtClean="0">
                <a:latin typeface="Times New Roman" pitchFamily="18" charset="0"/>
                <a:cs typeface="Times New Roman" pitchFamily="18" charset="0"/>
              </a:rPr>
              <a:t>Airplane takes off with the following:</a:t>
            </a:r>
          </a:p>
          <a:p>
            <a:pPr lvl="1">
              <a:defRPr/>
            </a:pPr>
            <a:r>
              <a:rPr lang="en-US" sz="2800" dirty="0" smtClean="0">
                <a:latin typeface="Times New Roman" pitchFamily="18" charset="0"/>
                <a:ea typeface="+mn-ea"/>
                <a:cs typeface="Times New Roman" pitchFamily="18" charset="0"/>
              </a:rPr>
              <a:t>Weight = 3,000 lbs </a:t>
            </a:r>
          </a:p>
          <a:p>
            <a:pPr lvl="1">
              <a:defRPr/>
            </a:pPr>
            <a:r>
              <a:rPr lang="en-US" sz="2800" dirty="0" smtClean="0">
                <a:latin typeface="Times New Roman" pitchFamily="18" charset="0"/>
                <a:ea typeface="+mn-ea"/>
                <a:cs typeface="Times New Roman" pitchFamily="18" charset="0"/>
              </a:rPr>
              <a:t>CG = 60.0</a:t>
            </a:r>
          </a:p>
          <a:p>
            <a:pPr>
              <a:defRPr/>
            </a:pPr>
            <a:r>
              <a:rPr lang="en-US" b="0" dirty="0" smtClean="0">
                <a:latin typeface="Times New Roman" pitchFamily="18" charset="0"/>
                <a:cs typeface="Times New Roman" pitchFamily="18" charset="0"/>
              </a:rPr>
              <a:t>After takeoff</a:t>
            </a:r>
          </a:p>
          <a:p>
            <a:pPr lvl="1">
              <a:defRPr/>
            </a:pPr>
            <a:r>
              <a:rPr lang="en-US" sz="2800" dirty="0" smtClean="0">
                <a:latin typeface="Times New Roman" pitchFamily="18" charset="0"/>
                <a:ea typeface="+mn-ea"/>
                <a:cs typeface="Times New Roman" pitchFamily="18" charset="0"/>
              </a:rPr>
              <a:t>25 gallons fuel burned at station 65</a:t>
            </a:r>
          </a:p>
          <a:p>
            <a:pPr lvl="1">
              <a:defRPr/>
            </a:pPr>
            <a:r>
              <a:rPr lang="en-US" sz="2800" dirty="0" smtClean="0">
                <a:latin typeface="Times New Roman" pitchFamily="18" charset="0"/>
                <a:ea typeface="+mn-ea"/>
                <a:cs typeface="Times New Roman" pitchFamily="18" charset="0"/>
              </a:rPr>
              <a:t>200 lb passenger moves from station 50 to station 90</a:t>
            </a:r>
          </a:p>
          <a:p>
            <a:pPr>
              <a:defRPr/>
            </a:pPr>
            <a:r>
              <a:rPr lang="en-US" b="0" dirty="0" smtClean="0">
                <a:latin typeface="Times New Roman" pitchFamily="18" charset="0"/>
                <a:cs typeface="Times New Roman" pitchFamily="18" charset="0"/>
              </a:rPr>
              <a:t>What is the </a:t>
            </a:r>
            <a:r>
              <a:rPr lang="en-US" sz="3200" b="0" dirty="0" smtClean="0">
                <a:latin typeface="Times New Roman" pitchFamily="18" charset="0"/>
                <a:cs typeface="Times New Roman" pitchFamily="18" charset="0"/>
              </a:rPr>
              <a:t>resulting CG?</a:t>
            </a:r>
          </a:p>
        </p:txBody>
      </p:sp>
      <p:sp>
        <p:nvSpPr>
          <p:cNvPr id="81926" name="Text Box 8"/>
          <p:cNvSpPr txBox="1">
            <a:spLocks noChangeArrowheads="1"/>
          </p:cNvSpPr>
          <p:nvPr/>
        </p:nvSpPr>
        <p:spPr bwMode="auto">
          <a:xfrm>
            <a:off x="4038600" y="4876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r>
              <a:rPr lang="en-US" altLang="en-US" b="1" u="sng">
                <a:solidFill>
                  <a:schemeClr val="bg1"/>
                </a:solidFill>
              </a:rPr>
              <a:t>Solution</a:t>
            </a:r>
          </a:p>
        </p:txBody>
      </p:sp>
      <p:pic>
        <p:nvPicPr>
          <p:cNvPr id="819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4400550"/>
            <a:ext cx="89947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829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22921" name="Rectangle 9"/>
          <p:cNvSpPr>
            <a:spLocks noChangeArrowheads="1"/>
          </p:cNvSpPr>
          <p:nvPr/>
        </p:nvSpPr>
        <p:spPr bwMode="auto">
          <a:xfrm>
            <a:off x="0" y="0"/>
            <a:ext cx="9144000" cy="685800"/>
          </a:xfrm>
          <a:prstGeom prst="rect">
            <a:avLst/>
          </a:prstGeom>
          <a:noFill/>
          <a:ln w="9525">
            <a:noFill/>
            <a:miter lim="800000"/>
            <a:headEnd/>
            <a:tailEnd/>
          </a:ln>
          <a:effectLst/>
        </p:spPr>
        <p:txBody>
          <a:bodyPr lIns="92075" tIns="46038" rIns="92075" bIns="46038" anchor="ctr"/>
          <a:lstStyle/>
          <a:p>
            <a:pPr algn="ctr">
              <a:spcBef>
                <a:spcPct val="0"/>
              </a:spcBef>
              <a:buFontTx/>
              <a:buNone/>
              <a:defRPr/>
            </a:pPr>
            <a:r>
              <a:rPr lang="en-US" sz="2800" b="1" dirty="0">
                <a:solidFill>
                  <a:srgbClr val="1D2F68"/>
                </a:solidFill>
                <a:latin typeface="Times New Roman" pitchFamily="18" charset="0"/>
                <a:ea typeface="+mj-ea"/>
                <a:cs typeface="+mj-cs"/>
              </a:rPr>
              <a:t>Weight Shift Formula - CG Shifted by Weight Move</a:t>
            </a:r>
          </a:p>
        </p:txBody>
      </p:sp>
      <p:sp>
        <p:nvSpPr>
          <p:cNvPr id="82949" name="Text Box 11"/>
          <p:cNvSpPr txBox="1">
            <a:spLocks noChangeArrowheads="1"/>
          </p:cNvSpPr>
          <p:nvPr/>
        </p:nvSpPr>
        <p:spPr bwMode="auto">
          <a:xfrm>
            <a:off x="0" y="668338"/>
            <a:ext cx="91440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nSpc>
                <a:spcPct val="80000"/>
              </a:lnSpc>
              <a:spcBef>
                <a:spcPct val="20000"/>
              </a:spcBef>
              <a:buSzPct val="70000"/>
              <a:buFont typeface="Symbol" panose="05050102010706020507" pitchFamily="18" charset="2"/>
              <a:buChar char="·"/>
            </a:pPr>
            <a:r>
              <a:rPr lang="en-US" altLang="en-US" sz="2800" dirty="0">
                <a:latin typeface="Times New Roman" panose="02020603050405020304" pitchFamily="18" charset="0"/>
                <a:cs typeface="Times New Roman" panose="02020603050405020304" pitchFamily="18" charset="0"/>
              </a:rPr>
              <a:t>Airplane Gross Weight = 10,000 lbs; 500 lbs cargo shifts 50 inches.</a:t>
            </a:r>
          </a:p>
          <a:p>
            <a:pPr>
              <a:lnSpc>
                <a:spcPct val="80000"/>
              </a:lnSpc>
              <a:spcBef>
                <a:spcPct val="20000"/>
              </a:spcBef>
              <a:buSzPct val="70000"/>
              <a:buFont typeface="Symbol" panose="05050102010706020507" pitchFamily="18" charset="2"/>
              <a:buChar char="·"/>
            </a:pPr>
            <a:r>
              <a:rPr lang="en-US" altLang="en-US" sz="2800" dirty="0">
                <a:latin typeface="Times New Roman" panose="02020603050405020304" pitchFamily="18" charset="0"/>
                <a:cs typeface="Times New Roman" panose="02020603050405020304" pitchFamily="18" charset="0"/>
              </a:rPr>
              <a:t>How far does </a:t>
            </a:r>
            <a:r>
              <a:rPr lang="en-US" altLang="en-US" sz="3200" dirty="0">
                <a:latin typeface="Times New Roman" panose="02020603050405020304" pitchFamily="18" charset="0"/>
                <a:cs typeface="Times New Roman" panose="02020603050405020304" pitchFamily="18" charset="0"/>
              </a:rPr>
              <a:t>the CG move?</a:t>
            </a:r>
          </a:p>
        </p:txBody>
      </p:sp>
      <p:pic>
        <p:nvPicPr>
          <p:cNvPr id="4098" name="Picture 2" descr="C:\Users\DoyleWJ\AppData\Local\Temp\SNAGHTML30da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92" y="2059334"/>
            <a:ext cx="7212803" cy="3458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8397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415748" name="Rectangle 4"/>
          <p:cNvSpPr>
            <a:spLocks noGrp="1" noChangeArrowheads="1"/>
          </p:cNvSpPr>
          <p:nvPr>
            <p:ph type="title"/>
          </p:nvPr>
        </p:nvSpPr>
        <p:spPr>
          <a:xfrm>
            <a:off x="228600" y="0"/>
            <a:ext cx="8686800" cy="1143000"/>
          </a:xfrm>
        </p:spPr>
        <p:txBody>
          <a:bodyPr/>
          <a:lstStyle/>
          <a:p>
            <a:pPr algn="ctr">
              <a:defRPr/>
            </a:pPr>
            <a:r>
              <a:rPr lang="en-US" sz="2800" kern="1200" dirty="0">
                <a:latin typeface="Times New Roman" pitchFamily="18" charset="0"/>
              </a:rPr>
              <a:t>Weight Shift Formula -</a:t>
            </a:r>
            <a:br>
              <a:rPr lang="en-US" sz="2800" kern="1200" dirty="0">
                <a:latin typeface="Times New Roman" pitchFamily="18" charset="0"/>
              </a:rPr>
            </a:br>
            <a:r>
              <a:rPr lang="en-US" sz="2800" kern="1200" dirty="0">
                <a:latin typeface="Times New Roman" pitchFamily="18" charset="0"/>
              </a:rPr>
              <a:t>Weight Shifted to Move CG Two Inches</a:t>
            </a:r>
          </a:p>
        </p:txBody>
      </p:sp>
      <p:pic>
        <p:nvPicPr>
          <p:cNvPr id="8397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209675"/>
            <a:ext cx="8162925"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8499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61481" name="Rectangle 9"/>
          <p:cNvSpPr>
            <a:spLocks noChangeArrowheads="1"/>
          </p:cNvSpPr>
          <p:nvPr/>
        </p:nvSpPr>
        <p:spPr bwMode="auto">
          <a:xfrm>
            <a:off x="0" y="0"/>
            <a:ext cx="9144000" cy="1066800"/>
          </a:xfrm>
          <a:prstGeom prst="rect">
            <a:avLst/>
          </a:prstGeom>
          <a:noFill/>
          <a:ln w="9525">
            <a:noFill/>
            <a:miter lim="800000"/>
            <a:headEnd/>
            <a:tailEnd/>
          </a:ln>
          <a:effectLst/>
        </p:spPr>
        <p:txBody>
          <a:bodyPr lIns="92075" tIns="46038" rIns="92075" bIns="46038" anchor="ctr"/>
          <a:lstStyle/>
          <a:p>
            <a:pPr algn="ctr" eaLnBrk="0" hangingPunct="0">
              <a:spcBef>
                <a:spcPct val="0"/>
              </a:spcBef>
              <a:buFontTx/>
              <a:buNone/>
              <a:defRPr/>
            </a:pPr>
            <a:r>
              <a:rPr lang="en-US" sz="2800" b="1" dirty="0">
                <a:solidFill>
                  <a:srgbClr val="1D2F68"/>
                </a:solidFill>
                <a:latin typeface="Times New Roman" pitchFamily="18" charset="0"/>
                <a:ea typeface="+mj-ea"/>
                <a:cs typeface="+mj-cs"/>
              </a:rPr>
              <a:t>Weight Shift Formula -</a:t>
            </a:r>
            <a:br>
              <a:rPr lang="en-US" sz="2800" b="1" dirty="0">
                <a:solidFill>
                  <a:srgbClr val="1D2F68"/>
                </a:solidFill>
                <a:latin typeface="Times New Roman" pitchFamily="18" charset="0"/>
                <a:ea typeface="+mj-ea"/>
                <a:cs typeface="+mj-cs"/>
              </a:rPr>
            </a:br>
            <a:r>
              <a:rPr lang="en-US" sz="2800" b="1" dirty="0">
                <a:solidFill>
                  <a:srgbClr val="1D2F68"/>
                </a:solidFill>
                <a:latin typeface="Times New Roman" pitchFamily="18" charset="0"/>
                <a:ea typeface="+mj-ea"/>
                <a:cs typeface="+mj-cs"/>
              </a:rPr>
              <a:t>CG Shifted by Weight Move</a:t>
            </a:r>
          </a:p>
        </p:txBody>
      </p:sp>
      <p:pic>
        <p:nvPicPr>
          <p:cNvPr id="849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177925"/>
            <a:ext cx="8459788"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307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graphicFrame>
        <p:nvGraphicFramePr>
          <p:cNvPr id="362502" name="Object 4"/>
          <p:cNvGraphicFramePr>
            <a:graphicFrameLocks noChangeAspect="1"/>
          </p:cNvGraphicFramePr>
          <p:nvPr/>
        </p:nvGraphicFramePr>
        <p:xfrm>
          <a:off x="649288" y="4648200"/>
          <a:ext cx="2409825" cy="1223963"/>
        </p:xfrm>
        <a:graphic>
          <a:graphicData uri="http://schemas.openxmlformats.org/presentationml/2006/ole">
            <mc:AlternateContent xmlns:mc="http://schemas.openxmlformats.org/markup-compatibility/2006">
              <mc:Choice xmlns:v="urn:schemas-microsoft-com:vml" Requires="v">
                <p:oleObj spid="_x0000_s3221" name="Equation" r:id="rId4" imgW="825480" imgH="419040" progId="Equation.3">
                  <p:embed/>
                </p:oleObj>
              </mc:Choice>
              <mc:Fallback>
                <p:oleObj name="Equation" r:id="rId4" imgW="82548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8" y="4648200"/>
                        <a:ext cx="2409825" cy="1223963"/>
                      </a:xfrm>
                      <a:prstGeom prst="rect">
                        <a:avLst/>
                      </a:prstGeom>
                      <a:noFill/>
                      <a:ln>
                        <a:noFill/>
                      </a:ln>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62503" name="Object 5"/>
          <p:cNvGraphicFramePr>
            <a:graphicFrameLocks noChangeAspect="1"/>
          </p:cNvGraphicFramePr>
          <p:nvPr/>
        </p:nvGraphicFramePr>
        <p:xfrm>
          <a:off x="5467350" y="4724400"/>
          <a:ext cx="2828925" cy="1144588"/>
        </p:xfrm>
        <a:graphic>
          <a:graphicData uri="http://schemas.openxmlformats.org/presentationml/2006/ole">
            <mc:AlternateContent xmlns:mc="http://schemas.openxmlformats.org/markup-compatibility/2006">
              <mc:Choice xmlns:v="urn:schemas-microsoft-com:vml" Requires="v">
                <p:oleObj spid="_x0000_s3222" name="Equation" r:id="rId6" imgW="965160" imgH="393480" progId="Equation.3">
                  <p:embed/>
                </p:oleObj>
              </mc:Choice>
              <mc:Fallback>
                <p:oleObj name="Equation" r:id="rId6" imgW="965160" imgH="3934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7350" y="4724400"/>
                        <a:ext cx="2828925" cy="1144588"/>
                      </a:xfrm>
                      <a:prstGeom prst="rect">
                        <a:avLst/>
                      </a:prstGeom>
                      <a:noFill/>
                      <a:ln>
                        <a:noFill/>
                      </a:ln>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2505" name="Rectangle 9"/>
          <p:cNvSpPr>
            <a:spLocks noGrp="1" noChangeArrowheads="1"/>
          </p:cNvSpPr>
          <p:nvPr>
            <p:ph type="title"/>
          </p:nvPr>
        </p:nvSpPr>
        <p:spPr>
          <a:xfrm>
            <a:off x="762000" y="152400"/>
            <a:ext cx="7772400" cy="990600"/>
          </a:xfrm>
        </p:spPr>
        <p:txBody>
          <a:bodyPr/>
          <a:lstStyle/>
          <a:p>
            <a:pPr algn="ctr">
              <a:defRPr/>
            </a:pPr>
            <a:r>
              <a:rPr lang="en-US" sz="2800" kern="1200" dirty="0">
                <a:latin typeface="Times New Roman" pitchFamily="18" charset="0"/>
              </a:rPr>
              <a:t>Weight Shift Formula -</a:t>
            </a:r>
            <a:br>
              <a:rPr lang="en-US" sz="2800" kern="1200" dirty="0">
                <a:latin typeface="Times New Roman" pitchFamily="18" charset="0"/>
              </a:rPr>
            </a:br>
            <a:r>
              <a:rPr lang="en-US" sz="2800" kern="1200" dirty="0">
                <a:latin typeface="Times New Roman" pitchFamily="18" charset="0"/>
              </a:rPr>
              <a:t>How Far to Move Weight to Shift CG</a:t>
            </a:r>
          </a:p>
        </p:txBody>
      </p:sp>
      <p:pic>
        <p:nvPicPr>
          <p:cNvPr id="307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1385888"/>
            <a:ext cx="77136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62870"/>
          </a:xfrm>
          <a:prstGeom prst="rect">
            <a:avLst/>
          </a:prstGeom>
          <a:noFill/>
          <a:ln w="9525">
            <a:noFill/>
            <a:miter lim="800000"/>
            <a:headEnd/>
            <a:tailEnd/>
          </a:ln>
          <a:effectLst/>
        </p:spPr>
        <p:txBody>
          <a:bodyPr>
            <a:spAutoFit/>
          </a:bodyPr>
          <a:lstStyle/>
          <a:p>
            <a:pPr algn="ctr" eaLnBrk="0" hangingPunct="0">
              <a:buFontTx/>
              <a:buNone/>
              <a:defRPr/>
            </a:pPr>
            <a:r>
              <a:rPr lang="en-US" b="1" dirty="0">
                <a:solidFill>
                  <a:srgbClr val="000099"/>
                </a:solidFill>
                <a:latin typeface="Times New Roman" pitchFamily="18" charset="0"/>
                <a:cs typeface="Times New Roman" pitchFamily="18" charset="0"/>
              </a:rPr>
              <a:t>This Completes</a:t>
            </a:r>
          </a:p>
          <a:p>
            <a:pPr algn="ctr" eaLnBrk="0" hangingPunct="0">
              <a:buFontTx/>
              <a:buNone/>
              <a:defRPr/>
            </a:pPr>
            <a:r>
              <a:rPr lang="en-US" b="1" dirty="0">
                <a:solidFill>
                  <a:srgbClr val="000099"/>
                </a:solidFill>
                <a:latin typeface="Times New Roman" pitchFamily="18" charset="0"/>
                <a:cs typeface="Times New Roman" pitchFamily="18" charset="0"/>
              </a:rPr>
              <a:t>Airplane Weight &amp; Balan</a:t>
            </a:r>
            <a:r>
              <a:rPr lang="en-US" b="1" dirty="0">
                <a:solidFill>
                  <a:srgbClr val="000099"/>
                </a:solidFill>
                <a:effectLst>
                  <a:outerShdw blurRad="38100" dist="38100" dir="2700000" algn="tl">
                    <a:srgbClr val="C0C0C0"/>
                  </a:outerShdw>
                </a:effectLst>
                <a:latin typeface="Times New Roman" pitchFamily="18" charset="0"/>
                <a:cs typeface="Times New Roman" pitchFamily="18" charset="0"/>
              </a:rPr>
              <a:t>ce</a:t>
            </a:r>
            <a:br>
              <a:rPr lang="en-US" b="1" dirty="0">
                <a:solidFill>
                  <a:srgbClr val="000099"/>
                </a:solidFill>
                <a:effectLst>
                  <a:outerShdw blurRad="38100" dist="38100" dir="2700000" algn="tl">
                    <a:srgbClr val="C0C0C0"/>
                  </a:outerShdw>
                </a:effectLst>
                <a:latin typeface="Times New Roman" pitchFamily="18" charset="0"/>
                <a:cs typeface="Times New Roman" pitchFamily="18" charset="0"/>
              </a:rPr>
            </a:br>
            <a:r>
              <a:rPr lang="en-US" b="1" dirty="0">
                <a:solidFill>
                  <a:srgbClr val="000099"/>
                </a:solidFill>
                <a:effectLst>
                  <a:outerShdw blurRad="38100" dist="38100" dir="2700000" algn="tl">
                    <a:srgbClr val="C0C0C0"/>
                  </a:outerShdw>
                </a:effectLst>
                <a:latin typeface="Times New Roman" pitchFamily="18" charset="0"/>
                <a:cs typeface="Times New Roman" pitchFamily="18" charset="0"/>
              </a:rPr>
              <a:t>The Inherent Dangers of Weight and Balance  Procedural Complacency </a:t>
            </a:r>
            <a:br>
              <a:rPr lang="en-US" b="1" dirty="0">
                <a:solidFill>
                  <a:srgbClr val="000099"/>
                </a:solidFill>
                <a:effectLst>
                  <a:outerShdw blurRad="38100" dist="38100" dir="2700000" algn="tl">
                    <a:srgbClr val="C0C0C0"/>
                  </a:outerShdw>
                </a:effectLst>
                <a:latin typeface="Times New Roman" pitchFamily="18" charset="0"/>
                <a:cs typeface="Times New Roman" pitchFamily="18" charset="0"/>
              </a:rPr>
            </a:br>
            <a:r>
              <a:rPr lang="en-US" b="1" dirty="0">
                <a:solidFill>
                  <a:srgbClr val="000099"/>
                </a:solidFill>
                <a:effectLst>
                  <a:outerShdw blurRad="38100" dist="38100" dir="2700000" algn="tl">
                    <a:srgbClr val="C0C0C0"/>
                  </a:outerShdw>
                </a:effectLst>
                <a:latin typeface="Times New Roman" pitchFamily="18" charset="0"/>
                <a:cs typeface="Times New Roman" pitchFamily="18" charset="0"/>
              </a:rPr>
              <a:t>What You Don’t Know Can Get You and Your Passengers Killed! </a:t>
            </a:r>
            <a:endParaRPr lang="en-US" b="1" dirty="0" smtClean="0">
              <a:solidFill>
                <a:srgbClr val="000099"/>
              </a:solidFill>
              <a:effectLst>
                <a:outerShdw blurRad="38100" dist="38100" dir="2700000" algn="tl">
                  <a:srgbClr val="C0C0C0"/>
                </a:outerShdw>
              </a:effectLst>
              <a:latin typeface="Times New Roman" pitchFamily="18" charset="0"/>
              <a:cs typeface="Times New Roman" pitchFamily="18" charset="0"/>
            </a:endParaRPr>
          </a:p>
          <a:p>
            <a:pPr algn="ctr">
              <a:spcBef>
                <a:spcPts val="0"/>
              </a:spcBef>
              <a:buNone/>
              <a:defRPr/>
            </a:pPr>
            <a:endParaRPr lang="en-US" sz="2200" b="1" dirty="0" smtClean="0">
              <a:solidFill>
                <a:srgbClr val="000099"/>
              </a:solidFill>
              <a:latin typeface="Times New Roman" pitchFamily="18" charset="0"/>
              <a:cs typeface="Times New Roman" pitchFamily="18" charset="0"/>
            </a:endParaRPr>
          </a:p>
          <a:p>
            <a:pPr algn="ctr">
              <a:spcBef>
                <a:spcPts val="0"/>
              </a:spcBef>
              <a:buNone/>
              <a:defRPr/>
            </a:pPr>
            <a:r>
              <a:rPr lang="en-US" sz="2200" b="1" dirty="0" smtClean="0">
                <a:solidFill>
                  <a:srgbClr val="000099"/>
                </a:solidFill>
                <a:latin typeface="Times New Roman" pitchFamily="18" charset="0"/>
                <a:cs typeface="Times New Roman" pitchFamily="18" charset="0"/>
              </a:rPr>
              <a:t>FAA </a:t>
            </a:r>
            <a:r>
              <a:rPr lang="en-US" sz="2200" b="1" dirty="0">
                <a:solidFill>
                  <a:srgbClr val="000099"/>
                </a:solidFill>
                <a:latin typeface="Times New Roman" pitchFamily="18" charset="0"/>
                <a:cs typeface="Times New Roman" pitchFamily="18" charset="0"/>
              </a:rPr>
              <a:t>Customer Feedback Website</a:t>
            </a:r>
          </a:p>
          <a:p>
            <a:pPr algn="ctr">
              <a:spcBef>
                <a:spcPts val="0"/>
              </a:spcBef>
              <a:buNone/>
              <a:defRPr/>
            </a:pPr>
            <a:r>
              <a:rPr lang="en-US" sz="2000" b="1" dirty="0">
                <a:solidFill>
                  <a:srgbClr val="FF0000"/>
                </a:solidFill>
                <a:latin typeface="Times New Roman" pitchFamily="18" charset="0"/>
                <a:cs typeface="Times New Roman" pitchFamily="18" charset="0"/>
                <a:hlinkClick r:id="rId3"/>
              </a:rPr>
              <a:t>http://www.faa.gov/about/office_org/headquarters_offices/avs/offices/afs/qms</a:t>
            </a:r>
            <a:r>
              <a:rPr lang="en-US" sz="2000" b="1" dirty="0">
                <a:solidFill>
                  <a:srgbClr val="FF0000"/>
                </a:solidFill>
                <a:effectLst>
                  <a:outerShdw blurRad="38100" dist="38100" dir="2700000" algn="tl">
                    <a:srgbClr val="C0C0C0"/>
                  </a:outerShdw>
                </a:effectLst>
                <a:latin typeface="Times New Roman" pitchFamily="18" charset="0"/>
                <a:cs typeface="Times New Roman" pitchFamily="18" charset="0"/>
                <a:hlinkClick r:id="rId3"/>
              </a:rPr>
              <a:t>/</a:t>
            </a:r>
            <a:r>
              <a:rPr lang="en-US" sz="2000" b="1" dirty="0">
                <a:solidFill>
                  <a:srgbClr val="FF0000"/>
                </a:solidFill>
                <a:effectLst>
                  <a:outerShdw blurRad="38100" dist="38100" dir="2700000" algn="tl">
                    <a:srgbClr val="C0C0C0"/>
                  </a:outerShdw>
                </a:effectLst>
                <a:latin typeface="Times New Roman" pitchFamily="18" charset="0"/>
                <a:cs typeface="Times New Roman" pitchFamily="18" charset="0"/>
              </a:rPr>
              <a:t> </a:t>
            </a:r>
            <a:endParaRPr lang="en-US" sz="22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a:spcBef>
                <a:spcPts val="0"/>
              </a:spcBef>
              <a:buNone/>
              <a:defRPr/>
            </a:pPr>
            <a:endParaRPr lang="en-US" sz="2200" b="1" dirty="0" smtClean="0">
              <a:solidFill>
                <a:srgbClr val="000099"/>
              </a:solidFill>
              <a:latin typeface="Times New Roman" pitchFamily="18" charset="0"/>
              <a:cs typeface="Times New Roman" pitchFamily="18" charset="0"/>
            </a:endParaRPr>
          </a:p>
          <a:p>
            <a:pPr algn="ctr">
              <a:spcBef>
                <a:spcPts val="0"/>
              </a:spcBef>
              <a:buNone/>
              <a:defRPr/>
            </a:pPr>
            <a:r>
              <a:rPr lang="en-US" sz="2200" b="1" dirty="0" smtClean="0">
                <a:solidFill>
                  <a:srgbClr val="000099"/>
                </a:solidFill>
                <a:latin typeface="Times New Roman" pitchFamily="18" charset="0"/>
                <a:cs typeface="Times New Roman" pitchFamily="18" charset="0"/>
              </a:rPr>
              <a:t>PHL </a:t>
            </a:r>
            <a:r>
              <a:rPr lang="en-US" sz="2200" b="1" dirty="0">
                <a:solidFill>
                  <a:srgbClr val="000099"/>
                </a:solidFill>
                <a:latin typeface="Times New Roman" pitchFamily="18" charset="0"/>
                <a:cs typeface="Times New Roman" pitchFamily="18" charset="0"/>
              </a:rPr>
              <a:t>FSDO FAAST Program Manager – Eric Sieracki - </a:t>
            </a:r>
          </a:p>
          <a:p>
            <a:pPr algn="ctr">
              <a:spcBef>
                <a:spcPts val="0"/>
              </a:spcBef>
              <a:buNone/>
              <a:defRPr/>
            </a:pPr>
            <a:r>
              <a:rPr lang="en-US" sz="2200" b="1" dirty="0">
                <a:solidFill>
                  <a:srgbClr val="000099"/>
                </a:solidFill>
                <a:latin typeface="Times New Roman" pitchFamily="18" charset="0"/>
                <a:cs typeface="Times New Roman" pitchFamily="18" charset="0"/>
                <a:hlinkClick r:id="rId4"/>
              </a:rPr>
              <a:t>Eric.Sieracki@faa.gov</a:t>
            </a:r>
            <a:endParaRPr lang="en-US" sz="2200" b="1" dirty="0">
              <a:solidFill>
                <a:srgbClr val="000099"/>
              </a:solidFill>
              <a:latin typeface="Times New Roman" pitchFamily="18" charset="0"/>
              <a:cs typeface="Times New Roman" pitchFamily="18" charset="0"/>
            </a:endParaRPr>
          </a:p>
          <a:p>
            <a:pPr algn="ctr" eaLnBrk="0" hangingPunct="0">
              <a:buFontTx/>
              <a:buNone/>
              <a:defRPr/>
            </a:pPr>
            <a:endParaRPr lang="en-US" sz="3200" b="1" dirty="0">
              <a:solidFill>
                <a:srgbClr val="000099"/>
              </a:solidFill>
              <a:effectLst>
                <a:outerShdw blurRad="38100" dist="38100" dir="2700000" algn="tl">
                  <a:srgbClr val="C0C0C0"/>
                </a:outerShdw>
              </a:effectLst>
              <a:latin typeface="Times New Roman" pitchFamily="18" charset="0"/>
              <a:cs typeface="Times New Roman" pitchFamily="18" charset="0"/>
            </a:endParaRPr>
          </a:p>
        </p:txBody>
      </p:sp>
      <p:pic>
        <p:nvPicPr>
          <p:cNvPr id="860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2938" y="4295775"/>
            <a:ext cx="35052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4716</TotalTime>
  <Words>5847</Words>
  <Application>Microsoft Office PowerPoint</Application>
  <PresentationFormat>On-screen Show (4:3)</PresentationFormat>
  <Paragraphs>744</Paragraphs>
  <Slides>99</Slides>
  <Notes>84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99</vt:i4>
      </vt:variant>
    </vt:vector>
  </HeadingPairs>
  <TitlesOfParts>
    <vt:vector size="107" baseType="lpstr">
      <vt:lpstr>Arial</vt:lpstr>
      <vt:lpstr>Courier New</vt:lpstr>
      <vt:lpstr>Symbol</vt:lpstr>
      <vt:lpstr>Times New Roman</vt:lpstr>
      <vt:lpstr>Wingdings</vt:lpstr>
      <vt:lpstr>1_Custom Design</vt:lpstr>
      <vt:lpstr>Worksheet</vt:lpstr>
      <vt:lpstr>Equation</vt:lpstr>
      <vt:lpstr>Airplane Weight and Balance </vt:lpstr>
      <vt:lpstr>Asking Questions During Webinar</vt:lpstr>
      <vt:lpstr>How to Download this Presentation</vt:lpstr>
      <vt:lpstr>Presentation Agenda</vt:lpstr>
      <vt:lpstr>NTSB Statistics on  Weight &amp; Balance Accidents in the United States from 2000 to 2017</vt:lpstr>
      <vt:lpstr>NTSB Weight &amp; Balance Accident Trends U.S.  2000 – 2017</vt:lpstr>
      <vt:lpstr>NTSB Weight &amp; Balance Accident Trends U.S. 2000 – 2017</vt:lpstr>
      <vt:lpstr>NTSB Weight &amp; Balance Accident Trends DE/NJ/PA  2000 – 2017</vt:lpstr>
      <vt:lpstr>NTSB Weight &amp; Balance Accident Trends U.S. – 2000 – 2017</vt:lpstr>
      <vt:lpstr>Cessna 180 N4955A – NTSB Report ANC11FA037</vt:lpstr>
      <vt:lpstr>Cessna 180 N4955A – NTSB Report ANC11FA037</vt:lpstr>
      <vt:lpstr>Cessna 180 N4955A – NTSB Report ANC11FA037</vt:lpstr>
      <vt:lpstr>Cessna 180 N4955A – NTSB Report ANC11FA037</vt:lpstr>
      <vt:lpstr>Are There Any FARs That Cover Weight &amp; Balance?</vt:lpstr>
      <vt:lpstr>14 CFR 91.103 – Preflight Action</vt:lpstr>
      <vt:lpstr>Weight &amp; Balance Concepts from an  Elementary School and Middle School Perspective</vt:lpstr>
      <vt:lpstr>How Much Can an Airplane Weigh?</vt:lpstr>
      <vt:lpstr>What Does Balance Mean?</vt:lpstr>
      <vt:lpstr>Weight &amp; Balance Terms That All Pilots Should Know</vt:lpstr>
      <vt:lpstr>Weight &amp; Balance Terms</vt:lpstr>
      <vt:lpstr>Weight &amp; Balance Terms</vt:lpstr>
      <vt:lpstr>Weight &amp; Balance Terms</vt:lpstr>
      <vt:lpstr>Weight &amp; Balance Terms</vt:lpstr>
      <vt:lpstr>How to Calculate Weight &amp; Balance</vt:lpstr>
      <vt:lpstr>Weight &amp; Balance Computations Center of Gravity (CG)</vt:lpstr>
      <vt:lpstr>Weight &amp; Balance Computation Concepts</vt:lpstr>
      <vt:lpstr>Weight &amp; Balance Computation Concepts</vt:lpstr>
      <vt:lpstr>Weight &amp; Balance Computation Concepts</vt:lpstr>
      <vt:lpstr>Weight &amp; Balance Calculation – Graph Method</vt:lpstr>
      <vt:lpstr>Weight &amp; Balance Calculation – Graph Method</vt:lpstr>
      <vt:lpstr>Weight &amp; Balance Calculation – Graph Method</vt:lpstr>
      <vt:lpstr>Weight &amp; Balance Calculation – Graph Method</vt:lpstr>
      <vt:lpstr>Weight &amp; Balance Computations</vt:lpstr>
      <vt:lpstr>CG Calculation - Computational Method Excel Spreadsheet – Cessna 172S</vt:lpstr>
      <vt:lpstr>CG Calculation - Computational Method – Scenario #1</vt:lpstr>
      <vt:lpstr>CG Calculation - Computational Method – Scenario #1</vt:lpstr>
      <vt:lpstr>CG Calculation - Computational Method  – Scenario #2</vt:lpstr>
      <vt:lpstr>Cessna 172S Center of Gravity Limits</vt:lpstr>
      <vt:lpstr>Cessna 172S CG-Moment Envelope</vt:lpstr>
      <vt:lpstr>Cessna 172S CG-Moment Envelope – Dangers and Limitations</vt:lpstr>
      <vt:lpstr>Weight Impact on VSpeeds</vt:lpstr>
      <vt:lpstr>Weight Impact on VSpeed</vt:lpstr>
      <vt:lpstr>Weight &amp; Balance Scenarios</vt:lpstr>
      <vt:lpstr>Weight &amp; Balance Scenarios</vt:lpstr>
      <vt:lpstr>Weight &amp; Balance Scenario – C-172S – Full Fuel</vt:lpstr>
      <vt:lpstr>Weight &amp; Balance Scenario – C-172S – Fuel to Tabs</vt:lpstr>
      <vt:lpstr>Weight &amp; Balance Scenario – C-182T – Full Fuel</vt:lpstr>
      <vt:lpstr>Weight &amp; Balance Scenario – C-182T – Fuel to Tabs</vt:lpstr>
      <vt:lpstr>Weight &amp; Balance Scenario – U-206H – Full Fuel</vt:lpstr>
      <vt:lpstr>Weight &amp; Balance Scenario – U-206H – Fuel to Tabs</vt:lpstr>
      <vt:lpstr>Weight &amp; Balance Scenario – Cirrus SR20 – Full Fuel</vt:lpstr>
      <vt:lpstr>Weight &amp; Balance Scenario – Cirrus SR20 –Tabs + 7</vt:lpstr>
      <vt:lpstr>Weight &amp; Balance Scenario – Cirrus SR20 – Fuel to Tabs</vt:lpstr>
      <vt:lpstr>Planning a Flight  Calculating Weight &amp; Balance Using ForeFlight Mobile Version 9.6 Apple iPad Air, iOS 11.3 </vt:lpstr>
      <vt:lpstr>Planning the Flight – Weight &amp; Balance</vt:lpstr>
      <vt:lpstr>Planning the Flight – Weight &amp; Balance</vt:lpstr>
      <vt:lpstr>ForeFlight Mobile Weight &amp; Balance</vt:lpstr>
      <vt:lpstr>ForeFlight Mobile Weight &amp; Balance</vt:lpstr>
      <vt:lpstr>ForeFlight Mobile Weight &amp; Balance – Setting Up An Airplane</vt:lpstr>
      <vt:lpstr>ForeFlight Mobile Weight &amp; Balance – For A Given Flight</vt:lpstr>
      <vt:lpstr>ForeFlight Mobile Weight &amp; Balance – For A Given Flight</vt:lpstr>
      <vt:lpstr>ForeFlight Mobile Weight &amp; Balance – For A Given Flight</vt:lpstr>
      <vt:lpstr>ForeFlight Mobile Weight &amp; Balance – For A Given Flight</vt:lpstr>
      <vt:lpstr>Quickie Quiz</vt:lpstr>
      <vt:lpstr>How to Query the NTSB Database</vt:lpstr>
      <vt:lpstr>Accessing the NTSB Database</vt:lpstr>
      <vt:lpstr>Accessing the NTSB Database</vt:lpstr>
      <vt:lpstr>Creating an NTSB Database Query</vt:lpstr>
      <vt:lpstr>Creating an NTSB Database Query</vt:lpstr>
      <vt:lpstr>How Many Weight &amp; Balance Accidents in PA in Last 17 Years?</vt:lpstr>
      <vt:lpstr>How Many Weight &amp; Balance Accidents in PA in Last 17 Years?</vt:lpstr>
      <vt:lpstr>How Many Weight &amp; Balance Accidents in PA in Last 17 Years?</vt:lpstr>
      <vt:lpstr>How Many Weight &amp; Balance Accidents in PA in Last 17 Years?</vt:lpstr>
      <vt:lpstr>How Many Weight &amp; Balance Accidents in NJ in Last 17 Years?</vt:lpstr>
      <vt:lpstr>How Many Weight &amp; Balance Accidents in NJ in Last 17 Years?</vt:lpstr>
      <vt:lpstr>How Many Weight &amp; Balance Accidents in NJ in Last 17 Years?</vt:lpstr>
      <vt:lpstr>Parting Thoughts</vt:lpstr>
      <vt:lpstr>Weight &amp; Balance Suggestions for Non-Owners</vt:lpstr>
      <vt:lpstr>Weight &amp; Balance Pre-flight Planning</vt:lpstr>
      <vt:lpstr>The Three Most Useless Things to a Pilot</vt:lpstr>
      <vt:lpstr>Flight Service Transitions to Leidos Pilot Web Portal  Notice Number: NOTC7670 DUATS Discontinued  Effective 05/16/2018</vt:lpstr>
      <vt:lpstr>Flight Service Transitions to Leidos Pilot Web Portal</vt:lpstr>
      <vt:lpstr>Flight Service Transitions to Leidos Pilot Web Portal</vt:lpstr>
      <vt:lpstr>Flight Service Transitions to Leidos Pilot Web Portal</vt:lpstr>
      <vt:lpstr>Just a Real Nice Picture</vt:lpstr>
      <vt:lpstr>Credits and Information</vt:lpstr>
      <vt:lpstr>References and Information</vt:lpstr>
      <vt:lpstr>References and Information</vt:lpstr>
      <vt:lpstr>References and Information</vt:lpstr>
      <vt:lpstr>Just a Real Nice Picture</vt:lpstr>
      <vt:lpstr>Appendix Weight Change Formulas</vt:lpstr>
      <vt:lpstr>Weight Change Formula</vt:lpstr>
      <vt:lpstr>Weight Change Formula</vt:lpstr>
      <vt:lpstr>Weight Change Formula</vt:lpstr>
      <vt:lpstr>PowerPoint Presentation</vt:lpstr>
      <vt:lpstr>Weight Shift Formula - Weight Shifted to Move CG Two Inches</vt:lpstr>
      <vt:lpstr>PowerPoint Presentation</vt:lpstr>
      <vt:lpstr>Weight Shift Formula - How Far to Move Weight to Shift CG</vt:lpstr>
      <vt:lpstr>PowerPoint Presentation</vt:lpstr>
    </vt:vector>
  </TitlesOfParts>
  <Company>William J. Doyle, Jr., CFI A&amp;I, AGI, IGI, CFAI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Weight and Balance</dc:title>
  <dc:subject>Aircraft Weight and Balance</dc:subject>
  <dc:creator>William J. Doyle, Jr., CFI A&amp;I, AGI, IGI, CFAI</dc:creator>
  <cp:lastModifiedBy>DoyleWJ</cp:lastModifiedBy>
  <cp:revision>286</cp:revision>
  <cp:lastPrinted>2018-04-26T12:45:34Z</cp:lastPrinted>
  <dcterms:created xsi:type="dcterms:W3CDTF">2005-01-28T20:32:53Z</dcterms:created>
  <dcterms:modified xsi:type="dcterms:W3CDTF">2018-11-10T15:06:40Z</dcterms:modified>
</cp:coreProperties>
</file>