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123"/>
  </p:notesMasterIdLst>
  <p:handoutMasterIdLst>
    <p:handoutMasterId r:id="rId124"/>
  </p:handoutMasterIdLst>
  <p:sldIdLst>
    <p:sldId id="273" r:id="rId7"/>
    <p:sldId id="1447" r:id="rId8"/>
    <p:sldId id="649" r:id="rId9"/>
    <p:sldId id="1604" r:id="rId10"/>
    <p:sldId id="1605" r:id="rId11"/>
    <p:sldId id="1549" r:id="rId12"/>
    <p:sldId id="1592" r:id="rId13"/>
    <p:sldId id="1551" r:id="rId14"/>
    <p:sldId id="1552" r:id="rId15"/>
    <p:sldId id="1530" r:id="rId16"/>
    <p:sldId id="1531" r:id="rId17"/>
    <p:sldId id="1532" r:id="rId18"/>
    <p:sldId id="1533" r:id="rId19"/>
    <p:sldId id="1534" r:id="rId20"/>
    <p:sldId id="1555" r:id="rId21"/>
    <p:sldId id="1556" r:id="rId22"/>
    <p:sldId id="1535" r:id="rId23"/>
    <p:sldId id="1494" r:id="rId24"/>
    <p:sldId id="1503" r:id="rId25"/>
    <p:sldId id="1590" r:id="rId26"/>
    <p:sldId id="1497" r:id="rId27"/>
    <p:sldId id="1498" r:id="rId28"/>
    <p:sldId id="1504" r:id="rId29"/>
    <p:sldId id="1596" r:id="rId30"/>
    <p:sldId id="1600" r:id="rId31"/>
    <p:sldId id="1499" r:id="rId32"/>
    <p:sldId id="1609" r:id="rId33"/>
    <p:sldId id="1607" r:id="rId34"/>
    <p:sldId id="1500" r:id="rId35"/>
    <p:sldId id="1501" r:id="rId36"/>
    <p:sldId id="1502" r:id="rId37"/>
    <p:sldId id="1610" r:id="rId38"/>
    <p:sldId id="1597" r:id="rId39"/>
    <p:sldId id="1601" r:id="rId40"/>
    <p:sldId id="1598" r:id="rId41"/>
    <p:sldId id="1511" r:id="rId42"/>
    <p:sldId id="1513" r:id="rId43"/>
    <p:sldId id="1514" r:id="rId44"/>
    <p:sldId id="1515" r:id="rId45"/>
    <p:sldId id="1516" r:id="rId46"/>
    <p:sldId id="1517" r:id="rId47"/>
    <p:sldId id="1602" r:id="rId48"/>
    <p:sldId id="1603" r:id="rId49"/>
    <p:sldId id="1570" r:id="rId50"/>
    <p:sldId id="1571" r:id="rId51"/>
    <p:sldId id="1581" r:id="rId52"/>
    <p:sldId id="1584" r:id="rId53"/>
    <p:sldId id="1582" r:id="rId54"/>
    <p:sldId id="1572" r:id="rId55"/>
    <p:sldId id="1573" r:id="rId56"/>
    <p:sldId id="1574" r:id="rId57"/>
    <p:sldId id="1575" r:id="rId58"/>
    <p:sldId id="1520" r:id="rId59"/>
    <p:sldId id="1521" r:id="rId60"/>
    <p:sldId id="1522" r:id="rId61"/>
    <p:sldId id="1978" r:id="rId62"/>
    <p:sldId id="1523" r:id="rId63"/>
    <p:sldId id="1567" r:id="rId64"/>
    <p:sldId id="1432" r:id="rId65"/>
    <p:sldId id="1433" r:id="rId66"/>
    <p:sldId id="1480" r:id="rId67"/>
    <p:sldId id="1606" r:id="rId68"/>
    <p:sldId id="1435" r:id="rId69"/>
    <p:sldId id="1436" r:id="rId70"/>
    <p:sldId id="1437" r:id="rId71"/>
    <p:sldId id="1040" r:id="rId72"/>
    <p:sldId id="1041" r:id="rId73"/>
    <p:sldId id="1042" r:id="rId74"/>
    <p:sldId id="1236" r:id="rId75"/>
    <p:sldId id="1465" r:id="rId76"/>
    <p:sldId id="1466" r:id="rId77"/>
    <p:sldId id="1467" r:id="rId78"/>
    <p:sldId id="1468" r:id="rId79"/>
    <p:sldId id="1469" r:id="rId80"/>
    <p:sldId id="1487" r:id="rId81"/>
    <p:sldId id="1492" r:id="rId82"/>
    <p:sldId id="1490" r:id="rId83"/>
    <p:sldId id="1493" r:id="rId84"/>
    <p:sldId id="761" r:id="rId85"/>
    <p:sldId id="339" r:id="rId86"/>
    <p:sldId id="740" r:id="rId87"/>
    <p:sldId id="1427" r:id="rId88"/>
    <p:sldId id="348" r:id="rId89"/>
    <p:sldId id="342" r:id="rId90"/>
    <p:sldId id="1448" r:id="rId91"/>
    <p:sldId id="343" r:id="rId92"/>
    <p:sldId id="710" r:id="rId93"/>
    <p:sldId id="1470" r:id="rId94"/>
    <p:sldId id="1591" r:id="rId95"/>
    <p:sldId id="1973" r:id="rId96"/>
    <p:sldId id="1975" r:id="rId97"/>
    <p:sldId id="1976" r:id="rId98"/>
    <p:sldId id="1977" r:id="rId99"/>
    <p:sldId id="1457" r:id="rId100"/>
    <p:sldId id="1458" r:id="rId101"/>
    <p:sldId id="1459" r:id="rId102"/>
    <p:sldId id="1460" r:id="rId103"/>
    <p:sldId id="1461" r:id="rId104"/>
    <p:sldId id="1462" r:id="rId105"/>
    <p:sldId id="1463" r:id="rId106"/>
    <p:sldId id="1464" r:id="rId107"/>
    <p:sldId id="1536" r:id="rId108"/>
    <p:sldId id="1537" r:id="rId109"/>
    <p:sldId id="1538" r:id="rId110"/>
    <p:sldId id="1539" r:id="rId111"/>
    <p:sldId id="1540" r:id="rId112"/>
    <p:sldId id="1541" r:id="rId113"/>
    <p:sldId id="1542" r:id="rId114"/>
    <p:sldId id="1543" r:id="rId115"/>
    <p:sldId id="1544" r:id="rId116"/>
    <p:sldId id="1545" r:id="rId117"/>
    <p:sldId id="1546" r:id="rId118"/>
    <p:sldId id="1547" r:id="rId119"/>
    <p:sldId id="1548" r:id="rId120"/>
    <p:sldId id="290" r:id="rId121"/>
    <p:sldId id="291" r:id="rId122"/>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1447"/>
            <p14:sldId id="649"/>
            <p14:sldId id="1604"/>
            <p14:sldId id="1605"/>
            <p14:sldId id="1549"/>
            <p14:sldId id="1592"/>
            <p14:sldId id="1551"/>
            <p14:sldId id="1552"/>
            <p14:sldId id="1530"/>
            <p14:sldId id="1531"/>
            <p14:sldId id="1532"/>
            <p14:sldId id="1533"/>
            <p14:sldId id="1534"/>
            <p14:sldId id="1555"/>
            <p14:sldId id="1556"/>
            <p14:sldId id="1535"/>
            <p14:sldId id="1494"/>
            <p14:sldId id="1503"/>
            <p14:sldId id="1590"/>
            <p14:sldId id="1497"/>
            <p14:sldId id="1498"/>
            <p14:sldId id="1504"/>
            <p14:sldId id="1596"/>
            <p14:sldId id="1600"/>
            <p14:sldId id="1499"/>
            <p14:sldId id="1609"/>
            <p14:sldId id="1607"/>
            <p14:sldId id="1500"/>
            <p14:sldId id="1501"/>
            <p14:sldId id="1502"/>
            <p14:sldId id="1610"/>
            <p14:sldId id="1597"/>
            <p14:sldId id="1601"/>
            <p14:sldId id="1598"/>
            <p14:sldId id="1511"/>
            <p14:sldId id="1513"/>
            <p14:sldId id="1514"/>
            <p14:sldId id="1515"/>
            <p14:sldId id="1516"/>
            <p14:sldId id="1517"/>
            <p14:sldId id="1602"/>
            <p14:sldId id="1603"/>
            <p14:sldId id="1570"/>
            <p14:sldId id="1571"/>
            <p14:sldId id="1581"/>
            <p14:sldId id="1584"/>
            <p14:sldId id="1582"/>
            <p14:sldId id="1572"/>
            <p14:sldId id="1573"/>
            <p14:sldId id="1574"/>
            <p14:sldId id="1575"/>
            <p14:sldId id="1520"/>
            <p14:sldId id="1521"/>
            <p14:sldId id="1522"/>
            <p14:sldId id="1978"/>
            <p14:sldId id="1523"/>
            <p14:sldId id="1567"/>
            <p14:sldId id="1432"/>
            <p14:sldId id="1433"/>
            <p14:sldId id="1480"/>
            <p14:sldId id="1606"/>
            <p14:sldId id="1435"/>
            <p14:sldId id="1436"/>
            <p14:sldId id="1437"/>
            <p14:sldId id="1040"/>
            <p14:sldId id="1041"/>
            <p14:sldId id="1042"/>
            <p14:sldId id="1236"/>
            <p14:sldId id="1465"/>
            <p14:sldId id="1466"/>
            <p14:sldId id="1467"/>
            <p14:sldId id="1468"/>
            <p14:sldId id="1469"/>
            <p14:sldId id="1487"/>
            <p14:sldId id="1492"/>
            <p14:sldId id="1490"/>
            <p14:sldId id="1493"/>
            <p14:sldId id="761"/>
            <p14:sldId id="339"/>
            <p14:sldId id="740"/>
            <p14:sldId id="1427"/>
            <p14:sldId id="348"/>
            <p14:sldId id="342"/>
            <p14:sldId id="1448"/>
            <p14:sldId id="343"/>
            <p14:sldId id="710"/>
            <p14:sldId id="1470"/>
            <p14:sldId id="1591"/>
            <p14:sldId id="1973"/>
            <p14:sldId id="1975"/>
            <p14:sldId id="1976"/>
            <p14:sldId id="1977"/>
            <p14:sldId id="1457"/>
            <p14:sldId id="1458"/>
            <p14:sldId id="1459"/>
            <p14:sldId id="1460"/>
            <p14:sldId id="1461"/>
            <p14:sldId id="1462"/>
            <p14:sldId id="1463"/>
            <p14:sldId id="1464"/>
            <p14:sldId id="1536"/>
            <p14:sldId id="1537"/>
            <p14:sldId id="1538"/>
            <p14:sldId id="1539"/>
            <p14:sldId id="1540"/>
            <p14:sldId id="1541"/>
            <p14:sldId id="1542"/>
            <p14:sldId id="1543"/>
            <p14:sldId id="1544"/>
            <p14:sldId id="1545"/>
            <p14:sldId id="1546"/>
            <p14:sldId id="1547"/>
            <p14:sldId id="1548"/>
            <p14:sldId id="290"/>
            <p14:sldId id="291"/>
          </p14:sldIdLst>
        </p14:section>
      </p14:sectionLst>
    </p:ext>
    <p:ext uri="{EFAFB233-063F-42B5-8137-9DF3F51BA10A}">
      <p15:sldGuideLst xmlns:p15="http://schemas.microsoft.com/office/powerpoint/2012/main">
        <p15:guide id="1" orient="horz" pos="536" userDrawn="1">
          <p15:clr>
            <a:srgbClr val="A4A3A4"/>
          </p15:clr>
        </p15:guide>
        <p15:guide id="2" pos="339"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yleWJ" initials="WJD" lastIdx="1" clrIdx="0">
    <p:extLst>
      <p:ext uri="{19B8F6BF-5375-455C-9EA6-DF929625EA0E}">
        <p15:presenceInfo xmlns:p15="http://schemas.microsoft.com/office/powerpoint/2012/main" userId="DoyleWJ"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409" autoAdjust="0"/>
    <p:restoredTop sz="51641" autoAdjust="0"/>
  </p:normalViewPr>
  <p:slideViewPr>
    <p:cSldViewPr snapToGrid="0">
      <p:cViewPr varScale="1">
        <p:scale>
          <a:sx n="86" d="100"/>
          <a:sy n="86" d="100"/>
        </p:scale>
        <p:origin x="864" y="91"/>
      </p:cViewPr>
      <p:guideLst>
        <p:guide orient="horz" pos="536"/>
        <p:guide pos="339"/>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Master" Target="slideMasters/slideMaster1.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customXml" Target="../customXml/item4.xml"/><Relationship Id="rId9" Type="http://schemas.openxmlformats.org/officeDocument/2006/relationships/slide" Target="slides/slide3.xml"/><Relationship Id="rId26" Type="http://schemas.openxmlformats.org/officeDocument/2006/relationships/slide" Target="slides/slide20.xml"/></Relationships>
</file>

<file path=ppt/_rels/viewProps.xml.rels><?xml version="1.0" encoding="UTF-8" standalone="yes"?>
<Relationships xmlns="http://schemas.openxmlformats.org/package/2006/relationships"><Relationship Id="rId1" Type="http://schemas.openxmlformats.org/officeDocument/2006/relationships/slide" Target="slides/slide9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24T15:30:00.371" idx="1">
    <p:pos x="5739" y="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ntsb.gov/ntsb/query.asp"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www.aopa.org/-/media/Files/AOPA/Home/Flight-Planning/TipsForTempFlightRestrictions.pdf"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ntsb.gov/ntsb/query.asp"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www.aopa.org/-/media/Files/AOPA/Home/Flight-Planning/TipsForTempFlightRestrictions.pdf"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1106488" y="696913"/>
            <a:ext cx="46482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i="1"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2189AE8-8A25-4AE3-A164-5DFDA9A5D78C}"/>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90807C9F-6804-4B8D-B324-583845DB6CB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2468" name="Slide Number Placeholder 3">
            <a:extLst>
              <a:ext uri="{FF2B5EF4-FFF2-40B4-BE49-F238E27FC236}">
                <a16:creationId xmlns:a16="http://schemas.microsoft.com/office/drawing/2014/main" id="{F2D2A55C-FD5C-4463-8FCC-FD36DEA0BB7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98EBE8-180A-44E9-B7D7-A4BD36B689C7}" type="slidenum">
              <a:rPr lang="en-US" altLang="en-US" smtClean="0"/>
              <a:pPr>
                <a:spcBef>
                  <a:spcPct val="0"/>
                </a:spcBef>
              </a:pPr>
              <a:t>10</a:t>
            </a:fld>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a:extLst>
              <a:ext uri="{FF2B5EF4-FFF2-40B4-BE49-F238E27FC236}">
                <a16:creationId xmlns:a16="http://schemas.microsoft.com/office/drawing/2014/main" id="{A973C0D8-DA96-49C7-9854-CD41A23C69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sz="2400">
                <a:solidFill>
                  <a:schemeClr val="tx1"/>
                </a:solidFill>
                <a:latin typeface="Arial" panose="020B0604020202020204" pitchFamily="34" charset="0"/>
              </a:defRPr>
            </a:lvl1pPr>
            <a:lvl2pPr marL="715963" indent="-274638" defTabSz="896938">
              <a:defRPr sz="2400">
                <a:solidFill>
                  <a:schemeClr val="tx1"/>
                </a:solidFill>
                <a:latin typeface="Arial" panose="020B0604020202020204" pitchFamily="34" charset="0"/>
              </a:defRPr>
            </a:lvl2pPr>
            <a:lvl3pPr marL="1101725" indent="-219075" defTabSz="896938">
              <a:defRPr sz="2400">
                <a:solidFill>
                  <a:schemeClr val="tx1"/>
                </a:solidFill>
                <a:latin typeface="Arial" panose="020B0604020202020204" pitchFamily="34" charset="0"/>
              </a:defRPr>
            </a:lvl3pPr>
            <a:lvl4pPr marL="1541463" indent="-219075" defTabSz="896938">
              <a:defRPr sz="2400">
                <a:solidFill>
                  <a:schemeClr val="tx1"/>
                </a:solidFill>
                <a:latin typeface="Arial" panose="020B0604020202020204" pitchFamily="34" charset="0"/>
              </a:defRPr>
            </a:lvl4pPr>
            <a:lvl5pPr marL="1982788" indent="-219075" defTabSz="896938">
              <a:defRPr sz="2400">
                <a:solidFill>
                  <a:schemeClr val="tx1"/>
                </a:solidFill>
                <a:latin typeface="Arial" panose="020B0604020202020204" pitchFamily="34" charset="0"/>
              </a:defRPr>
            </a:lvl5pPr>
            <a:lvl6pPr marL="2439988" indent="-219075" defTabSz="896938" eaLnBrk="0" fontAlgn="base" hangingPunct="0">
              <a:spcBef>
                <a:spcPct val="0"/>
              </a:spcBef>
              <a:spcAft>
                <a:spcPct val="0"/>
              </a:spcAft>
              <a:defRPr sz="2400">
                <a:solidFill>
                  <a:schemeClr val="tx1"/>
                </a:solidFill>
                <a:latin typeface="Arial" panose="020B0604020202020204" pitchFamily="34" charset="0"/>
              </a:defRPr>
            </a:lvl6pPr>
            <a:lvl7pPr marL="2897188" indent="-219075" defTabSz="896938" eaLnBrk="0" fontAlgn="base" hangingPunct="0">
              <a:spcBef>
                <a:spcPct val="0"/>
              </a:spcBef>
              <a:spcAft>
                <a:spcPct val="0"/>
              </a:spcAft>
              <a:defRPr sz="2400">
                <a:solidFill>
                  <a:schemeClr val="tx1"/>
                </a:solidFill>
                <a:latin typeface="Arial" panose="020B0604020202020204" pitchFamily="34" charset="0"/>
              </a:defRPr>
            </a:lvl7pPr>
            <a:lvl8pPr marL="3354388" indent="-219075" defTabSz="896938" eaLnBrk="0" fontAlgn="base" hangingPunct="0">
              <a:spcBef>
                <a:spcPct val="0"/>
              </a:spcBef>
              <a:spcAft>
                <a:spcPct val="0"/>
              </a:spcAft>
              <a:defRPr sz="2400">
                <a:solidFill>
                  <a:schemeClr val="tx1"/>
                </a:solidFill>
                <a:latin typeface="Arial" panose="020B0604020202020204" pitchFamily="34" charset="0"/>
              </a:defRPr>
            </a:lvl8pPr>
            <a:lvl9pPr marL="3811588" indent="-219075" defTabSz="896938" eaLnBrk="0" fontAlgn="base" hangingPunct="0">
              <a:spcBef>
                <a:spcPct val="0"/>
              </a:spcBef>
              <a:spcAft>
                <a:spcPct val="0"/>
              </a:spcAft>
              <a:defRPr sz="2400">
                <a:solidFill>
                  <a:schemeClr val="tx1"/>
                </a:solidFill>
                <a:latin typeface="Arial" panose="020B0604020202020204" pitchFamily="34" charset="0"/>
              </a:defRPr>
            </a:lvl9pPr>
          </a:lstStyle>
          <a:p>
            <a:fld id="{456DCF12-B1AE-4223-8768-CC37F304E3F2}" type="slidenum">
              <a:rPr lang="en-US" altLang="en-US" sz="1200" smtClean="0"/>
              <a:pPr/>
              <a:t>100</a:t>
            </a:fld>
            <a:endParaRPr lang="en-US" altLang="en-US" sz="1200"/>
          </a:p>
        </p:txBody>
      </p:sp>
      <p:sp>
        <p:nvSpPr>
          <p:cNvPr id="318467" name="Rectangle 2">
            <a:extLst>
              <a:ext uri="{FF2B5EF4-FFF2-40B4-BE49-F238E27FC236}">
                <a16:creationId xmlns:a16="http://schemas.microsoft.com/office/drawing/2014/main" id="{9950E9DE-DDF3-4F69-99C5-60E907472ED1}"/>
              </a:ext>
            </a:extLst>
          </p:cNvPr>
          <p:cNvSpPr>
            <a:spLocks noGrp="1" noRot="1" noChangeAspect="1" noChangeArrowheads="1" noTextEdit="1"/>
          </p:cNvSpPr>
          <p:nvPr>
            <p:ph type="sldImg"/>
          </p:nvPr>
        </p:nvSpPr>
        <p:spPr>
          <a:ln/>
        </p:spPr>
      </p:sp>
      <p:sp>
        <p:nvSpPr>
          <p:cNvPr id="318468" name="Rectangle 3">
            <a:extLst>
              <a:ext uri="{FF2B5EF4-FFF2-40B4-BE49-F238E27FC236}">
                <a16:creationId xmlns:a16="http://schemas.microsoft.com/office/drawing/2014/main" id="{9F79888D-FBD2-424F-A6A0-3DA68AB21E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a:extLst>
              <a:ext uri="{FF2B5EF4-FFF2-40B4-BE49-F238E27FC236}">
                <a16:creationId xmlns:a16="http://schemas.microsoft.com/office/drawing/2014/main" id="{14FF7711-D9B0-4F09-A8E8-6C4119701D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sz="2400">
                <a:solidFill>
                  <a:schemeClr val="tx1"/>
                </a:solidFill>
                <a:latin typeface="Arial" panose="020B0604020202020204" pitchFamily="34" charset="0"/>
              </a:defRPr>
            </a:lvl1pPr>
            <a:lvl2pPr marL="715963" indent="-274638" defTabSz="896938">
              <a:defRPr sz="2400">
                <a:solidFill>
                  <a:schemeClr val="tx1"/>
                </a:solidFill>
                <a:latin typeface="Arial" panose="020B0604020202020204" pitchFamily="34" charset="0"/>
              </a:defRPr>
            </a:lvl2pPr>
            <a:lvl3pPr marL="1101725" indent="-219075" defTabSz="896938">
              <a:defRPr sz="2400">
                <a:solidFill>
                  <a:schemeClr val="tx1"/>
                </a:solidFill>
                <a:latin typeface="Arial" panose="020B0604020202020204" pitchFamily="34" charset="0"/>
              </a:defRPr>
            </a:lvl3pPr>
            <a:lvl4pPr marL="1541463" indent="-219075" defTabSz="896938">
              <a:defRPr sz="2400">
                <a:solidFill>
                  <a:schemeClr val="tx1"/>
                </a:solidFill>
                <a:latin typeface="Arial" panose="020B0604020202020204" pitchFamily="34" charset="0"/>
              </a:defRPr>
            </a:lvl4pPr>
            <a:lvl5pPr marL="1982788" indent="-219075" defTabSz="896938">
              <a:defRPr sz="2400">
                <a:solidFill>
                  <a:schemeClr val="tx1"/>
                </a:solidFill>
                <a:latin typeface="Arial" panose="020B0604020202020204" pitchFamily="34" charset="0"/>
              </a:defRPr>
            </a:lvl5pPr>
            <a:lvl6pPr marL="2439988" indent="-219075" defTabSz="896938" eaLnBrk="0" fontAlgn="base" hangingPunct="0">
              <a:spcBef>
                <a:spcPct val="0"/>
              </a:spcBef>
              <a:spcAft>
                <a:spcPct val="0"/>
              </a:spcAft>
              <a:defRPr sz="2400">
                <a:solidFill>
                  <a:schemeClr val="tx1"/>
                </a:solidFill>
                <a:latin typeface="Arial" panose="020B0604020202020204" pitchFamily="34" charset="0"/>
              </a:defRPr>
            </a:lvl6pPr>
            <a:lvl7pPr marL="2897188" indent="-219075" defTabSz="896938" eaLnBrk="0" fontAlgn="base" hangingPunct="0">
              <a:spcBef>
                <a:spcPct val="0"/>
              </a:spcBef>
              <a:spcAft>
                <a:spcPct val="0"/>
              </a:spcAft>
              <a:defRPr sz="2400">
                <a:solidFill>
                  <a:schemeClr val="tx1"/>
                </a:solidFill>
                <a:latin typeface="Arial" panose="020B0604020202020204" pitchFamily="34" charset="0"/>
              </a:defRPr>
            </a:lvl7pPr>
            <a:lvl8pPr marL="3354388" indent="-219075" defTabSz="896938" eaLnBrk="0" fontAlgn="base" hangingPunct="0">
              <a:spcBef>
                <a:spcPct val="0"/>
              </a:spcBef>
              <a:spcAft>
                <a:spcPct val="0"/>
              </a:spcAft>
              <a:defRPr sz="2400">
                <a:solidFill>
                  <a:schemeClr val="tx1"/>
                </a:solidFill>
                <a:latin typeface="Arial" panose="020B0604020202020204" pitchFamily="34" charset="0"/>
              </a:defRPr>
            </a:lvl8pPr>
            <a:lvl9pPr marL="3811588" indent="-219075" defTabSz="896938" eaLnBrk="0" fontAlgn="base" hangingPunct="0">
              <a:spcBef>
                <a:spcPct val="0"/>
              </a:spcBef>
              <a:spcAft>
                <a:spcPct val="0"/>
              </a:spcAft>
              <a:defRPr sz="2400">
                <a:solidFill>
                  <a:schemeClr val="tx1"/>
                </a:solidFill>
                <a:latin typeface="Arial" panose="020B0604020202020204" pitchFamily="34" charset="0"/>
              </a:defRPr>
            </a:lvl9pPr>
          </a:lstStyle>
          <a:p>
            <a:fld id="{7A0C8179-0F39-44F8-AF16-E82304E6BF89}" type="slidenum">
              <a:rPr lang="en-US" altLang="en-US" sz="1200" smtClean="0"/>
              <a:pPr/>
              <a:t>101</a:t>
            </a:fld>
            <a:endParaRPr lang="en-US" altLang="en-US" sz="1200"/>
          </a:p>
        </p:txBody>
      </p:sp>
      <p:sp>
        <p:nvSpPr>
          <p:cNvPr id="320515" name="Rectangle 2">
            <a:extLst>
              <a:ext uri="{FF2B5EF4-FFF2-40B4-BE49-F238E27FC236}">
                <a16:creationId xmlns:a16="http://schemas.microsoft.com/office/drawing/2014/main" id="{68FD112A-CF7B-4275-8354-C9FF1ABECF11}"/>
              </a:ext>
            </a:extLst>
          </p:cNvPr>
          <p:cNvSpPr>
            <a:spLocks noGrp="1" noRot="1" noChangeAspect="1" noChangeArrowheads="1" noTextEdit="1"/>
          </p:cNvSpPr>
          <p:nvPr>
            <p:ph type="sldImg"/>
          </p:nvPr>
        </p:nvSpPr>
        <p:spPr>
          <a:ln/>
        </p:spPr>
      </p:sp>
      <p:sp>
        <p:nvSpPr>
          <p:cNvPr id="320516" name="Rectangle 3">
            <a:extLst>
              <a:ext uri="{FF2B5EF4-FFF2-40B4-BE49-F238E27FC236}">
                <a16:creationId xmlns:a16="http://schemas.microsoft.com/office/drawing/2014/main" id="{7B14616C-5314-4BF4-B4C5-A0604F2E15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F2BCF0AF-2DEF-446C-92DC-F2CF85D55754}"/>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37276A3B-A134-4FC1-9B0C-5ECC520D245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52" name="Slide Number Placeholder 3">
            <a:extLst>
              <a:ext uri="{FF2B5EF4-FFF2-40B4-BE49-F238E27FC236}">
                <a16:creationId xmlns:a16="http://schemas.microsoft.com/office/drawing/2014/main" id="{521236EE-1104-4F45-A0B1-427D9D0E1BC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811E86D-068B-4B19-8C37-6EFDEC8BB0E5}" type="slidenum">
              <a:rPr lang="en-US" altLang="en-US" smtClean="0"/>
              <a:pPr>
                <a:spcBef>
                  <a:spcPct val="0"/>
                </a:spcBef>
              </a:pPr>
              <a:t>102</a:t>
            </a:fld>
            <a:endParaRPr lang="en-US" altLang="en-US"/>
          </a:p>
        </p:txBody>
      </p:sp>
    </p:spTree>
    <p:extLst>
      <p:ext uri="{BB962C8B-B14F-4D97-AF65-F5344CB8AC3E}">
        <p14:creationId xmlns:p14="http://schemas.microsoft.com/office/powerpoint/2010/main" val="24880373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F2BD8C6-5974-4B64-ABF6-03C4FD92B21F}"/>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16297F4D-6FC8-48F1-A0B4-277ADA8AA8A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a:extLst>
              <a:ext uri="{FF2B5EF4-FFF2-40B4-BE49-F238E27FC236}">
                <a16:creationId xmlns:a16="http://schemas.microsoft.com/office/drawing/2014/main" id="{CB525764-5B2A-4315-8FB8-C359ABB18E0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53D51E-D6D0-4F44-9760-24D2C64B8E52}" type="slidenum">
              <a:rPr lang="en-US" altLang="en-US" smtClean="0"/>
              <a:pPr>
                <a:spcBef>
                  <a:spcPct val="0"/>
                </a:spcBef>
              </a:pPr>
              <a:t>103</a:t>
            </a:fld>
            <a:endParaRPr lang="en-US" altLang="en-US"/>
          </a:p>
        </p:txBody>
      </p:sp>
    </p:spTree>
    <p:extLst>
      <p:ext uri="{BB962C8B-B14F-4D97-AF65-F5344CB8AC3E}">
        <p14:creationId xmlns:p14="http://schemas.microsoft.com/office/powerpoint/2010/main" val="22161402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A4503CD-3119-4770-B8D0-35D26AF3F077}"/>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F8D78988-1874-46B4-92F9-988D96FA37F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748" name="Slide Number Placeholder 3">
            <a:extLst>
              <a:ext uri="{FF2B5EF4-FFF2-40B4-BE49-F238E27FC236}">
                <a16:creationId xmlns:a16="http://schemas.microsoft.com/office/drawing/2014/main" id="{B64843BA-C0FF-496F-A6BA-463BFB1B3C3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B3A5DE-D302-4F2E-86D1-F343AA68F492}" type="slidenum">
              <a:rPr lang="en-US" altLang="en-US" smtClean="0"/>
              <a:pPr>
                <a:spcBef>
                  <a:spcPct val="0"/>
                </a:spcBef>
              </a:pPr>
              <a:t>104</a:t>
            </a:fld>
            <a:endParaRPr lang="en-US" altLang="en-US"/>
          </a:p>
        </p:txBody>
      </p:sp>
    </p:spTree>
    <p:extLst>
      <p:ext uri="{BB962C8B-B14F-4D97-AF65-F5344CB8AC3E}">
        <p14:creationId xmlns:p14="http://schemas.microsoft.com/office/powerpoint/2010/main" val="50406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66407CEA-7ECA-4847-8CB6-7045B3C6AD42}"/>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EF0A4638-84D2-4331-9FCE-F4F3B3158A2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a:extLst>
              <a:ext uri="{FF2B5EF4-FFF2-40B4-BE49-F238E27FC236}">
                <a16:creationId xmlns:a16="http://schemas.microsoft.com/office/drawing/2014/main" id="{44F7ECFB-32EA-4A98-9E70-D2C15C50101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2C1C98-3789-4423-BD58-6D374A9EAC69}" type="slidenum">
              <a:rPr lang="en-US" altLang="en-US" smtClean="0"/>
              <a:pPr>
                <a:spcBef>
                  <a:spcPct val="0"/>
                </a:spcBef>
              </a:pPr>
              <a:t>105</a:t>
            </a:fld>
            <a:endParaRPr lang="en-US" altLang="en-US"/>
          </a:p>
        </p:txBody>
      </p:sp>
    </p:spTree>
    <p:extLst>
      <p:ext uri="{BB962C8B-B14F-4D97-AF65-F5344CB8AC3E}">
        <p14:creationId xmlns:p14="http://schemas.microsoft.com/office/powerpoint/2010/main" val="12272809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55650C1-A0DB-48DA-B530-57A02A9B8251}"/>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E2AC8F00-FB24-4048-96CF-43FDD930F6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844" name="Slide Number Placeholder 3">
            <a:extLst>
              <a:ext uri="{FF2B5EF4-FFF2-40B4-BE49-F238E27FC236}">
                <a16:creationId xmlns:a16="http://schemas.microsoft.com/office/drawing/2014/main" id="{DDEB9634-B400-4C21-B97B-2D44873D8E0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2771FE-92BA-4779-8CF9-EE267A4486C9}" type="slidenum">
              <a:rPr lang="en-US" altLang="en-US" smtClean="0"/>
              <a:pPr>
                <a:spcBef>
                  <a:spcPct val="0"/>
                </a:spcBef>
              </a:pPr>
              <a:t>106</a:t>
            </a:fld>
            <a:endParaRPr lang="en-US" altLang="en-US"/>
          </a:p>
        </p:txBody>
      </p:sp>
    </p:spTree>
    <p:extLst>
      <p:ext uri="{BB962C8B-B14F-4D97-AF65-F5344CB8AC3E}">
        <p14:creationId xmlns:p14="http://schemas.microsoft.com/office/powerpoint/2010/main" val="32950035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CB82654D-6239-4BE1-A40F-ACDF37488767}"/>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A7228E4F-3048-44B0-9A52-2648CE9CB4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892" name="Slide Number Placeholder 3">
            <a:extLst>
              <a:ext uri="{FF2B5EF4-FFF2-40B4-BE49-F238E27FC236}">
                <a16:creationId xmlns:a16="http://schemas.microsoft.com/office/drawing/2014/main" id="{6C119C8C-ADA3-4169-B475-EB6015487AB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7271D7-10EE-4FD9-87DA-DE63073329F2}" type="slidenum">
              <a:rPr lang="en-US" altLang="en-US" smtClean="0"/>
              <a:pPr>
                <a:spcBef>
                  <a:spcPct val="0"/>
                </a:spcBef>
              </a:pPr>
              <a:t>107</a:t>
            </a:fld>
            <a:endParaRPr lang="en-US" altLang="en-US"/>
          </a:p>
        </p:txBody>
      </p:sp>
    </p:spTree>
    <p:extLst>
      <p:ext uri="{BB962C8B-B14F-4D97-AF65-F5344CB8AC3E}">
        <p14:creationId xmlns:p14="http://schemas.microsoft.com/office/powerpoint/2010/main" val="40736454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ACFF0F6-ECCC-45B1-BBA8-E119F13D73AC}"/>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39F6277D-76AD-4075-86EF-F57BC93CAC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Slide Number Placeholder 3">
            <a:extLst>
              <a:ext uri="{FF2B5EF4-FFF2-40B4-BE49-F238E27FC236}">
                <a16:creationId xmlns:a16="http://schemas.microsoft.com/office/drawing/2014/main" id="{F68421A2-2492-4837-AF84-A480A28DA2D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F2543A-7431-41DA-8D99-2A286E53E8F8}" type="slidenum">
              <a:rPr lang="en-US" altLang="en-US" smtClean="0"/>
              <a:pPr>
                <a:spcBef>
                  <a:spcPct val="0"/>
                </a:spcBef>
              </a:pPr>
              <a:t>108</a:t>
            </a:fld>
            <a:endParaRPr lang="en-US" altLang="en-US"/>
          </a:p>
        </p:txBody>
      </p:sp>
    </p:spTree>
    <p:extLst>
      <p:ext uri="{BB962C8B-B14F-4D97-AF65-F5344CB8AC3E}">
        <p14:creationId xmlns:p14="http://schemas.microsoft.com/office/powerpoint/2010/main" val="13411082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492C2B01-0153-48B1-AC7C-6A5355123A11}"/>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E2F1240B-9032-4229-83F6-150C02E831B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8" name="Slide Number Placeholder 3">
            <a:extLst>
              <a:ext uri="{FF2B5EF4-FFF2-40B4-BE49-F238E27FC236}">
                <a16:creationId xmlns:a16="http://schemas.microsoft.com/office/drawing/2014/main" id="{2AA3079A-6C17-4729-8C07-A6684B98B5A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F8EAF8-5A15-4F92-91C3-F1C0F8C4C594}" type="slidenum">
              <a:rPr lang="en-US" altLang="en-US" smtClean="0"/>
              <a:pPr>
                <a:spcBef>
                  <a:spcPct val="0"/>
                </a:spcBef>
              </a:pPr>
              <a:t>109</a:t>
            </a:fld>
            <a:endParaRPr lang="en-US" altLang="en-US"/>
          </a:p>
        </p:txBody>
      </p:sp>
    </p:spTree>
    <p:extLst>
      <p:ext uri="{BB962C8B-B14F-4D97-AF65-F5344CB8AC3E}">
        <p14:creationId xmlns:p14="http://schemas.microsoft.com/office/powerpoint/2010/main" val="114484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3DC5ED24-7634-4138-BB5A-F06AE81DD92F}"/>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EE46B6F0-419A-4B3D-A2A9-052BEF56E89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4516" name="Slide Number Placeholder 3">
            <a:extLst>
              <a:ext uri="{FF2B5EF4-FFF2-40B4-BE49-F238E27FC236}">
                <a16:creationId xmlns:a16="http://schemas.microsoft.com/office/drawing/2014/main" id="{11B4B6EE-F2FD-4FE3-9712-057AFC2BC7E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B991FE-87C7-4F0B-B2EB-317EF4EB73DE}" type="slidenum">
              <a:rPr lang="en-US" altLang="en-US" smtClean="0"/>
              <a:pPr>
                <a:spcBef>
                  <a:spcPct val="0"/>
                </a:spcBef>
              </a:pPr>
              <a:t>11</a:t>
            </a:fld>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502C8FB4-2B57-4B68-B922-BA4013EE249D}"/>
              </a:ext>
            </a:extLst>
          </p:cNvPr>
          <p:cNvSpPr>
            <a:spLocks noGrp="1" noRot="1" noChangeAspect="1" noTextEdit="1"/>
          </p:cNvSpPr>
          <p:nvPr>
            <p:ph type="sldImg"/>
          </p:nvPr>
        </p:nvSpPr>
        <p:spPr>
          <a:ln/>
        </p:spPr>
      </p:sp>
      <p:sp>
        <p:nvSpPr>
          <p:cNvPr id="44035" name="Notes Placeholder 2">
            <a:extLst>
              <a:ext uri="{FF2B5EF4-FFF2-40B4-BE49-F238E27FC236}">
                <a16:creationId xmlns:a16="http://schemas.microsoft.com/office/drawing/2014/main" id="{666DBAFB-3815-41B1-B84A-D281CFA08DF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4036" name="Slide Number Placeholder 3">
            <a:extLst>
              <a:ext uri="{FF2B5EF4-FFF2-40B4-BE49-F238E27FC236}">
                <a16:creationId xmlns:a16="http://schemas.microsoft.com/office/drawing/2014/main" id="{6D12DA33-7426-441B-ADD2-08264FC2F1D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25B4A2-964E-48E1-92E6-D29B90403273}" type="slidenum">
              <a:rPr lang="en-US" altLang="en-US" smtClean="0"/>
              <a:pPr>
                <a:spcBef>
                  <a:spcPct val="0"/>
                </a:spcBef>
              </a:pPr>
              <a:t>110</a:t>
            </a:fld>
            <a:endParaRPr lang="en-US" altLang="en-US"/>
          </a:p>
        </p:txBody>
      </p:sp>
    </p:spTree>
    <p:extLst>
      <p:ext uri="{BB962C8B-B14F-4D97-AF65-F5344CB8AC3E}">
        <p14:creationId xmlns:p14="http://schemas.microsoft.com/office/powerpoint/2010/main" val="9177517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15EDDAA-BB64-44FC-95B0-6DD3A60A023C}"/>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6B0D0871-AC3D-4DC5-A861-92B4090B99E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a:extLst>
              <a:ext uri="{FF2B5EF4-FFF2-40B4-BE49-F238E27FC236}">
                <a16:creationId xmlns:a16="http://schemas.microsoft.com/office/drawing/2014/main" id="{900095F1-4D08-47EB-B30D-FF98F579366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12C9EF-72AF-46CB-B236-46FD95951C1D}" type="slidenum">
              <a:rPr lang="en-US" altLang="en-US" smtClean="0"/>
              <a:pPr>
                <a:spcBef>
                  <a:spcPct val="0"/>
                </a:spcBef>
              </a:pPr>
              <a:t>111</a:t>
            </a:fld>
            <a:endParaRPr lang="en-US" altLang="en-US"/>
          </a:p>
        </p:txBody>
      </p:sp>
    </p:spTree>
    <p:extLst>
      <p:ext uri="{BB962C8B-B14F-4D97-AF65-F5344CB8AC3E}">
        <p14:creationId xmlns:p14="http://schemas.microsoft.com/office/powerpoint/2010/main" val="35129067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53FCDA06-F8D6-462D-A290-AAEED96A00F1}"/>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DCACB312-6ACC-4944-B84A-BA6B8603EE7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2" name="Slide Number Placeholder 3">
            <a:extLst>
              <a:ext uri="{FF2B5EF4-FFF2-40B4-BE49-F238E27FC236}">
                <a16:creationId xmlns:a16="http://schemas.microsoft.com/office/drawing/2014/main" id="{13A52661-35BD-4A8B-8E7F-A4AA457587B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E7253-5317-4F3C-9E3A-7B14310BAB7D}" type="slidenum">
              <a:rPr lang="en-US" altLang="en-US" smtClean="0"/>
              <a:pPr>
                <a:spcBef>
                  <a:spcPct val="0"/>
                </a:spcBef>
              </a:pPr>
              <a:t>112</a:t>
            </a:fld>
            <a:endParaRPr lang="en-US" altLang="en-US"/>
          </a:p>
        </p:txBody>
      </p:sp>
    </p:spTree>
    <p:extLst>
      <p:ext uri="{BB962C8B-B14F-4D97-AF65-F5344CB8AC3E}">
        <p14:creationId xmlns:p14="http://schemas.microsoft.com/office/powerpoint/2010/main" val="188696525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D284210-1544-47D8-B07C-3609D98D3837}"/>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EC088902-32F1-4C87-B2DD-768495C805C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0180" name="Slide Number Placeholder 3">
            <a:extLst>
              <a:ext uri="{FF2B5EF4-FFF2-40B4-BE49-F238E27FC236}">
                <a16:creationId xmlns:a16="http://schemas.microsoft.com/office/drawing/2014/main" id="{2BCB3134-65D9-4A1F-AB1D-91927D0A991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1CE201-36CD-4A30-8D49-B4B3277D3560}" type="slidenum">
              <a:rPr lang="en-US" altLang="en-US" smtClean="0"/>
              <a:pPr>
                <a:spcBef>
                  <a:spcPct val="0"/>
                </a:spcBef>
              </a:pPr>
              <a:t>113</a:t>
            </a:fld>
            <a:endParaRPr lang="en-US" altLang="en-US"/>
          </a:p>
        </p:txBody>
      </p:sp>
    </p:spTree>
    <p:extLst>
      <p:ext uri="{BB962C8B-B14F-4D97-AF65-F5344CB8AC3E}">
        <p14:creationId xmlns:p14="http://schemas.microsoft.com/office/powerpoint/2010/main" val="3536965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DA869E1A-B7D6-45DF-A8ED-0B7648578025}"/>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EA7CBE41-F906-4D4B-9DEE-5C1EC2BD769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228" name="Slide Number Placeholder 3">
            <a:extLst>
              <a:ext uri="{FF2B5EF4-FFF2-40B4-BE49-F238E27FC236}">
                <a16:creationId xmlns:a16="http://schemas.microsoft.com/office/drawing/2014/main" id="{EE6C1B5A-A241-46E8-83A9-9519FDB60E4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C2208D-CBDB-4C6A-B059-0B48F88EEBA0}" type="slidenum">
              <a:rPr lang="en-US" altLang="en-US" smtClean="0"/>
              <a:pPr>
                <a:spcBef>
                  <a:spcPct val="0"/>
                </a:spcBef>
              </a:pPr>
              <a:t>114</a:t>
            </a:fld>
            <a:endParaRPr lang="en-US" altLang="en-US"/>
          </a:p>
        </p:txBody>
      </p:sp>
    </p:spTree>
    <p:extLst>
      <p:ext uri="{BB962C8B-B14F-4D97-AF65-F5344CB8AC3E}">
        <p14:creationId xmlns:p14="http://schemas.microsoft.com/office/powerpoint/2010/main" val="25389704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Wings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115</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116</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56B4ABA2-3312-46FE-B7B7-722365BDCE7C}"/>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CED50310-AD4B-43F5-BE6F-5FA7AB94054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6564" name="Slide Number Placeholder 3">
            <a:extLst>
              <a:ext uri="{FF2B5EF4-FFF2-40B4-BE49-F238E27FC236}">
                <a16:creationId xmlns:a16="http://schemas.microsoft.com/office/drawing/2014/main" id="{3EF33682-3AB0-4CE3-80AC-07557C93D33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060F1D-C29D-4107-A159-BAF4E4CB5DDA}"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E41F8574-6F55-43D7-A30C-55A9BFFF8166}"/>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CE83933B-DB92-4786-93C3-6E9F4B5DDF7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8612" name="Slide Number Placeholder 3">
            <a:extLst>
              <a:ext uri="{FF2B5EF4-FFF2-40B4-BE49-F238E27FC236}">
                <a16:creationId xmlns:a16="http://schemas.microsoft.com/office/drawing/2014/main" id="{D3E63B80-8B04-4EDB-8A71-2FEAD1A73BB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DB0FF7-B3AD-46C4-A505-71FAAD4F7C61}"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D965111-C79A-41B1-A8C9-70ECA36A4BA3}"/>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24E64C61-32A3-4514-95B7-EE4E9183F98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660" name="Slide Number Placeholder 3">
            <a:extLst>
              <a:ext uri="{FF2B5EF4-FFF2-40B4-BE49-F238E27FC236}">
                <a16:creationId xmlns:a16="http://schemas.microsoft.com/office/drawing/2014/main" id="{D56B2102-83D2-485B-9A3B-43E7A07514C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108075-625F-49DB-8F54-2EBEE2782053}"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AFF69B24-83EE-46CB-8D16-292FFDD827EC}"/>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A8C337B7-8503-4857-81C7-607CB1984D8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2708" name="Slide Number Placeholder 3">
            <a:extLst>
              <a:ext uri="{FF2B5EF4-FFF2-40B4-BE49-F238E27FC236}">
                <a16:creationId xmlns:a16="http://schemas.microsoft.com/office/drawing/2014/main" id="{BE631725-4FAF-4FF2-89B6-3DB7E988645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45E032-B8FA-4FA7-B39D-CCFDF63C7D78}"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38857FA1-5148-4949-B43C-ABBC2B45E0F8}"/>
              </a:ext>
            </a:extLst>
          </p:cNvPr>
          <p:cNvSpPr>
            <a:spLocks noGrp="1" noRot="1" noChangeAspect="1" noTextEdit="1"/>
          </p:cNvSpPr>
          <p:nvPr>
            <p:ph type="sldImg"/>
          </p:nvPr>
        </p:nvSpPr>
        <p:spPr>
          <a:ln/>
        </p:spPr>
      </p:sp>
      <p:sp>
        <p:nvSpPr>
          <p:cNvPr id="74755" name="Notes Placeholder 2">
            <a:extLst>
              <a:ext uri="{FF2B5EF4-FFF2-40B4-BE49-F238E27FC236}">
                <a16:creationId xmlns:a16="http://schemas.microsoft.com/office/drawing/2014/main" id="{9AF1308B-79F8-46F7-B692-4CD4B46CB1B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756" name="Slide Number Placeholder 3">
            <a:extLst>
              <a:ext uri="{FF2B5EF4-FFF2-40B4-BE49-F238E27FC236}">
                <a16:creationId xmlns:a16="http://schemas.microsoft.com/office/drawing/2014/main" id="{971E3416-3AF4-4896-9914-60904FCC619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C714A0-83A7-4310-A613-16BFDF101F2F}"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6AD1B0FA-19E8-4413-901C-0310E59B4B25}"/>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22E234B2-7016-4F46-A3B8-71C64132B4C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a:extLst>
              <a:ext uri="{FF2B5EF4-FFF2-40B4-BE49-F238E27FC236}">
                <a16:creationId xmlns:a16="http://schemas.microsoft.com/office/drawing/2014/main" id="{AC796A3B-FD76-4899-984E-2EEB56CE969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E59D1D-F515-4C8D-B243-1A043071AC38}"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734804C0-17BA-490E-A86B-9E8E6CFE4A1D}"/>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EE2A316D-CD80-4E6D-9CE6-96D5F70501D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8852" name="Slide Number Placeholder 3">
            <a:extLst>
              <a:ext uri="{FF2B5EF4-FFF2-40B4-BE49-F238E27FC236}">
                <a16:creationId xmlns:a16="http://schemas.microsoft.com/office/drawing/2014/main" id="{0E44994A-F6DE-45C5-8288-8521D9150EA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3AEDBA-951A-4E0D-9A0E-22D2DA649E58}"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E22981C0-9766-493A-9375-AD2985AB900F}"/>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ED22F4E0-D620-4F87-BE97-5E071D0B559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0900" name="Slide Number Placeholder 3">
            <a:extLst>
              <a:ext uri="{FF2B5EF4-FFF2-40B4-BE49-F238E27FC236}">
                <a16:creationId xmlns:a16="http://schemas.microsoft.com/office/drawing/2014/main" id="{8406B201-FA7D-4C2B-B12D-941BC0B282D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B98E8C-325B-4420-9C6C-852AE3C103E6}" type="slidenum">
              <a:rPr lang="en-US" altLang="en-US" smtClean="0"/>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1358B0C-B3CA-45D2-A287-35275F63E894}"/>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08343857-6622-4B40-8F35-ADE7A44B414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a:extLst>
              <a:ext uri="{FF2B5EF4-FFF2-40B4-BE49-F238E27FC236}">
                <a16:creationId xmlns:a16="http://schemas.microsoft.com/office/drawing/2014/main" id="{0832B4AD-0A6A-4895-8D4C-0ED1C3E68DA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Times New Roman" panose="02020603050405020304" pitchFamily="18" charset="0"/>
              </a:defRPr>
            </a:lvl1pPr>
            <a:lvl2pPr marL="742950" indent="-285750" defTabSz="944563">
              <a:spcBef>
                <a:spcPct val="30000"/>
              </a:spcBef>
              <a:defRPr sz="1200">
                <a:solidFill>
                  <a:schemeClr val="tx1"/>
                </a:solidFill>
                <a:latin typeface="Times New Roman" panose="02020603050405020304" pitchFamily="18" charset="0"/>
              </a:defRPr>
            </a:lvl2pPr>
            <a:lvl3pPr marL="1143000" indent="-228600" defTabSz="944563">
              <a:spcBef>
                <a:spcPct val="30000"/>
              </a:spcBef>
              <a:defRPr sz="1200">
                <a:solidFill>
                  <a:schemeClr val="tx1"/>
                </a:solidFill>
                <a:latin typeface="Times New Roman" panose="02020603050405020304" pitchFamily="18" charset="0"/>
              </a:defRPr>
            </a:lvl3pPr>
            <a:lvl4pPr marL="1600200" indent="-228600" defTabSz="944563">
              <a:spcBef>
                <a:spcPct val="30000"/>
              </a:spcBef>
              <a:defRPr sz="1200">
                <a:solidFill>
                  <a:schemeClr val="tx1"/>
                </a:solidFill>
                <a:latin typeface="Times New Roman" panose="02020603050405020304" pitchFamily="18" charset="0"/>
              </a:defRPr>
            </a:lvl4pPr>
            <a:lvl5pPr marL="2057400" indent="-228600" defTabSz="944563">
              <a:spcBef>
                <a:spcPct val="30000"/>
              </a:spcBef>
              <a:defRPr sz="1200">
                <a:solidFill>
                  <a:schemeClr val="tx1"/>
                </a:solidFill>
                <a:latin typeface="Times New Roman" panose="02020603050405020304" pitchFamily="18" charset="0"/>
              </a:defRPr>
            </a:lvl5pPr>
            <a:lvl6pPr marL="2514600" indent="-228600" defTabSz="9445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45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45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45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85FAC8-A414-40D2-9F35-21401C4B614B}"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AA7F4951-5244-4522-91CA-2EB56FEE9166}"/>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AF1C2D50-45DE-44B9-86E4-91D923FE071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2948" name="Slide Number Placeholder 3">
            <a:extLst>
              <a:ext uri="{FF2B5EF4-FFF2-40B4-BE49-F238E27FC236}">
                <a16:creationId xmlns:a16="http://schemas.microsoft.com/office/drawing/2014/main" id="{AD15FBCA-941C-4F00-A23A-E0027B923FB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7543B6-DA8C-4775-A5B7-72F78DA7E317}"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64E992E1-B969-4595-AA77-34A136F18D20}"/>
              </a:ext>
            </a:extLst>
          </p:cNvPr>
          <p:cNvSpPr>
            <a:spLocks noGrp="1" noRot="1" noChangeAspect="1" noTextEdit="1"/>
          </p:cNvSpPr>
          <p:nvPr>
            <p:ph type="sldImg"/>
          </p:nvPr>
        </p:nvSpPr>
        <p:spPr>
          <a:ln/>
        </p:spPr>
      </p:sp>
      <p:sp>
        <p:nvSpPr>
          <p:cNvPr id="84995" name="Notes Placeholder 2">
            <a:extLst>
              <a:ext uri="{FF2B5EF4-FFF2-40B4-BE49-F238E27FC236}">
                <a16:creationId xmlns:a16="http://schemas.microsoft.com/office/drawing/2014/main" id="{1724C234-AD6A-48F7-8B09-0DDD85A302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6" name="Slide Number Placeholder 3">
            <a:extLst>
              <a:ext uri="{FF2B5EF4-FFF2-40B4-BE49-F238E27FC236}">
                <a16:creationId xmlns:a16="http://schemas.microsoft.com/office/drawing/2014/main" id="{C27BA7B4-A097-418C-9AB3-FB682E950F1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42BA4C-2EC9-47DC-A224-A8B28FC8F074}"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DA98725-AD6E-4852-9D38-05F6BDCAE4AF}"/>
              </a:ext>
            </a:extLst>
          </p:cNvPr>
          <p:cNvSpPr>
            <a:spLocks noGrp="1" noRot="1" noChangeAspect="1" noTextEdit="1"/>
          </p:cNvSpPr>
          <p:nvPr>
            <p:ph type="sldImg"/>
          </p:nvPr>
        </p:nvSpPr>
        <p:spPr>
          <a:ln/>
        </p:spPr>
      </p:sp>
      <p:sp>
        <p:nvSpPr>
          <p:cNvPr id="87043" name="Notes Placeholder 2">
            <a:extLst>
              <a:ext uri="{FF2B5EF4-FFF2-40B4-BE49-F238E27FC236}">
                <a16:creationId xmlns:a16="http://schemas.microsoft.com/office/drawing/2014/main" id="{67EA7E5F-3E0E-43BC-957D-3183CE36337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7044" name="Slide Number Placeholder 3">
            <a:extLst>
              <a:ext uri="{FF2B5EF4-FFF2-40B4-BE49-F238E27FC236}">
                <a16:creationId xmlns:a16="http://schemas.microsoft.com/office/drawing/2014/main" id="{C17F2B29-65A0-493D-A983-2B4F4DD0092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7B0F00-22BA-4E96-A58A-EF9F799904A5}" type="slidenum">
              <a:rPr lang="en-US" altLang="en-US" smtClean="0"/>
              <a:pPr>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D4659A71-DAC4-47AA-A7B5-67DBF5982EDE}"/>
              </a:ext>
            </a:extLst>
          </p:cNvPr>
          <p:cNvSpPr>
            <a:spLocks noGrp="1" noRot="1" noChangeAspect="1" noTextEdit="1"/>
          </p:cNvSpPr>
          <p:nvPr>
            <p:ph type="sldImg"/>
          </p:nvPr>
        </p:nvSpPr>
        <p:spPr>
          <a:ln/>
        </p:spPr>
      </p:sp>
      <p:sp>
        <p:nvSpPr>
          <p:cNvPr id="89091" name="Notes Placeholder 2">
            <a:extLst>
              <a:ext uri="{FF2B5EF4-FFF2-40B4-BE49-F238E27FC236}">
                <a16:creationId xmlns:a16="http://schemas.microsoft.com/office/drawing/2014/main" id="{BC33D600-8AE4-4231-9ACE-CDF83516485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2" name="Slide Number Placeholder 3">
            <a:extLst>
              <a:ext uri="{FF2B5EF4-FFF2-40B4-BE49-F238E27FC236}">
                <a16:creationId xmlns:a16="http://schemas.microsoft.com/office/drawing/2014/main" id="{01DFCDDE-3B27-4EC8-83A3-8050D57EF63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1E0833-087F-4A22-B7E1-334AAE3FA76F}" type="slidenum">
              <a:rPr lang="en-US" altLang="en-US" smtClean="0"/>
              <a:pPr>
                <a:spcBef>
                  <a:spcPct val="0"/>
                </a:spcBef>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734804C0-17BA-490E-A86B-9E8E6CFE4A1D}"/>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EE2A316D-CD80-4E6D-9CE6-96D5F70501D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8852" name="Slide Number Placeholder 3">
            <a:extLst>
              <a:ext uri="{FF2B5EF4-FFF2-40B4-BE49-F238E27FC236}">
                <a16:creationId xmlns:a16="http://schemas.microsoft.com/office/drawing/2014/main" id="{0E44994A-F6DE-45C5-8288-8521D9150EA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3AEDBA-951A-4E0D-9A0E-22D2DA649E58}" type="slidenum">
              <a:rPr lang="en-US" altLang="en-US" smtClean="0"/>
              <a:pPr>
                <a:spcBef>
                  <a:spcPct val="0"/>
                </a:spcBef>
              </a:pPr>
              <a:t>24</a:t>
            </a:fld>
            <a:endParaRPr lang="en-US" altLang="en-US"/>
          </a:p>
        </p:txBody>
      </p:sp>
    </p:spTree>
    <p:extLst>
      <p:ext uri="{BB962C8B-B14F-4D97-AF65-F5344CB8AC3E}">
        <p14:creationId xmlns:p14="http://schemas.microsoft.com/office/powerpoint/2010/main" val="2574623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BF29BCA-E9A6-434A-A74C-762F167966C2}"/>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36D2CB1C-BDE6-42AC-9054-05B3CCD3FC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4" name="Slide Number Placeholder 3">
            <a:extLst>
              <a:ext uri="{FF2B5EF4-FFF2-40B4-BE49-F238E27FC236}">
                <a16:creationId xmlns:a16="http://schemas.microsoft.com/office/drawing/2014/main" id="{16374399-2884-4B5E-AAB9-988FDC9C09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Times New Roman" panose="02020603050405020304" pitchFamily="18" charset="0"/>
              </a:defRPr>
            </a:lvl1pPr>
            <a:lvl2pPr marL="742950" indent="-285750" defTabSz="944563">
              <a:spcBef>
                <a:spcPct val="30000"/>
              </a:spcBef>
              <a:defRPr sz="1200">
                <a:solidFill>
                  <a:schemeClr val="tx1"/>
                </a:solidFill>
                <a:latin typeface="Times New Roman" panose="02020603050405020304" pitchFamily="18" charset="0"/>
              </a:defRPr>
            </a:lvl2pPr>
            <a:lvl3pPr marL="1143000" indent="-228600" defTabSz="944563">
              <a:spcBef>
                <a:spcPct val="30000"/>
              </a:spcBef>
              <a:defRPr sz="1200">
                <a:solidFill>
                  <a:schemeClr val="tx1"/>
                </a:solidFill>
                <a:latin typeface="Times New Roman" panose="02020603050405020304" pitchFamily="18" charset="0"/>
              </a:defRPr>
            </a:lvl3pPr>
            <a:lvl4pPr marL="1600200" indent="-228600" defTabSz="944563">
              <a:spcBef>
                <a:spcPct val="30000"/>
              </a:spcBef>
              <a:defRPr sz="1200">
                <a:solidFill>
                  <a:schemeClr val="tx1"/>
                </a:solidFill>
                <a:latin typeface="Times New Roman" panose="02020603050405020304" pitchFamily="18" charset="0"/>
              </a:defRPr>
            </a:lvl4pPr>
            <a:lvl5pPr marL="2057400" indent="-228600" defTabSz="944563">
              <a:spcBef>
                <a:spcPct val="30000"/>
              </a:spcBef>
              <a:defRPr sz="1200">
                <a:solidFill>
                  <a:schemeClr val="tx1"/>
                </a:solidFill>
                <a:latin typeface="Times New Roman" panose="02020603050405020304" pitchFamily="18" charset="0"/>
              </a:defRPr>
            </a:lvl5pPr>
            <a:lvl6pPr marL="2514600" indent="-228600" defTabSz="9445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45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45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45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F96486-9611-41B0-8295-BD5AFC4C98EA}" type="slidenum">
              <a:rPr lang="en-US" altLang="en-US" smtClean="0"/>
              <a:pPr>
                <a:spcBef>
                  <a:spcPct val="0"/>
                </a:spcBef>
              </a:pPr>
              <a:t>25</a:t>
            </a:fld>
            <a:endParaRPr lang="en-US" altLang="en-US"/>
          </a:p>
        </p:txBody>
      </p:sp>
    </p:spTree>
    <p:extLst>
      <p:ext uri="{BB962C8B-B14F-4D97-AF65-F5344CB8AC3E}">
        <p14:creationId xmlns:p14="http://schemas.microsoft.com/office/powerpoint/2010/main" val="4061037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71D3A8AC-42B1-40F8-B6E8-DF8BA71551FF}"/>
              </a:ext>
            </a:extLst>
          </p:cNvPr>
          <p:cNvSpPr>
            <a:spLocks noGrp="1" noRot="1" noChangeAspect="1" noTextEdit="1"/>
          </p:cNvSpPr>
          <p:nvPr>
            <p:ph type="sldImg"/>
          </p:nvPr>
        </p:nvSpPr>
        <p:spPr>
          <a:ln/>
        </p:spPr>
      </p:sp>
      <p:sp>
        <p:nvSpPr>
          <p:cNvPr id="91139" name="Notes Placeholder 2">
            <a:extLst>
              <a:ext uri="{FF2B5EF4-FFF2-40B4-BE49-F238E27FC236}">
                <a16:creationId xmlns:a16="http://schemas.microsoft.com/office/drawing/2014/main" id="{85477EEE-BC2E-49D6-8F30-A43A0241BE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0" name="Slide Number Placeholder 3">
            <a:extLst>
              <a:ext uri="{FF2B5EF4-FFF2-40B4-BE49-F238E27FC236}">
                <a16:creationId xmlns:a16="http://schemas.microsoft.com/office/drawing/2014/main" id="{43523E68-137B-4078-BEDA-AAF296AB49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3E8ED2-E807-4BCB-A3F6-3CF2338BE370}" type="slidenum">
              <a:rPr lang="en-US" altLang="en-US" smtClean="0"/>
              <a:pPr>
                <a:spcBef>
                  <a:spcPct val="0"/>
                </a:spcBef>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71D3A8AC-42B1-40F8-B6E8-DF8BA71551FF}"/>
              </a:ext>
            </a:extLst>
          </p:cNvPr>
          <p:cNvSpPr>
            <a:spLocks noGrp="1" noRot="1" noChangeAspect="1" noTextEdit="1"/>
          </p:cNvSpPr>
          <p:nvPr>
            <p:ph type="sldImg"/>
          </p:nvPr>
        </p:nvSpPr>
        <p:spPr>
          <a:ln/>
        </p:spPr>
      </p:sp>
      <p:sp>
        <p:nvSpPr>
          <p:cNvPr id="91139" name="Notes Placeholder 2">
            <a:extLst>
              <a:ext uri="{FF2B5EF4-FFF2-40B4-BE49-F238E27FC236}">
                <a16:creationId xmlns:a16="http://schemas.microsoft.com/office/drawing/2014/main" id="{85477EEE-BC2E-49D6-8F30-A43A0241BE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0" name="Slide Number Placeholder 3">
            <a:extLst>
              <a:ext uri="{FF2B5EF4-FFF2-40B4-BE49-F238E27FC236}">
                <a16:creationId xmlns:a16="http://schemas.microsoft.com/office/drawing/2014/main" id="{43523E68-137B-4078-BEDA-AAF296AB49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3E8ED2-E807-4BCB-A3F6-3CF2338BE370}" type="slidenum">
              <a:rPr lang="en-US" altLang="en-US" smtClean="0"/>
              <a:pPr>
                <a:spcBef>
                  <a:spcPct val="0"/>
                </a:spcBef>
              </a:pPr>
              <a:t>27</a:t>
            </a:fld>
            <a:endParaRPr lang="en-US" altLang="en-US"/>
          </a:p>
        </p:txBody>
      </p:sp>
    </p:spTree>
    <p:extLst>
      <p:ext uri="{BB962C8B-B14F-4D97-AF65-F5344CB8AC3E}">
        <p14:creationId xmlns:p14="http://schemas.microsoft.com/office/powerpoint/2010/main" val="2421420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71D3A8AC-42B1-40F8-B6E8-DF8BA71551FF}"/>
              </a:ext>
            </a:extLst>
          </p:cNvPr>
          <p:cNvSpPr>
            <a:spLocks noGrp="1" noRot="1" noChangeAspect="1" noTextEdit="1"/>
          </p:cNvSpPr>
          <p:nvPr>
            <p:ph type="sldImg"/>
          </p:nvPr>
        </p:nvSpPr>
        <p:spPr>
          <a:ln/>
        </p:spPr>
      </p:sp>
      <p:sp>
        <p:nvSpPr>
          <p:cNvPr id="91139" name="Notes Placeholder 2">
            <a:extLst>
              <a:ext uri="{FF2B5EF4-FFF2-40B4-BE49-F238E27FC236}">
                <a16:creationId xmlns:a16="http://schemas.microsoft.com/office/drawing/2014/main" id="{85477EEE-BC2E-49D6-8F30-A43A0241BE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0" name="Slide Number Placeholder 3">
            <a:extLst>
              <a:ext uri="{FF2B5EF4-FFF2-40B4-BE49-F238E27FC236}">
                <a16:creationId xmlns:a16="http://schemas.microsoft.com/office/drawing/2014/main" id="{43523E68-137B-4078-BEDA-AAF296AB49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3E8ED2-E807-4BCB-A3F6-3CF2338BE370}" type="slidenum">
              <a:rPr lang="en-US" altLang="en-US" smtClean="0"/>
              <a:pPr>
                <a:spcBef>
                  <a:spcPct val="0"/>
                </a:spcBef>
              </a:pPr>
              <a:t>28</a:t>
            </a:fld>
            <a:endParaRPr lang="en-US" altLang="en-US"/>
          </a:p>
        </p:txBody>
      </p:sp>
    </p:spTree>
    <p:extLst>
      <p:ext uri="{BB962C8B-B14F-4D97-AF65-F5344CB8AC3E}">
        <p14:creationId xmlns:p14="http://schemas.microsoft.com/office/powerpoint/2010/main" val="971071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D6D42379-E1A8-4C81-AD4B-A0CB9F8E4E36}"/>
              </a:ext>
            </a:extLst>
          </p:cNvPr>
          <p:cNvSpPr>
            <a:spLocks noGrp="1" noRot="1" noChangeAspect="1" noTextEdit="1"/>
          </p:cNvSpPr>
          <p:nvPr>
            <p:ph type="sldImg"/>
          </p:nvPr>
        </p:nvSpPr>
        <p:spPr>
          <a:ln/>
        </p:spPr>
      </p:sp>
      <p:sp>
        <p:nvSpPr>
          <p:cNvPr id="93187" name="Notes Placeholder 2">
            <a:extLst>
              <a:ext uri="{FF2B5EF4-FFF2-40B4-BE49-F238E27FC236}">
                <a16:creationId xmlns:a16="http://schemas.microsoft.com/office/drawing/2014/main" id="{C6A0424B-D2EB-424C-B0E6-0EAB2207D12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3188" name="Slide Number Placeholder 3">
            <a:extLst>
              <a:ext uri="{FF2B5EF4-FFF2-40B4-BE49-F238E27FC236}">
                <a16:creationId xmlns:a16="http://schemas.microsoft.com/office/drawing/2014/main" id="{B0ABFCF4-C66A-4EED-B027-A2B8F1955BC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C7DD3B-5E2B-4F02-A4C8-64CD5B32F47A}" type="slidenum">
              <a:rPr lang="en-US" altLang="en-US" smtClean="0"/>
              <a:pPr>
                <a:spcBef>
                  <a:spcPct val="0"/>
                </a:spcBef>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E042B4D-30D0-4FEB-91D4-E917022A9FE0}"/>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1410F0EB-80A9-41DC-BB94-508165563C2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556" name="Slide Number Placeholder 3">
            <a:extLst>
              <a:ext uri="{FF2B5EF4-FFF2-40B4-BE49-F238E27FC236}">
                <a16:creationId xmlns:a16="http://schemas.microsoft.com/office/drawing/2014/main" id="{A00735CE-4E51-4239-9DDB-593B00FC872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E82C70-08AC-4A6E-8805-888048ADD3E8}" type="slidenum">
              <a:rPr lang="en-US" altLang="en-US" smtClean="0"/>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5E922B8E-6E66-4092-A7CC-71BAD3E529B0}"/>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C099D7E7-678A-4E13-A696-F9B63B3A88D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5236" name="Slide Number Placeholder 3">
            <a:extLst>
              <a:ext uri="{FF2B5EF4-FFF2-40B4-BE49-F238E27FC236}">
                <a16:creationId xmlns:a16="http://schemas.microsoft.com/office/drawing/2014/main" id="{452A1667-EF9A-4EBB-BD84-9E28130C8AE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BCC77F-D31B-49BF-9D53-B3B9F89A7844}" type="slidenum">
              <a:rPr lang="en-US" altLang="en-US" smtClean="0"/>
              <a:pPr>
                <a:spcBef>
                  <a:spcPct val="0"/>
                </a:spcBef>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A8EFEB65-09FC-4ACB-BC0F-1921819F90D8}"/>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FF96467C-5D88-404F-AA76-71250DF934B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7284" name="Slide Number Placeholder 3">
            <a:extLst>
              <a:ext uri="{FF2B5EF4-FFF2-40B4-BE49-F238E27FC236}">
                <a16:creationId xmlns:a16="http://schemas.microsoft.com/office/drawing/2014/main" id="{8DC13E63-1BAF-4F83-98DC-514192EB1F4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77AC67-0D3E-48AC-8159-BC16A3199B4C}" type="slidenum">
              <a:rPr lang="en-US" altLang="en-US" smtClean="0"/>
              <a:pPr>
                <a:spcBef>
                  <a:spcPct val="0"/>
                </a:spcBef>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A8EFEB65-09FC-4ACB-BC0F-1921819F90D8}"/>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FF96467C-5D88-404F-AA76-71250DF934B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7284" name="Slide Number Placeholder 3">
            <a:extLst>
              <a:ext uri="{FF2B5EF4-FFF2-40B4-BE49-F238E27FC236}">
                <a16:creationId xmlns:a16="http://schemas.microsoft.com/office/drawing/2014/main" id="{8DC13E63-1BAF-4F83-98DC-514192EB1F4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77AC67-0D3E-48AC-8159-BC16A3199B4C}" type="slidenum">
              <a:rPr lang="en-US" altLang="en-US" smtClean="0"/>
              <a:pPr>
                <a:spcBef>
                  <a:spcPct val="0"/>
                </a:spcBef>
              </a:pPr>
              <a:t>32</a:t>
            </a:fld>
            <a:endParaRPr lang="en-US" altLang="en-US"/>
          </a:p>
        </p:txBody>
      </p:sp>
    </p:spTree>
    <p:extLst>
      <p:ext uri="{BB962C8B-B14F-4D97-AF65-F5344CB8AC3E}">
        <p14:creationId xmlns:p14="http://schemas.microsoft.com/office/powerpoint/2010/main" val="554712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734804C0-17BA-490E-A86B-9E8E6CFE4A1D}"/>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EE2A316D-CD80-4E6D-9CE6-96D5F70501D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8852" name="Slide Number Placeholder 3">
            <a:extLst>
              <a:ext uri="{FF2B5EF4-FFF2-40B4-BE49-F238E27FC236}">
                <a16:creationId xmlns:a16="http://schemas.microsoft.com/office/drawing/2014/main" id="{0E44994A-F6DE-45C5-8288-8521D9150EA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3AEDBA-951A-4E0D-9A0E-22D2DA649E58}" type="slidenum">
              <a:rPr lang="en-US" altLang="en-US" smtClean="0"/>
              <a:pPr>
                <a:spcBef>
                  <a:spcPct val="0"/>
                </a:spcBef>
              </a:pPr>
              <a:t>33</a:t>
            </a:fld>
            <a:endParaRPr lang="en-US" altLang="en-US"/>
          </a:p>
        </p:txBody>
      </p:sp>
    </p:spTree>
    <p:extLst>
      <p:ext uri="{BB962C8B-B14F-4D97-AF65-F5344CB8AC3E}">
        <p14:creationId xmlns:p14="http://schemas.microsoft.com/office/powerpoint/2010/main" val="2784508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BF29BCA-E9A6-434A-A74C-762F167966C2}"/>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36D2CB1C-BDE6-42AC-9054-05B3CCD3FC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4" name="Slide Number Placeholder 3">
            <a:extLst>
              <a:ext uri="{FF2B5EF4-FFF2-40B4-BE49-F238E27FC236}">
                <a16:creationId xmlns:a16="http://schemas.microsoft.com/office/drawing/2014/main" id="{16374399-2884-4B5E-AAB9-988FDC9C09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Times New Roman" panose="02020603050405020304" pitchFamily="18" charset="0"/>
              </a:defRPr>
            </a:lvl1pPr>
            <a:lvl2pPr marL="742950" indent="-285750" defTabSz="944563">
              <a:spcBef>
                <a:spcPct val="30000"/>
              </a:spcBef>
              <a:defRPr sz="1200">
                <a:solidFill>
                  <a:schemeClr val="tx1"/>
                </a:solidFill>
                <a:latin typeface="Times New Roman" panose="02020603050405020304" pitchFamily="18" charset="0"/>
              </a:defRPr>
            </a:lvl2pPr>
            <a:lvl3pPr marL="1143000" indent="-228600" defTabSz="944563">
              <a:spcBef>
                <a:spcPct val="30000"/>
              </a:spcBef>
              <a:defRPr sz="1200">
                <a:solidFill>
                  <a:schemeClr val="tx1"/>
                </a:solidFill>
                <a:latin typeface="Times New Roman" panose="02020603050405020304" pitchFamily="18" charset="0"/>
              </a:defRPr>
            </a:lvl3pPr>
            <a:lvl4pPr marL="1600200" indent="-228600" defTabSz="944563">
              <a:spcBef>
                <a:spcPct val="30000"/>
              </a:spcBef>
              <a:defRPr sz="1200">
                <a:solidFill>
                  <a:schemeClr val="tx1"/>
                </a:solidFill>
                <a:latin typeface="Times New Roman" panose="02020603050405020304" pitchFamily="18" charset="0"/>
              </a:defRPr>
            </a:lvl4pPr>
            <a:lvl5pPr marL="2057400" indent="-228600" defTabSz="944563">
              <a:spcBef>
                <a:spcPct val="30000"/>
              </a:spcBef>
              <a:defRPr sz="1200">
                <a:solidFill>
                  <a:schemeClr val="tx1"/>
                </a:solidFill>
                <a:latin typeface="Times New Roman" panose="02020603050405020304" pitchFamily="18" charset="0"/>
              </a:defRPr>
            </a:lvl5pPr>
            <a:lvl6pPr marL="2514600" indent="-228600" defTabSz="9445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45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45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45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F96486-9611-41B0-8295-BD5AFC4C98EA}" type="slidenum">
              <a:rPr lang="en-US" altLang="en-US" smtClean="0"/>
              <a:pPr>
                <a:spcBef>
                  <a:spcPct val="0"/>
                </a:spcBef>
              </a:pPr>
              <a:t>34</a:t>
            </a:fld>
            <a:endParaRPr lang="en-US" altLang="en-US"/>
          </a:p>
        </p:txBody>
      </p:sp>
    </p:spTree>
    <p:extLst>
      <p:ext uri="{BB962C8B-B14F-4D97-AF65-F5344CB8AC3E}">
        <p14:creationId xmlns:p14="http://schemas.microsoft.com/office/powerpoint/2010/main" val="3068916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DB16955-7A27-45B6-B51F-891378B2839F}"/>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BA267F38-EBBF-41C6-AA93-08E70336162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604" name="Slide Number Placeholder 3">
            <a:extLst>
              <a:ext uri="{FF2B5EF4-FFF2-40B4-BE49-F238E27FC236}">
                <a16:creationId xmlns:a16="http://schemas.microsoft.com/office/drawing/2014/main" id="{3907D9FD-83C7-44D1-9387-560912F417C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FB8F8F-E9EE-4C68-A99A-EE14A6A164F8}" type="slidenum">
              <a:rPr lang="en-US" altLang="en-US" smtClean="0"/>
              <a:pPr>
                <a:spcBef>
                  <a:spcPct val="0"/>
                </a:spcBef>
              </a:pPr>
              <a:t>35</a:t>
            </a:fld>
            <a:endParaRPr lang="en-US" altLang="en-US"/>
          </a:p>
        </p:txBody>
      </p:sp>
    </p:spTree>
    <p:extLst>
      <p:ext uri="{BB962C8B-B14F-4D97-AF65-F5344CB8AC3E}">
        <p14:creationId xmlns:p14="http://schemas.microsoft.com/office/powerpoint/2010/main" val="3642778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D062E0B0-BFDF-4128-A333-3CD00EA1520E}"/>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EC2739E8-B6EC-4F94-89C9-18D7AF8E891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a:extLst>
              <a:ext uri="{FF2B5EF4-FFF2-40B4-BE49-F238E27FC236}">
                <a16:creationId xmlns:a16="http://schemas.microsoft.com/office/drawing/2014/main" id="{9FDCB380-141A-4371-8592-779F0869455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FAF90A-FD70-46E6-9D02-B9E7A05FE3E5}" type="slidenum">
              <a:rPr lang="en-US" altLang="en-US" smtClean="0"/>
              <a:pPr>
                <a:spcBef>
                  <a:spcPct val="0"/>
                </a:spcBef>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F82FE05E-C7E4-44DE-89DC-4F03D44CC008}"/>
              </a:ext>
            </a:extLst>
          </p:cNvPr>
          <p:cNvSpPr>
            <a:spLocks noGrp="1" noRot="1" noChangeAspect="1" noTextEdit="1"/>
          </p:cNvSpPr>
          <p:nvPr>
            <p:ph type="sldImg"/>
          </p:nvPr>
        </p:nvSpPr>
        <p:spPr>
          <a:ln/>
        </p:spPr>
      </p:sp>
      <p:sp>
        <p:nvSpPr>
          <p:cNvPr id="136195" name="Notes Placeholder 2">
            <a:extLst>
              <a:ext uri="{FF2B5EF4-FFF2-40B4-BE49-F238E27FC236}">
                <a16:creationId xmlns:a16="http://schemas.microsoft.com/office/drawing/2014/main" id="{BF99486A-D5CB-435E-9AA6-1B4D928C774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6196" name="Slide Number Placeholder 3">
            <a:extLst>
              <a:ext uri="{FF2B5EF4-FFF2-40B4-BE49-F238E27FC236}">
                <a16:creationId xmlns:a16="http://schemas.microsoft.com/office/drawing/2014/main" id="{9148933B-9F29-4FBE-A1FD-CC00F7694D7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EBACEF-3F32-4D17-957F-CA82C9614DFD}" type="slidenum">
              <a:rPr lang="en-US" altLang="en-US" smtClean="0"/>
              <a:pPr>
                <a:spcBef>
                  <a:spcPct val="0"/>
                </a:spcBef>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06666D18-76B1-4DB7-AD45-BF4A73CE4E0A}"/>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09FE61F8-BBDD-4848-9ABF-F90C5E5D172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8244" name="Slide Number Placeholder 3">
            <a:extLst>
              <a:ext uri="{FF2B5EF4-FFF2-40B4-BE49-F238E27FC236}">
                <a16:creationId xmlns:a16="http://schemas.microsoft.com/office/drawing/2014/main" id="{1687C50D-CAC6-430C-ADC7-BD474F95F0C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DC5F7A-EB94-421A-BC8C-955DE30729CA}" type="slidenum">
              <a:rPr lang="en-US" altLang="en-US" smtClean="0"/>
              <a:pPr>
                <a:spcBef>
                  <a:spcPct val="0"/>
                </a:spcBef>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BBDFD3C6-5FC9-4A99-904F-23EB2B053127}"/>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ADB99DEC-240A-4522-8689-79BADF76204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0292" name="Slide Number Placeholder 3">
            <a:extLst>
              <a:ext uri="{FF2B5EF4-FFF2-40B4-BE49-F238E27FC236}">
                <a16:creationId xmlns:a16="http://schemas.microsoft.com/office/drawing/2014/main" id="{4C7DF1EB-A1C7-468B-A138-4110B98F16C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C105C1-DAEB-403F-8990-A8149F61915A}" type="slidenum">
              <a:rPr lang="en-US" altLang="en-US" smtClean="0"/>
              <a:pPr>
                <a:spcBef>
                  <a:spcPct val="0"/>
                </a:spcBef>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EB9420F-7529-4EBA-84E9-321410C00707}"/>
              </a:ext>
            </a:extLst>
          </p:cNvPr>
          <p:cNvSpPr>
            <a:spLocks noGrp="1" noRot="1" noChangeAspect="1" noChangeArrowheads="1" noTextEdit="1"/>
          </p:cNvSpPr>
          <p:nvPr>
            <p:ph type="sldImg"/>
          </p:nvPr>
        </p:nvSpPr>
        <p:spPr>
          <a:xfrm>
            <a:off x="1257300" y="720725"/>
            <a:ext cx="4800600" cy="3600450"/>
          </a:xfrm>
          <a:ln/>
        </p:spPr>
      </p:sp>
      <p:sp>
        <p:nvSpPr>
          <p:cNvPr id="54275" name="Rectangle 3">
            <a:extLst>
              <a:ext uri="{FF2B5EF4-FFF2-40B4-BE49-F238E27FC236}">
                <a16:creationId xmlns:a16="http://schemas.microsoft.com/office/drawing/2014/main" id="{2AC2F0F9-9230-4365-B21F-E9E5E9158651}"/>
              </a:ext>
            </a:extLst>
          </p:cNvPr>
          <p:cNvSpPr>
            <a:spLocks noGrp="1" noChangeArrowheads="1"/>
          </p:cNvSpPr>
          <p:nvPr>
            <p:ph type="body" idx="1"/>
          </p:nvPr>
        </p:nvSpPr>
        <p:spPr>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41357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E93B890C-D592-4C06-83D1-696E7043D793}"/>
              </a:ext>
            </a:extLst>
          </p:cNvPr>
          <p:cNvSpPr>
            <a:spLocks noGrp="1" noRot="1" noChangeAspect="1" noTextEdit="1"/>
          </p:cNvSpPr>
          <p:nvPr>
            <p:ph type="sldImg"/>
          </p:nvPr>
        </p:nvSpPr>
        <p:spPr>
          <a:ln/>
        </p:spPr>
      </p:sp>
      <p:sp>
        <p:nvSpPr>
          <p:cNvPr id="142339" name="Notes Placeholder 2">
            <a:extLst>
              <a:ext uri="{FF2B5EF4-FFF2-40B4-BE49-F238E27FC236}">
                <a16:creationId xmlns:a16="http://schemas.microsoft.com/office/drawing/2014/main" id="{965F4ED7-B012-467D-9577-4CBC6BBBD46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2340" name="Slide Number Placeholder 3">
            <a:extLst>
              <a:ext uri="{FF2B5EF4-FFF2-40B4-BE49-F238E27FC236}">
                <a16:creationId xmlns:a16="http://schemas.microsoft.com/office/drawing/2014/main" id="{38092558-E7FE-436C-8681-D6439D1A285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75187F-1E13-4864-88DE-AD3401ADB0AE}" type="slidenum">
              <a:rPr lang="en-US" altLang="en-US" smtClean="0"/>
              <a:pPr>
                <a:spcBef>
                  <a:spcPct val="0"/>
                </a:spcBef>
              </a:pPr>
              <a:t>40</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60367EF3-0F2A-4A1E-9894-D6D92DDF6A78}"/>
              </a:ext>
            </a:extLst>
          </p:cNvPr>
          <p:cNvSpPr>
            <a:spLocks noGrp="1" noRot="1" noChangeAspect="1" noTextEdit="1"/>
          </p:cNvSpPr>
          <p:nvPr>
            <p:ph type="sldImg"/>
          </p:nvPr>
        </p:nvSpPr>
        <p:spPr>
          <a:ln/>
        </p:spPr>
      </p:sp>
      <p:sp>
        <p:nvSpPr>
          <p:cNvPr id="144387" name="Notes Placeholder 2">
            <a:extLst>
              <a:ext uri="{FF2B5EF4-FFF2-40B4-BE49-F238E27FC236}">
                <a16:creationId xmlns:a16="http://schemas.microsoft.com/office/drawing/2014/main" id="{EB87F657-0756-43E2-B14F-F2DB9F52A7F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4388" name="Slide Number Placeholder 3">
            <a:extLst>
              <a:ext uri="{FF2B5EF4-FFF2-40B4-BE49-F238E27FC236}">
                <a16:creationId xmlns:a16="http://schemas.microsoft.com/office/drawing/2014/main" id="{602012ED-ABF9-4ACF-8562-BC291C188EA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B53480-4C25-4D35-BDBB-53533E1CFEA3}" type="slidenum">
              <a:rPr lang="en-US" altLang="en-US" smtClean="0"/>
              <a:pPr>
                <a:spcBef>
                  <a:spcPct val="0"/>
                </a:spcBef>
              </a:pPr>
              <a:t>41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60367EF3-0F2A-4A1E-9894-D6D92DDF6A78}"/>
              </a:ext>
            </a:extLst>
          </p:cNvPr>
          <p:cNvSpPr>
            <a:spLocks noGrp="1" noRot="1" noChangeAspect="1" noTextEdit="1"/>
          </p:cNvSpPr>
          <p:nvPr>
            <p:ph type="sldImg"/>
          </p:nvPr>
        </p:nvSpPr>
        <p:spPr>
          <a:ln/>
        </p:spPr>
      </p:sp>
      <p:sp>
        <p:nvSpPr>
          <p:cNvPr id="144387" name="Notes Placeholder 2">
            <a:extLst>
              <a:ext uri="{FF2B5EF4-FFF2-40B4-BE49-F238E27FC236}">
                <a16:creationId xmlns:a16="http://schemas.microsoft.com/office/drawing/2014/main" id="{EB87F657-0756-43E2-B14F-F2DB9F52A7F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4388" name="Slide Number Placeholder 3">
            <a:extLst>
              <a:ext uri="{FF2B5EF4-FFF2-40B4-BE49-F238E27FC236}">
                <a16:creationId xmlns:a16="http://schemas.microsoft.com/office/drawing/2014/main" id="{602012ED-ABF9-4ACF-8562-BC291C188EA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B53480-4C25-4D35-BDBB-53533E1CFEA3}" type="slidenum">
              <a:rPr lang="en-US" altLang="en-US" smtClean="0"/>
              <a:pPr>
                <a:spcBef>
                  <a:spcPct val="0"/>
                </a:spcBef>
              </a:pPr>
              <a:t>42</a:t>
            </a:fld>
            <a:endParaRPr lang="en-US" altLang="en-US"/>
          </a:p>
        </p:txBody>
      </p:sp>
    </p:spTree>
    <p:extLst>
      <p:ext uri="{BB962C8B-B14F-4D97-AF65-F5344CB8AC3E}">
        <p14:creationId xmlns:p14="http://schemas.microsoft.com/office/powerpoint/2010/main" val="1435282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60367EF3-0F2A-4A1E-9894-D6D92DDF6A78}"/>
              </a:ext>
            </a:extLst>
          </p:cNvPr>
          <p:cNvSpPr>
            <a:spLocks noGrp="1" noRot="1" noChangeAspect="1" noTextEdit="1"/>
          </p:cNvSpPr>
          <p:nvPr>
            <p:ph type="sldImg"/>
          </p:nvPr>
        </p:nvSpPr>
        <p:spPr>
          <a:ln/>
        </p:spPr>
      </p:sp>
      <p:sp>
        <p:nvSpPr>
          <p:cNvPr id="144387" name="Notes Placeholder 2">
            <a:extLst>
              <a:ext uri="{FF2B5EF4-FFF2-40B4-BE49-F238E27FC236}">
                <a16:creationId xmlns:a16="http://schemas.microsoft.com/office/drawing/2014/main" id="{EB87F657-0756-43E2-B14F-F2DB9F52A7F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4388" name="Slide Number Placeholder 3">
            <a:extLst>
              <a:ext uri="{FF2B5EF4-FFF2-40B4-BE49-F238E27FC236}">
                <a16:creationId xmlns:a16="http://schemas.microsoft.com/office/drawing/2014/main" id="{602012ED-ABF9-4ACF-8562-BC291C188EA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B53480-4C25-4D35-BDBB-53533E1CFEA3}" type="slidenum">
              <a:rPr lang="en-US" altLang="en-US" smtClean="0"/>
              <a:pPr>
                <a:spcBef>
                  <a:spcPct val="0"/>
                </a:spcBef>
              </a:pPr>
              <a:t>43</a:t>
            </a:fld>
            <a:endParaRPr lang="en-US" altLang="en-US"/>
          </a:p>
        </p:txBody>
      </p:sp>
    </p:spTree>
    <p:extLst>
      <p:ext uri="{BB962C8B-B14F-4D97-AF65-F5344CB8AC3E}">
        <p14:creationId xmlns:p14="http://schemas.microsoft.com/office/powerpoint/2010/main" val="1620942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F6CDBC22-C132-49A3-8366-ADE441CF3F53}"/>
              </a:ext>
            </a:extLst>
          </p:cNvPr>
          <p:cNvSpPr>
            <a:spLocks noGrp="1" noRot="1" noChangeAspect="1" noTextEdit="1"/>
          </p:cNvSpPr>
          <p:nvPr>
            <p:ph type="sldImg"/>
          </p:nvPr>
        </p:nvSpPr>
        <p:spPr>
          <a:ln/>
        </p:spPr>
      </p:sp>
      <p:sp>
        <p:nvSpPr>
          <p:cNvPr id="152579" name="Notes Placeholder 2">
            <a:extLst>
              <a:ext uri="{FF2B5EF4-FFF2-40B4-BE49-F238E27FC236}">
                <a16:creationId xmlns:a16="http://schemas.microsoft.com/office/drawing/2014/main" id="{9E12722C-9091-4246-8EAF-388EC852DAD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2580" name="Slide Number Placeholder 3">
            <a:extLst>
              <a:ext uri="{FF2B5EF4-FFF2-40B4-BE49-F238E27FC236}">
                <a16:creationId xmlns:a16="http://schemas.microsoft.com/office/drawing/2014/main" id="{3BCA2997-AAED-4948-8C09-F14879C306C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7C054C-FC82-4BBB-B48B-20785C9CFFDA}" type="slidenum">
              <a:rPr lang="en-US" altLang="en-US" smtClean="0"/>
              <a:pPr>
                <a:spcBef>
                  <a:spcPct val="0"/>
                </a:spcBef>
              </a:pPr>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09BFE7AC-E9A0-4868-AF27-857A74DDC21C}"/>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FBE08E6F-B2E2-432C-8BD0-82ECBD7221C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4628" name="Slide Number Placeholder 3">
            <a:extLst>
              <a:ext uri="{FF2B5EF4-FFF2-40B4-BE49-F238E27FC236}">
                <a16:creationId xmlns:a16="http://schemas.microsoft.com/office/drawing/2014/main" id="{0D1108F5-365B-4B92-A5B7-182EC208A98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2B022-9D6F-4C7A-AF1A-91153F2D383E}" type="slidenum">
              <a:rPr lang="en-US" altLang="en-US" smtClean="0"/>
              <a:pPr>
                <a:spcBef>
                  <a:spcPct val="0"/>
                </a:spcBef>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B622974D-2B6A-437E-8380-EB122D97805D}"/>
              </a:ext>
            </a:extLst>
          </p:cNvPr>
          <p:cNvSpPr>
            <a:spLocks noGrp="1" noRot="1" noChangeAspect="1" noTextEdit="1"/>
          </p:cNvSpPr>
          <p:nvPr>
            <p:ph type="sldImg"/>
          </p:nvPr>
        </p:nvSpPr>
        <p:spPr>
          <a:ln/>
        </p:spPr>
      </p:sp>
      <p:sp>
        <p:nvSpPr>
          <p:cNvPr id="156675" name="Notes Placeholder 2">
            <a:extLst>
              <a:ext uri="{FF2B5EF4-FFF2-40B4-BE49-F238E27FC236}">
                <a16:creationId xmlns:a16="http://schemas.microsoft.com/office/drawing/2014/main" id="{A3145ED2-76EA-44EC-98D3-2F01E5B3329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6676" name="Slide Number Placeholder 3">
            <a:extLst>
              <a:ext uri="{FF2B5EF4-FFF2-40B4-BE49-F238E27FC236}">
                <a16:creationId xmlns:a16="http://schemas.microsoft.com/office/drawing/2014/main" id="{076D90E1-F69C-4374-8868-DAC06E501C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AA1BE7-604F-4F19-AEA8-DA891EEBD748}" type="slidenum">
              <a:rPr lang="en-US" altLang="en-US" smtClean="0"/>
              <a:pPr>
                <a:spcBef>
                  <a:spcPct val="0"/>
                </a:spcBef>
              </a:pPr>
              <a:t>46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DF10D320-27D5-48D6-8F89-9F4B2ADB2B4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2DDC14C8-55D7-44A1-B499-5D01C544F95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8724" name="Slide Number Placeholder 3">
            <a:extLst>
              <a:ext uri="{FF2B5EF4-FFF2-40B4-BE49-F238E27FC236}">
                <a16:creationId xmlns:a16="http://schemas.microsoft.com/office/drawing/2014/main" id="{E6570F55-00F1-4CC8-8083-7C7DC89F3DB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BD9805-F01D-4479-8F56-6423CC3B2BD7}" type="slidenum">
              <a:rPr lang="en-US" altLang="en-US" smtClean="0"/>
              <a:pPr>
                <a:spcBef>
                  <a:spcPct val="0"/>
                </a:spcBef>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91713535-77E7-4F99-BAE0-ECBBE3C144E1}"/>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BFF498B0-6CB2-47EB-A9B4-F4298D7836C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0772" name="Slide Number Placeholder 3">
            <a:extLst>
              <a:ext uri="{FF2B5EF4-FFF2-40B4-BE49-F238E27FC236}">
                <a16:creationId xmlns:a16="http://schemas.microsoft.com/office/drawing/2014/main" id="{8EB0660F-EDD2-4B2A-A507-6FE9BC760B1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043AF4-84BF-453A-AF40-C89E53E703FE}" type="slidenum">
              <a:rPr lang="en-US" altLang="en-US" smtClean="0"/>
              <a:pPr>
                <a:spcBef>
                  <a:spcPct val="0"/>
                </a:spcBef>
              </a:pPr>
              <a:t>48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9D02B9EF-B961-4985-8BCE-3FDC27072951}"/>
              </a:ext>
            </a:extLst>
          </p:cNvPr>
          <p:cNvSpPr>
            <a:spLocks noGrp="1" noRot="1" noChangeAspect="1" noTextEdit="1"/>
          </p:cNvSpPr>
          <p:nvPr>
            <p:ph type="sldImg"/>
          </p:nvPr>
        </p:nvSpPr>
        <p:spPr>
          <a:ln/>
        </p:spPr>
      </p:sp>
      <p:sp>
        <p:nvSpPr>
          <p:cNvPr id="162819" name="Notes Placeholder 2">
            <a:extLst>
              <a:ext uri="{FF2B5EF4-FFF2-40B4-BE49-F238E27FC236}">
                <a16:creationId xmlns:a16="http://schemas.microsoft.com/office/drawing/2014/main" id="{99FD6DF2-0E67-41BC-B3BE-911C4569B21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2820" name="Slide Number Placeholder 3">
            <a:extLst>
              <a:ext uri="{FF2B5EF4-FFF2-40B4-BE49-F238E27FC236}">
                <a16:creationId xmlns:a16="http://schemas.microsoft.com/office/drawing/2014/main" id="{5546A539-A7CF-4434-BA6E-6168A79EEB6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8410C7-ECB9-404C-B4FE-C06F3F8B2437}" type="slidenum">
              <a:rPr lang="en-US" altLang="en-US" smtClean="0"/>
              <a:pPr>
                <a:spcBef>
                  <a:spcPct val="0"/>
                </a:spcBef>
              </a:pPr>
              <a:t>49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BF29BCA-E9A6-434A-A74C-762F167966C2}"/>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36D2CB1C-BDE6-42AC-9054-05B3CCD3FC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4" name="Slide Number Placeholder 3">
            <a:extLst>
              <a:ext uri="{FF2B5EF4-FFF2-40B4-BE49-F238E27FC236}">
                <a16:creationId xmlns:a16="http://schemas.microsoft.com/office/drawing/2014/main" id="{16374399-2884-4B5E-AAB9-988FDC9C09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Times New Roman" panose="02020603050405020304" pitchFamily="18" charset="0"/>
              </a:defRPr>
            </a:lvl1pPr>
            <a:lvl2pPr marL="742950" indent="-285750" defTabSz="944563">
              <a:spcBef>
                <a:spcPct val="30000"/>
              </a:spcBef>
              <a:defRPr sz="1200">
                <a:solidFill>
                  <a:schemeClr val="tx1"/>
                </a:solidFill>
                <a:latin typeface="Times New Roman" panose="02020603050405020304" pitchFamily="18" charset="0"/>
              </a:defRPr>
            </a:lvl2pPr>
            <a:lvl3pPr marL="1143000" indent="-228600" defTabSz="944563">
              <a:spcBef>
                <a:spcPct val="30000"/>
              </a:spcBef>
              <a:defRPr sz="1200">
                <a:solidFill>
                  <a:schemeClr val="tx1"/>
                </a:solidFill>
                <a:latin typeface="Times New Roman" panose="02020603050405020304" pitchFamily="18" charset="0"/>
              </a:defRPr>
            </a:lvl3pPr>
            <a:lvl4pPr marL="1600200" indent="-228600" defTabSz="944563">
              <a:spcBef>
                <a:spcPct val="30000"/>
              </a:spcBef>
              <a:defRPr sz="1200">
                <a:solidFill>
                  <a:schemeClr val="tx1"/>
                </a:solidFill>
                <a:latin typeface="Times New Roman" panose="02020603050405020304" pitchFamily="18" charset="0"/>
              </a:defRPr>
            </a:lvl4pPr>
            <a:lvl5pPr marL="2057400" indent="-228600" defTabSz="944563">
              <a:spcBef>
                <a:spcPct val="30000"/>
              </a:spcBef>
              <a:defRPr sz="1200">
                <a:solidFill>
                  <a:schemeClr val="tx1"/>
                </a:solidFill>
                <a:latin typeface="Times New Roman" panose="02020603050405020304" pitchFamily="18" charset="0"/>
              </a:defRPr>
            </a:lvl5pPr>
            <a:lvl6pPr marL="2514600" indent="-228600" defTabSz="9445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45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45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45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F96486-9611-41B0-8295-BD5AFC4C98EA}" type="slidenum">
              <a:rPr lang="en-US" altLang="en-US" smtClean="0"/>
              <a:pPr>
                <a:spcBef>
                  <a:spcPct val="0"/>
                </a:spcBef>
              </a:pPr>
              <a:t>5</a:t>
            </a:fld>
            <a:endParaRPr lang="en-US" altLang="en-US"/>
          </a:p>
        </p:txBody>
      </p:sp>
    </p:spTree>
    <p:extLst>
      <p:ext uri="{BB962C8B-B14F-4D97-AF65-F5344CB8AC3E}">
        <p14:creationId xmlns:p14="http://schemas.microsoft.com/office/powerpoint/2010/main" val="38561964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CCE2EFD0-3B7B-4236-93A5-547E0073D368}"/>
              </a:ext>
            </a:extLst>
          </p:cNvPr>
          <p:cNvSpPr>
            <a:spLocks noGrp="1" noRot="1" noChangeAspect="1" noTextEdit="1"/>
          </p:cNvSpPr>
          <p:nvPr>
            <p:ph type="sldImg"/>
          </p:nvPr>
        </p:nvSpPr>
        <p:spPr>
          <a:ln/>
        </p:spPr>
      </p:sp>
      <p:sp>
        <p:nvSpPr>
          <p:cNvPr id="164867" name="Notes Placeholder 2">
            <a:extLst>
              <a:ext uri="{FF2B5EF4-FFF2-40B4-BE49-F238E27FC236}">
                <a16:creationId xmlns:a16="http://schemas.microsoft.com/office/drawing/2014/main" id="{D4498321-9F4C-493A-8F6F-C900CDCCCE5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4868" name="Slide Number Placeholder 3">
            <a:extLst>
              <a:ext uri="{FF2B5EF4-FFF2-40B4-BE49-F238E27FC236}">
                <a16:creationId xmlns:a16="http://schemas.microsoft.com/office/drawing/2014/main" id="{FC780681-0C5E-4E22-A035-A86AB5F9353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0EA490-867E-40CA-938A-76EF20F9CBBE}" type="slidenum">
              <a:rPr lang="en-US" altLang="en-US" smtClean="0"/>
              <a:pPr>
                <a:spcBef>
                  <a:spcPct val="0"/>
                </a:spcBef>
              </a:pPr>
              <a:t>50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6410BA98-975A-4248-9C1B-347F28F9E7E9}"/>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BA190900-2F76-432B-8EDB-1E9F62ADE99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6916" name="Slide Number Placeholder 3">
            <a:extLst>
              <a:ext uri="{FF2B5EF4-FFF2-40B4-BE49-F238E27FC236}">
                <a16:creationId xmlns:a16="http://schemas.microsoft.com/office/drawing/2014/main" id="{312ABC69-AEE7-4AA3-808E-8C86BE80209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28740D-156F-4C52-A3CB-8DADDEC2E37C}" type="slidenum">
              <a:rPr lang="en-US" altLang="en-US" smtClean="0"/>
              <a:pPr>
                <a:spcBef>
                  <a:spcPct val="0"/>
                </a:spcBef>
              </a:pPr>
              <a:t>51</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7CB50BAA-A7BB-4827-9A6D-0A48317E2356}"/>
              </a:ext>
            </a:extLst>
          </p:cNvPr>
          <p:cNvSpPr>
            <a:spLocks noGrp="1" noRot="1" noChangeAspect="1" noTextEdit="1"/>
          </p:cNvSpPr>
          <p:nvPr>
            <p:ph type="sldImg"/>
          </p:nvPr>
        </p:nvSpPr>
        <p:spPr>
          <a:ln/>
        </p:spPr>
      </p:sp>
      <p:sp>
        <p:nvSpPr>
          <p:cNvPr id="168963" name="Notes Placeholder 2">
            <a:extLst>
              <a:ext uri="{FF2B5EF4-FFF2-40B4-BE49-F238E27FC236}">
                <a16:creationId xmlns:a16="http://schemas.microsoft.com/office/drawing/2014/main" id="{9B9DDC52-17D5-4F8D-83D2-DF9A2946936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8964" name="Slide Number Placeholder 3">
            <a:extLst>
              <a:ext uri="{FF2B5EF4-FFF2-40B4-BE49-F238E27FC236}">
                <a16:creationId xmlns:a16="http://schemas.microsoft.com/office/drawing/2014/main" id="{128CB83A-82E0-4D82-B413-C28FB2E30CF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DEB565-372E-4E3D-9BEB-8FA31313A827}" type="slidenum">
              <a:rPr lang="en-US" altLang="en-US" smtClean="0"/>
              <a:pPr>
                <a:spcBef>
                  <a:spcPct val="0"/>
                </a:spcBef>
              </a:pPr>
              <a:t>52</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F2CF85A3-80EC-4FC5-9CB7-AF526860CBB5}"/>
              </a:ext>
            </a:extLst>
          </p:cNvPr>
          <p:cNvSpPr>
            <a:spLocks noGrp="1" noRot="1" noChangeAspect="1" noTextEdit="1"/>
          </p:cNvSpPr>
          <p:nvPr>
            <p:ph type="sldImg"/>
          </p:nvPr>
        </p:nvSpPr>
        <p:spPr>
          <a:ln/>
        </p:spPr>
      </p:sp>
      <p:sp>
        <p:nvSpPr>
          <p:cNvPr id="171011" name="Notes Placeholder 2">
            <a:extLst>
              <a:ext uri="{FF2B5EF4-FFF2-40B4-BE49-F238E27FC236}">
                <a16:creationId xmlns:a16="http://schemas.microsoft.com/office/drawing/2014/main" id="{DA3F2887-7994-4AF4-B0C6-5D5B2769BB1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1012" name="Slide Number Placeholder 3">
            <a:extLst>
              <a:ext uri="{FF2B5EF4-FFF2-40B4-BE49-F238E27FC236}">
                <a16:creationId xmlns:a16="http://schemas.microsoft.com/office/drawing/2014/main" id="{837B38A4-12BF-4CEA-A646-D4D3DB0D81A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C6BB32-3C8B-4B2D-B4B3-8469644F7493}" type="slidenum">
              <a:rPr lang="en-US" altLang="en-US" smtClean="0"/>
              <a:pPr>
                <a:spcBef>
                  <a:spcPct val="0"/>
                </a:spcBef>
              </a:pPr>
              <a:t>53</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3CC84835-A383-436D-BFFD-081B9192E716}"/>
              </a:ext>
            </a:extLst>
          </p:cNvPr>
          <p:cNvSpPr>
            <a:spLocks noGrp="1" noRot="1" noChangeAspect="1" noTextEdit="1"/>
          </p:cNvSpPr>
          <p:nvPr>
            <p:ph type="sldImg"/>
          </p:nvPr>
        </p:nvSpPr>
        <p:spPr>
          <a:ln/>
        </p:spPr>
      </p:sp>
      <p:sp>
        <p:nvSpPr>
          <p:cNvPr id="173059" name="Notes Placeholder 2">
            <a:extLst>
              <a:ext uri="{FF2B5EF4-FFF2-40B4-BE49-F238E27FC236}">
                <a16:creationId xmlns:a16="http://schemas.microsoft.com/office/drawing/2014/main" id="{868653B3-7647-45AA-85E2-022967B65CC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3060" name="Slide Number Placeholder 3">
            <a:extLst>
              <a:ext uri="{FF2B5EF4-FFF2-40B4-BE49-F238E27FC236}">
                <a16:creationId xmlns:a16="http://schemas.microsoft.com/office/drawing/2014/main" id="{580D78AB-3916-4D8A-ABB7-1DA314274B7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39A5C3-EEAA-4528-A1F0-C60096BAA93C}" type="slidenum">
              <a:rPr lang="en-US" altLang="en-US" smtClean="0"/>
              <a:pPr>
                <a:spcBef>
                  <a:spcPct val="0"/>
                </a:spcBef>
              </a:pPr>
              <a:t>54</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CCC6A75C-C721-42A1-9ACD-586F59C75E7C}"/>
              </a:ext>
            </a:extLst>
          </p:cNvPr>
          <p:cNvSpPr>
            <a:spLocks noGrp="1" noRot="1" noChangeAspect="1" noTextEdit="1"/>
          </p:cNvSpPr>
          <p:nvPr>
            <p:ph type="sldImg"/>
          </p:nvPr>
        </p:nvSpPr>
        <p:spPr>
          <a:ln/>
        </p:spPr>
      </p:sp>
      <p:sp>
        <p:nvSpPr>
          <p:cNvPr id="175107" name="Notes Placeholder 2">
            <a:extLst>
              <a:ext uri="{FF2B5EF4-FFF2-40B4-BE49-F238E27FC236}">
                <a16:creationId xmlns:a16="http://schemas.microsoft.com/office/drawing/2014/main" id="{89A42218-189D-4B25-B3ED-8A1AD790868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5108" name="Slide Number Placeholder 3">
            <a:extLst>
              <a:ext uri="{FF2B5EF4-FFF2-40B4-BE49-F238E27FC236}">
                <a16:creationId xmlns:a16="http://schemas.microsoft.com/office/drawing/2014/main" id="{252CB310-243E-481F-901E-DF7C18AA234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EF86E5-D9D6-416B-87E7-2DEF34C0F974}" type="slidenum">
              <a:rPr lang="en-US" altLang="en-US" smtClean="0"/>
              <a:pPr>
                <a:spcBef>
                  <a:spcPct val="0"/>
                </a:spcBef>
              </a:pPr>
              <a:t>55</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CCC6A75C-C721-42A1-9ACD-586F59C75E7C}"/>
              </a:ext>
            </a:extLst>
          </p:cNvPr>
          <p:cNvSpPr>
            <a:spLocks noGrp="1" noRot="1" noChangeAspect="1" noTextEdit="1"/>
          </p:cNvSpPr>
          <p:nvPr>
            <p:ph type="sldImg"/>
          </p:nvPr>
        </p:nvSpPr>
        <p:spPr>
          <a:ln/>
        </p:spPr>
      </p:sp>
      <p:sp>
        <p:nvSpPr>
          <p:cNvPr id="175107" name="Notes Placeholder 2">
            <a:extLst>
              <a:ext uri="{FF2B5EF4-FFF2-40B4-BE49-F238E27FC236}">
                <a16:creationId xmlns:a16="http://schemas.microsoft.com/office/drawing/2014/main" id="{89A42218-189D-4B25-B3ED-8A1AD790868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5108" name="Slide Number Placeholder 3">
            <a:extLst>
              <a:ext uri="{FF2B5EF4-FFF2-40B4-BE49-F238E27FC236}">
                <a16:creationId xmlns:a16="http://schemas.microsoft.com/office/drawing/2014/main" id="{252CB310-243E-481F-901E-DF7C18AA234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EF86E5-D9D6-416B-87E7-2DEF34C0F974}" type="slidenum">
              <a:rPr lang="en-US" altLang="en-US" smtClean="0"/>
              <a:pPr>
                <a:spcBef>
                  <a:spcPct val="0"/>
                </a:spcBef>
              </a:pPr>
              <a:t>56</a:t>
            </a:fld>
            <a:endParaRPr lang="en-US" altLang="en-US"/>
          </a:p>
        </p:txBody>
      </p:sp>
    </p:spTree>
    <p:extLst>
      <p:ext uri="{BB962C8B-B14F-4D97-AF65-F5344CB8AC3E}">
        <p14:creationId xmlns:p14="http://schemas.microsoft.com/office/powerpoint/2010/main" val="9449246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3BAB1280-A22F-42ED-8C41-3E66DEFF55BA}"/>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A6D4D278-0C33-4B83-9A48-4BC02F6A30E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7156" name="Slide Number Placeholder 3">
            <a:extLst>
              <a:ext uri="{FF2B5EF4-FFF2-40B4-BE49-F238E27FC236}">
                <a16:creationId xmlns:a16="http://schemas.microsoft.com/office/drawing/2014/main" id="{AC81FE8F-527D-41F1-8751-99212925FA7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91F69E-CCA7-419B-AE1F-744EA431A198}" type="slidenum">
              <a:rPr lang="en-US" altLang="en-US" smtClean="0"/>
              <a:pPr>
                <a:spcBef>
                  <a:spcPct val="0"/>
                </a:spcBef>
              </a:pPr>
              <a:t>57</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17A0519C-0C9D-431E-8DFD-55F3C4CF703D}"/>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B45BDE1A-87F9-408A-8A7D-23738A9FB72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1252" name="Slide Number Placeholder 3">
            <a:extLst>
              <a:ext uri="{FF2B5EF4-FFF2-40B4-BE49-F238E27FC236}">
                <a16:creationId xmlns:a16="http://schemas.microsoft.com/office/drawing/2014/main" id="{A28D7877-7A12-4796-9DBC-D952B1AEF5A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1363" indent="-284163" defTabSz="942975">
              <a:spcBef>
                <a:spcPct val="30000"/>
              </a:spcBef>
              <a:defRPr sz="1200">
                <a:solidFill>
                  <a:schemeClr val="tx1"/>
                </a:solidFill>
                <a:latin typeface="Times New Roman" panose="02020603050405020304" pitchFamily="18" charset="0"/>
              </a:defRPr>
            </a:lvl2pPr>
            <a:lvl3pPr marL="1141413" indent="-227013" defTabSz="942975">
              <a:spcBef>
                <a:spcPct val="30000"/>
              </a:spcBef>
              <a:defRPr sz="1200">
                <a:solidFill>
                  <a:schemeClr val="tx1"/>
                </a:solidFill>
                <a:latin typeface="Times New Roman" panose="02020603050405020304" pitchFamily="18" charset="0"/>
              </a:defRPr>
            </a:lvl3pPr>
            <a:lvl4pPr marL="1598613" indent="-227013" defTabSz="942975">
              <a:spcBef>
                <a:spcPct val="30000"/>
              </a:spcBef>
              <a:defRPr sz="1200">
                <a:solidFill>
                  <a:schemeClr val="tx1"/>
                </a:solidFill>
                <a:latin typeface="Times New Roman" panose="02020603050405020304" pitchFamily="18" charset="0"/>
              </a:defRPr>
            </a:lvl4pPr>
            <a:lvl5pPr marL="2055813" indent="-227013" defTabSz="942975">
              <a:spcBef>
                <a:spcPct val="30000"/>
              </a:spcBef>
              <a:defRPr sz="1200">
                <a:solidFill>
                  <a:schemeClr val="tx1"/>
                </a:solidFill>
                <a:latin typeface="Times New Roman" panose="02020603050405020304" pitchFamily="18" charset="0"/>
              </a:defRPr>
            </a:lvl5pPr>
            <a:lvl6pPr marL="2513013" indent="-227013"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9B1703-E33D-4134-89F1-AA5C086340DB}" type="slidenum">
              <a:rPr lang="en-US" altLang="en-US" smtClean="0"/>
              <a:pPr>
                <a:spcBef>
                  <a:spcPct val="0"/>
                </a:spcBef>
              </a:pPr>
              <a:t>58</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98C5093D-0C67-4044-B477-C11EE4F7458C}"/>
              </a:ext>
            </a:extLst>
          </p:cNvPr>
          <p:cNvSpPr>
            <a:spLocks noGrp="1" noRot="1" noChangeAspect="1" noTextEdit="1"/>
          </p:cNvSpPr>
          <p:nvPr>
            <p:ph type="sldImg"/>
          </p:nvPr>
        </p:nvSpPr>
        <p:spPr>
          <a:ln/>
        </p:spPr>
      </p:sp>
      <p:sp>
        <p:nvSpPr>
          <p:cNvPr id="193539" name="Notes Placeholder 2">
            <a:extLst>
              <a:ext uri="{FF2B5EF4-FFF2-40B4-BE49-F238E27FC236}">
                <a16:creationId xmlns:a16="http://schemas.microsoft.com/office/drawing/2014/main" id="{266CFBFF-F987-4C97-8E18-39D77C72786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3540" name="Slide Number Placeholder 3">
            <a:extLst>
              <a:ext uri="{FF2B5EF4-FFF2-40B4-BE49-F238E27FC236}">
                <a16:creationId xmlns:a16="http://schemas.microsoft.com/office/drawing/2014/main" id="{EF56F490-37AC-4CE9-AFF3-AA7A4571A0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835B22-3113-48EF-9F1F-860606728F8A}" type="slidenum">
              <a:rPr lang="en-US" altLang="en-US" smtClean="0"/>
              <a:pPr>
                <a:spcBef>
                  <a:spcPct val="0"/>
                </a:spcBef>
              </a:pPr>
              <a:t>59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EB9420F-7529-4EBA-84E9-321410C00707}"/>
              </a:ext>
            </a:extLst>
          </p:cNvPr>
          <p:cNvSpPr>
            <a:spLocks noGrp="1" noRot="1" noChangeAspect="1" noChangeArrowheads="1" noTextEdit="1"/>
          </p:cNvSpPr>
          <p:nvPr>
            <p:ph type="sldImg"/>
          </p:nvPr>
        </p:nvSpPr>
        <p:spPr>
          <a:xfrm>
            <a:off x="1257300" y="720725"/>
            <a:ext cx="4800600" cy="3600450"/>
          </a:xfrm>
          <a:ln/>
        </p:spPr>
      </p:sp>
      <p:sp>
        <p:nvSpPr>
          <p:cNvPr id="54275" name="Rectangle 3">
            <a:extLst>
              <a:ext uri="{FF2B5EF4-FFF2-40B4-BE49-F238E27FC236}">
                <a16:creationId xmlns:a16="http://schemas.microsoft.com/office/drawing/2014/main" id="{2AC2F0F9-9230-4365-B21F-E9E5E9158651}"/>
              </a:ext>
            </a:extLst>
          </p:cNvPr>
          <p:cNvSpPr>
            <a:spLocks noGrp="1" noChangeArrowheads="1"/>
          </p:cNvSpPr>
          <p:nvPr>
            <p:ph type="body" idx="1"/>
          </p:nvPr>
        </p:nvSpPr>
        <p:spPr>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F34D9513-16F8-47EF-94E6-D8F5B4E3B9F7}"/>
              </a:ext>
            </a:extLst>
          </p:cNvPr>
          <p:cNvSpPr>
            <a:spLocks noGrp="1" noRot="1" noChangeAspect="1" noTextEdit="1"/>
          </p:cNvSpPr>
          <p:nvPr>
            <p:ph type="sldImg"/>
          </p:nvPr>
        </p:nvSpPr>
        <p:spPr>
          <a:ln/>
        </p:spPr>
      </p:sp>
      <p:sp>
        <p:nvSpPr>
          <p:cNvPr id="195587" name="Notes Placeholder 2">
            <a:extLst>
              <a:ext uri="{FF2B5EF4-FFF2-40B4-BE49-F238E27FC236}">
                <a16:creationId xmlns:a16="http://schemas.microsoft.com/office/drawing/2014/main" id="{2C4192F4-648C-4967-8CDA-E570BA46C26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5588" name="Slide Number Placeholder 3">
            <a:extLst>
              <a:ext uri="{FF2B5EF4-FFF2-40B4-BE49-F238E27FC236}">
                <a16:creationId xmlns:a16="http://schemas.microsoft.com/office/drawing/2014/main" id="{EA65C685-4FAE-4524-8D0C-F88A7649C28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ACEB50-976E-4F0F-AE1E-8DE5E54E9FC2}" type="slidenum">
              <a:rPr lang="en-US" altLang="en-US" smtClean="0"/>
              <a:pPr>
                <a:spcBef>
                  <a:spcPct val="0"/>
                </a:spcBef>
              </a:pPr>
              <a:t>60</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DB6B55EB-E676-4FE2-A00E-1CEE623465F6}"/>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FC5A330B-091F-441F-85FD-CEC8BA198BD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9684" name="Slide Number Placeholder 3">
            <a:extLst>
              <a:ext uri="{FF2B5EF4-FFF2-40B4-BE49-F238E27FC236}">
                <a16:creationId xmlns:a16="http://schemas.microsoft.com/office/drawing/2014/main" id="{CA9516A7-7D97-4524-8D67-412964AE8DA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91DAE2-7502-465B-BF0D-54F5072F3918}" type="slidenum">
              <a:rPr lang="en-US" altLang="en-US" smtClean="0"/>
              <a:pPr>
                <a:spcBef>
                  <a:spcPct val="0"/>
                </a:spcBef>
              </a:pPr>
              <a:t>61</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DB6B55EB-E676-4FE2-A00E-1CEE623465F6}"/>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FC5A330B-091F-441F-85FD-CEC8BA198BD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9684" name="Slide Number Placeholder 3">
            <a:extLst>
              <a:ext uri="{FF2B5EF4-FFF2-40B4-BE49-F238E27FC236}">
                <a16:creationId xmlns:a16="http://schemas.microsoft.com/office/drawing/2014/main" id="{CA9516A7-7D97-4524-8D67-412964AE8DA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91DAE2-7502-465B-BF0D-54F5072F3918}" type="slidenum">
              <a:rPr lang="en-US" altLang="en-US" smtClean="0"/>
              <a:pPr>
                <a:spcBef>
                  <a:spcPct val="0"/>
                </a:spcBef>
              </a:pPr>
              <a:t>62</a:t>
            </a:fld>
            <a:endParaRPr lang="en-US" altLang="en-US"/>
          </a:p>
        </p:txBody>
      </p:sp>
    </p:spTree>
    <p:extLst>
      <p:ext uri="{BB962C8B-B14F-4D97-AF65-F5344CB8AC3E}">
        <p14:creationId xmlns:p14="http://schemas.microsoft.com/office/powerpoint/2010/main" val="13127589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8FD9E496-F6D9-404A-80BB-B9C0CDAB894D}"/>
              </a:ext>
            </a:extLst>
          </p:cNvPr>
          <p:cNvSpPr>
            <a:spLocks noGrp="1" noRot="1" noChangeAspect="1" noTextEdit="1"/>
          </p:cNvSpPr>
          <p:nvPr>
            <p:ph type="sldImg"/>
          </p:nvPr>
        </p:nvSpPr>
        <p:spPr>
          <a:ln/>
        </p:spPr>
      </p:sp>
      <p:sp>
        <p:nvSpPr>
          <p:cNvPr id="201731" name="Notes Placeholder 2">
            <a:extLst>
              <a:ext uri="{FF2B5EF4-FFF2-40B4-BE49-F238E27FC236}">
                <a16:creationId xmlns:a16="http://schemas.microsoft.com/office/drawing/2014/main" id="{8D591339-D1E4-4068-B41C-99631760AC1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1732" name="Slide Number Placeholder 3">
            <a:extLst>
              <a:ext uri="{FF2B5EF4-FFF2-40B4-BE49-F238E27FC236}">
                <a16:creationId xmlns:a16="http://schemas.microsoft.com/office/drawing/2014/main" id="{3BBA7E88-E918-4A06-B2EB-FBB1F5B73FD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AA9924-B0D9-4928-A5EB-9F966A8C6266}" type="slidenum">
              <a:rPr lang="en-US" altLang="en-US" smtClean="0"/>
              <a:pPr>
                <a:spcBef>
                  <a:spcPct val="0"/>
                </a:spcBef>
              </a:pPr>
              <a:t>63</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A975ECED-5B38-4948-B3F3-DB317DB1A296}"/>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EBEA878E-5A26-4245-9364-5E5F72DC2C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3780" name="Slide Number Placeholder 3">
            <a:extLst>
              <a:ext uri="{FF2B5EF4-FFF2-40B4-BE49-F238E27FC236}">
                <a16:creationId xmlns:a16="http://schemas.microsoft.com/office/drawing/2014/main" id="{6F0300EC-D293-4CF9-B8CE-11AC0B00CB7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6C65FE-CB07-4466-9245-82EA08866186}" type="slidenum">
              <a:rPr lang="en-US" altLang="en-US" smtClean="0"/>
              <a:pPr>
                <a:spcBef>
                  <a:spcPct val="0"/>
                </a:spcBef>
              </a:pPr>
              <a:t>64</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4248BE5B-547D-4F04-A84C-1F490A8841A2}"/>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id="{38FE903A-9F4A-4B3B-9D84-639F9733D8A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5828" name="Slide Number Placeholder 3">
            <a:extLst>
              <a:ext uri="{FF2B5EF4-FFF2-40B4-BE49-F238E27FC236}">
                <a16:creationId xmlns:a16="http://schemas.microsoft.com/office/drawing/2014/main" id="{9F873566-A7E8-464A-95D5-4999AD58307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1202B0-9746-47BE-856D-C7D5422AA618}" type="slidenum">
              <a:rPr lang="en-US" altLang="en-US" smtClean="0"/>
              <a:pPr>
                <a:spcBef>
                  <a:spcPct val="0"/>
                </a:spcBef>
              </a:pPr>
              <a:t>65</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AE389B6B-725D-4F47-A33C-8955EE1133BB}"/>
              </a:ext>
            </a:extLst>
          </p:cNvPr>
          <p:cNvSpPr>
            <a:spLocks noGrp="1" noRot="1" noChangeAspect="1" noTextEdit="1"/>
          </p:cNvSpPr>
          <p:nvPr>
            <p:ph type="sldImg"/>
          </p:nvPr>
        </p:nvSpPr>
        <p:spPr>
          <a:ln/>
        </p:spPr>
      </p:sp>
      <p:sp>
        <p:nvSpPr>
          <p:cNvPr id="232451" name="Notes Placeholder 2">
            <a:extLst>
              <a:ext uri="{FF2B5EF4-FFF2-40B4-BE49-F238E27FC236}">
                <a16:creationId xmlns:a16="http://schemas.microsoft.com/office/drawing/2014/main" id="{161B4161-6FE8-47CE-BE99-0A763821FB0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b="1" dirty="0">
              <a:solidFill>
                <a:srgbClr val="FF0000"/>
              </a:solidFill>
            </a:endParaRPr>
          </a:p>
        </p:txBody>
      </p:sp>
      <p:sp>
        <p:nvSpPr>
          <p:cNvPr id="232452" name="Slide Number Placeholder 3">
            <a:extLst>
              <a:ext uri="{FF2B5EF4-FFF2-40B4-BE49-F238E27FC236}">
                <a16:creationId xmlns:a16="http://schemas.microsoft.com/office/drawing/2014/main" id="{0F93C9EA-DFE7-4D67-BC80-99D903FCD97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19EE9D-0202-478E-BD6D-154A26D2725A}" type="slidenum">
              <a:rPr lang="en-US" altLang="en-US" smtClean="0"/>
              <a:pPr>
                <a:spcBef>
                  <a:spcPct val="0"/>
                </a:spcBef>
              </a:pPr>
              <a:t>66</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764593C5-ECE7-446B-B9DD-F8B0FF723681}"/>
              </a:ext>
            </a:extLst>
          </p:cNvPr>
          <p:cNvSpPr>
            <a:spLocks noGrp="1" noRot="1" noChangeAspect="1" noTextEdit="1"/>
          </p:cNvSpPr>
          <p:nvPr>
            <p:ph type="sldImg"/>
          </p:nvPr>
        </p:nvSpPr>
        <p:spPr>
          <a:ln/>
        </p:spPr>
      </p:sp>
      <p:sp>
        <p:nvSpPr>
          <p:cNvPr id="234499" name="Notes Placeholder 2">
            <a:extLst>
              <a:ext uri="{FF2B5EF4-FFF2-40B4-BE49-F238E27FC236}">
                <a16:creationId xmlns:a16="http://schemas.microsoft.com/office/drawing/2014/main" id="{8C8D2748-F695-4BF7-AAA7-FC4C6DD9D5A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4500" name="Slide Number Placeholder 3">
            <a:extLst>
              <a:ext uri="{FF2B5EF4-FFF2-40B4-BE49-F238E27FC236}">
                <a16:creationId xmlns:a16="http://schemas.microsoft.com/office/drawing/2014/main" id="{5CB900E7-8CFB-4E12-BA7D-6C0A8675B4C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CBFB04-5EAA-463D-99CA-CE404A5FA3A5}" type="slidenum">
              <a:rPr lang="en-US" altLang="en-US" smtClean="0"/>
              <a:pPr>
                <a:spcBef>
                  <a:spcPct val="0"/>
                </a:spcBef>
              </a:pPr>
              <a:t>67</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32B5C1F6-0217-475E-8239-440C7F4CECE4}"/>
              </a:ext>
            </a:extLst>
          </p:cNvPr>
          <p:cNvSpPr>
            <a:spLocks noGrp="1" noRot="1" noChangeAspect="1" noTextEdit="1"/>
          </p:cNvSpPr>
          <p:nvPr>
            <p:ph type="sldImg"/>
          </p:nvPr>
        </p:nvSpPr>
        <p:spPr>
          <a:ln/>
        </p:spPr>
      </p:sp>
      <p:sp>
        <p:nvSpPr>
          <p:cNvPr id="236547" name="Notes Placeholder 2">
            <a:extLst>
              <a:ext uri="{FF2B5EF4-FFF2-40B4-BE49-F238E27FC236}">
                <a16:creationId xmlns:a16="http://schemas.microsoft.com/office/drawing/2014/main" id="{CB21778D-D4B9-42D5-A3CE-8099966B3B7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6548" name="Slide Number Placeholder 3">
            <a:extLst>
              <a:ext uri="{FF2B5EF4-FFF2-40B4-BE49-F238E27FC236}">
                <a16:creationId xmlns:a16="http://schemas.microsoft.com/office/drawing/2014/main" id="{CD22B222-14AC-4CBE-BC86-A00B34793DD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18AA77-F529-4D0A-81B4-36F432A17C8A}" type="slidenum">
              <a:rPr lang="en-US" altLang="en-US" smtClean="0"/>
              <a:pPr>
                <a:spcBef>
                  <a:spcPct val="0"/>
                </a:spcBef>
              </a:pPr>
              <a:t>68</a:t>
            </a:fld>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8135F5E2-4C79-45EA-BE3B-6921C410B079}"/>
              </a:ext>
            </a:extLst>
          </p:cNvPr>
          <p:cNvSpPr>
            <a:spLocks noGrp="1" noRot="1" noChangeAspect="1" noTextEdit="1"/>
          </p:cNvSpPr>
          <p:nvPr>
            <p:ph type="sldImg"/>
          </p:nvPr>
        </p:nvSpPr>
        <p:spPr>
          <a:ln/>
        </p:spPr>
      </p:sp>
      <p:sp>
        <p:nvSpPr>
          <p:cNvPr id="238595" name="Notes Placeholder 2">
            <a:extLst>
              <a:ext uri="{FF2B5EF4-FFF2-40B4-BE49-F238E27FC236}">
                <a16:creationId xmlns:a16="http://schemas.microsoft.com/office/drawing/2014/main" id="{CE56D4C1-78FF-4CDF-A39C-554B94E306A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8596" name="Slide Number Placeholder 3">
            <a:extLst>
              <a:ext uri="{FF2B5EF4-FFF2-40B4-BE49-F238E27FC236}">
                <a16:creationId xmlns:a16="http://schemas.microsoft.com/office/drawing/2014/main" id="{86EBBEF8-BE80-432C-A770-0364CDF9884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2299F1-69FA-4599-8896-F30F0C9B3CE1}" type="slidenum">
              <a:rPr lang="en-US" altLang="en-US" smtClean="0"/>
              <a:pPr>
                <a:spcBef>
                  <a:spcPct val="0"/>
                </a:spcBef>
              </a:pPr>
              <a:t>69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BF29BCA-E9A6-434A-A74C-762F167966C2}"/>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36D2CB1C-BDE6-42AC-9054-05B3CCD3FC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4" name="Slide Number Placeholder 3">
            <a:extLst>
              <a:ext uri="{FF2B5EF4-FFF2-40B4-BE49-F238E27FC236}">
                <a16:creationId xmlns:a16="http://schemas.microsoft.com/office/drawing/2014/main" id="{16374399-2884-4B5E-AAB9-988FDC9C09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Times New Roman" panose="02020603050405020304" pitchFamily="18" charset="0"/>
              </a:defRPr>
            </a:lvl1pPr>
            <a:lvl2pPr marL="742950" indent="-285750" defTabSz="944563">
              <a:spcBef>
                <a:spcPct val="30000"/>
              </a:spcBef>
              <a:defRPr sz="1200">
                <a:solidFill>
                  <a:schemeClr val="tx1"/>
                </a:solidFill>
                <a:latin typeface="Times New Roman" panose="02020603050405020304" pitchFamily="18" charset="0"/>
              </a:defRPr>
            </a:lvl2pPr>
            <a:lvl3pPr marL="1143000" indent="-228600" defTabSz="944563">
              <a:spcBef>
                <a:spcPct val="30000"/>
              </a:spcBef>
              <a:defRPr sz="1200">
                <a:solidFill>
                  <a:schemeClr val="tx1"/>
                </a:solidFill>
                <a:latin typeface="Times New Roman" panose="02020603050405020304" pitchFamily="18" charset="0"/>
              </a:defRPr>
            </a:lvl3pPr>
            <a:lvl4pPr marL="1600200" indent="-228600" defTabSz="944563">
              <a:spcBef>
                <a:spcPct val="30000"/>
              </a:spcBef>
              <a:defRPr sz="1200">
                <a:solidFill>
                  <a:schemeClr val="tx1"/>
                </a:solidFill>
                <a:latin typeface="Times New Roman" panose="02020603050405020304" pitchFamily="18" charset="0"/>
              </a:defRPr>
            </a:lvl4pPr>
            <a:lvl5pPr marL="2057400" indent="-228600" defTabSz="944563">
              <a:spcBef>
                <a:spcPct val="30000"/>
              </a:spcBef>
              <a:defRPr sz="1200">
                <a:solidFill>
                  <a:schemeClr val="tx1"/>
                </a:solidFill>
                <a:latin typeface="Times New Roman" panose="02020603050405020304" pitchFamily="18" charset="0"/>
              </a:defRPr>
            </a:lvl5pPr>
            <a:lvl6pPr marL="2514600" indent="-228600" defTabSz="9445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45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45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45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F96486-9611-41B0-8295-BD5AFC4C98EA}" type="slidenum">
              <a:rPr lang="en-US" altLang="en-US" smtClean="0"/>
              <a:pPr>
                <a:spcBef>
                  <a:spcPct val="0"/>
                </a:spcBef>
              </a:pPr>
              <a:t>7</a:t>
            </a:fld>
            <a:endParaRPr lang="en-US" altLang="en-US"/>
          </a:p>
        </p:txBody>
      </p:sp>
    </p:spTree>
    <p:extLst>
      <p:ext uri="{BB962C8B-B14F-4D97-AF65-F5344CB8AC3E}">
        <p14:creationId xmlns:p14="http://schemas.microsoft.com/office/powerpoint/2010/main" val="24687863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F5D2FAD6-732F-4ECC-A83C-94E6E4BC3155}"/>
              </a:ext>
            </a:extLst>
          </p:cNvPr>
          <p:cNvSpPr>
            <a:spLocks noGrp="1" noRot="1" noChangeAspect="1" noTextEdit="1"/>
          </p:cNvSpPr>
          <p:nvPr>
            <p:ph type="sldImg"/>
          </p:nvPr>
        </p:nvSpPr>
        <p:spPr>
          <a:ln/>
        </p:spPr>
      </p:sp>
      <p:sp>
        <p:nvSpPr>
          <p:cNvPr id="240643" name="Notes Placeholder 2">
            <a:extLst>
              <a:ext uri="{FF2B5EF4-FFF2-40B4-BE49-F238E27FC236}">
                <a16:creationId xmlns:a16="http://schemas.microsoft.com/office/drawing/2014/main" id="{FE0219A7-36FD-4F68-A6D4-A9D8139420F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0644" name="Slide Number Placeholder 3">
            <a:extLst>
              <a:ext uri="{FF2B5EF4-FFF2-40B4-BE49-F238E27FC236}">
                <a16:creationId xmlns:a16="http://schemas.microsoft.com/office/drawing/2014/main" id="{50A951C6-A1BD-4075-AE7E-17B17064119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AD208A-3E3B-4949-860E-21FC8D370CA3}" type="slidenum">
              <a:rPr lang="en-US" altLang="en-US" smtClean="0"/>
              <a:pPr>
                <a:spcBef>
                  <a:spcPct val="0"/>
                </a:spcBef>
              </a:pPr>
              <a:t>70</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a:extLst>
              <a:ext uri="{FF2B5EF4-FFF2-40B4-BE49-F238E27FC236}">
                <a16:creationId xmlns:a16="http://schemas.microsoft.com/office/drawing/2014/main" id="{1B817438-14EB-48DC-B7CF-2C0C4F945C19}"/>
              </a:ext>
            </a:extLst>
          </p:cNvPr>
          <p:cNvSpPr>
            <a:spLocks noGrp="1" noRot="1" noChangeAspect="1" noTextEdit="1"/>
          </p:cNvSpPr>
          <p:nvPr>
            <p:ph type="sldImg"/>
          </p:nvPr>
        </p:nvSpPr>
        <p:spPr>
          <a:ln/>
        </p:spPr>
      </p:sp>
      <p:sp>
        <p:nvSpPr>
          <p:cNvPr id="242691" name="Notes Placeholder 2">
            <a:extLst>
              <a:ext uri="{FF2B5EF4-FFF2-40B4-BE49-F238E27FC236}">
                <a16:creationId xmlns:a16="http://schemas.microsoft.com/office/drawing/2014/main" id="{26A99DDA-8B3C-42E5-B1F0-AF4ACA04BCB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2692" name="Slide Number Placeholder 3">
            <a:extLst>
              <a:ext uri="{FF2B5EF4-FFF2-40B4-BE49-F238E27FC236}">
                <a16:creationId xmlns:a16="http://schemas.microsoft.com/office/drawing/2014/main" id="{6B69F390-8D6D-4875-9DCF-46B0C259A1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C0F1DF-61DC-4518-A182-FA4C68E49853}" type="slidenum">
              <a:rPr lang="en-US" altLang="en-US" smtClean="0"/>
              <a:pPr>
                <a:spcBef>
                  <a:spcPct val="0"/>
                </a:spcBef>
              </a:pPr>
              <a:t>71</a:t>
            </a:fld>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a:extLst>
              <a:ext uri="{FF2B5EF4-FFF2-40B4-BE49-F238E27FC236}">
                <a16:creationId xmlns:a16="http://schemas.microsoft.com/office/drawing/2014/main" id="{FECCAEC7-988B-4F4C-A797-E3B6C74048F9}"/>
              </a:ext>
            </a:extLst>
          </p:cNvPr>
          <p:cNvSpPr>
            <a:spLocks noGrp="1" noRot="1" noChangeAspect="1" noTextEdit="1"/>
          </p:cNvSpPr>
          <p:nvPr>
            <p:ph type="sldImg"/>
          </p:nvPr>
        </p:nvSpPr>
        <p:spPr>
          <a:ln/>
        </p:spPr>
      </p:sp>
      <p:sp>
        <p:nvSpPr>
          <p:cNvPr id="244739" name="Notes Placeholder 2">
            <a:extLst>
              <a:ext uri="{FF2B5EF4-FFF2-40B4-BE49-F238E27FC236}">
                <a16:creationId xmlns:a16="http://schemas.microsoft.com/office/drawing/2014/main" id="{4812FBB2-5107-42FA-AAF8-E0375894275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4740" name="Slide Number Placeholder 3">
            <a:extLst>
              <a:ext uri="{FF2B5EF4-FFF2-40B4-BE49-F238E27FC236}">
                <a16:creationId xmlns:a16="http://schemas.microsoft.com/office/drawing/2014/main" id="{DC8D313D-951C-4772-9DB9-45DDB7CAEBF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A76B7B-C2BE-4873-AB3D-65BF40969C06}" type="slidenum">
              <a:rPr lang="en-US" altLang="en-US" smtClean="0"/>
              <a:pPr>
                <a:spcBef>
                  <a:spcPct val="0"/>
                </a:spcBef>
              </a:pPr>
              <a:t>72</a:t>
            </a:fld>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a:extLst>
              <a:ext uri="{FF2B5EF4-FFF2-40B4-BE49-F238E27FC236}">
                <a16:creationId xmlns:a16="http://schemas.microsoft.com/office/drawing/2014/main" id="{2E002423-42FB-42A6-9A2D-55C21FF7BA02}"/>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9AD35517-ECF2-47D4-8EB7-8B0A7AA154A3}"/>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Source:</a:t>
            </a:r>
          </a:p>
          <a:p>
            <a:pPr marL="342900" lvl="1" indent="-342900" eaLnBrk="1" hangingPunct="1">
              <a:lnSpc>
                <a:spcPct val="80000"/>
              </a:lnSpc>
              <a:buFontTx/>
              <a:buChar char="•"/>
              <a:defRPr/>
            </a:pPr>
            <a:r>
              <a:rPr lang="en-US" sz="2000" b="1" dirty="0">
                <a:cs typeface="Times New Roman" pitchFamily="18" charset="0"/>
              </a:rPr>
              <a:t>Tips for Temporary Flight Restrictions and Special Use Airspace</a:t>
            </a:r>
            <a:endParaRPr lang="en-US" sz="2000" b="1" dirty="0">
              <a:cs typeface="Times New Roman" pitchFamily="18" charset="0"/>
              <a:hlinkClick r:id="rId3"/>
            </a:endParaRPr>
          </a:p>
          <a:p>
            <a:pPr lvl="1" eaLnBrk="1" hangingPunct="1">
              <a:spcBef>
                <a:spcPct val="0"/>
              </a:spcBef>
              <a:defRPr/>
            </a:pPr>
            <a:r>
              <a:rPr lang="en-US" altLang="en-US" sz="2000" dirty="0">
                <a:cs typeface="Arial" panose="020B0604020202020204" pitchFamily="34" charset="0"/>
                <a:hlinkClick r:id="rId4"/>
              </a:rPr>
              <a:t>http://www.aopa.org/-/media/Files/AOPA/Home/Flight-Planning/TipsForTempFlightRestrictions.pdf</a:t>
            </a:r>
            <a:r>
              <a:rPr lang="en-US" altLang="en-US" sz="2000" dirty="0">
                <a:cs typeface="Arial" panose="020B0604020202020204" pitchFamily="34" charset="0"/>
              </a:rPr>
              <a:t> </a:t>
            </a:r>
            <a:r>
              <a:rPr lang="en-US" altLang="en-US" sz="1800" dirty="0">
                <a:cs typeface="Arial" panose="020B0604020202020204" pitchFamily="34" charset="0"/>
              </a:rPr>
              <a:t> </a:t>
            </a:r>
            <a:endParaRPr lang="en-US" sz="2000" dirty="0">
              <a:cs typeface="Arial" charset="0"/>
            </a:endParaRPr>
          </a:p>
          <a:p>
            <a:pPr>
              <a:defRPr/>
            </a:pPr>
            <a:endParaRPr lang="en-US" altLang="en-US" dirty="0"/>
          </a:p>
        </p:txBody>
      </p:sp>
      <p:sp>
        <p:nvSpPr>
          <p:cNvPr id="246788" name="Slide Number Placeholder 3">
            <a:extLst>
              <a:ext uri="{FF2B5EF4-FFF2-40B4-BE49-F238E27FC236}">
                <a16:creationId xmlns:a16="http://schemas.microsoft.com/office/drawing/2014/main" id="{A32C3C07-5B89-42D1-A6B3-D8F14F6468E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65C9E0-EDA0-442A-AB11-CFB04E2E3440}" type="slidenum">
              <a:rPr lang="en-US" altLang="en-US" smtClean="0"/>
              <a:pPr>
                <a:spcBef>
                  <a:spcPct val="0"/>
                </a:spcBef>
              </a:pPr>
              <a:t>73</a:t>
            </a:fld>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03F98C27-A58F-42B3-9778-1DA92C2BA0C1}"/>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69512841-9635-4853-B6DF-41306709254B}"/>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Source:</a:t>
            </a:r>
          </a:p>
          <a:p>
            <a:pPr marL="342900" lvl="1" indent="-342900" eaLnBrk="1" hangingPunct="1">
              <a:lnSpc>
                <a:spcPct val="80000"/>
              </a:lnSpc>
              <a:buFontTx/>
              <a:buChar char="•"/>
              <a:defRPr/>
            </a:pPr>
            <a:r>
              <a:rPr lang="en-US" sz="2000" b="1" dirty="0">
                <a:cs typeface="Times New Roman" pitchFamily="18" charset="0"/>
              </a:rPr>
              <a:t>Tips for Temporary Flight Restrictions and Special Use Airspace</a:t>
            </a:r>
            <a:endParaRPr lang="en-US" sz="2000" b="1" dirty="0">
              <a:cs typeface="Times New Roman" pitchFamily="18" charset="0"/>
              <a:hlinkClick r:id="rId3"/>
            </a:endParaRPr>
          </a:p>
          <a:p>
            <a:pPr lvl="1" eaLnBrk="1" hangingPunct="1">
              <a:spcBef>
                <a:spcPct val="0"/>
              </a:spcBef>
              <a:defRPr/>
            </a:pPr>
            <a:r>
              <a:rPr lang="en-US" altLang="en-US" sz="2000" dirty="0">
                <a:cs typeface="Arial" panose="020B0604020202020204" pitchFamily="34" charset="0"/>
                <a:hlinkClick r:id="rId4"/>
              </a:rPr>
              <a:t>http://www.aopa.org/-/media/Files/AOPA/Home/Flight-Planning/TipsForTempFlightRestrictions.pdf</a:t>
            </a:r>
            <a:r>
              <a:rPr lang="en-US" altLang="en-US" sz="2000" dirty="0">
                <a:cs typeface="Arial" panose="020B0604020202020204" pitchFamily="34" charset="0"/>
              </a:rPr>
              <a:t> </a:t>
            </a:r>
            <a:r>
              <a:rPr lang="en-US" altLang="en-US" sz="1800" dirty="0">
                <a:cs typeface="Arial" panose="020B0604020202020204" pitchFamily="34" charset="0"/>
              </a:rPr>
              <a:t> </a:t>
            </a:r>
            <a:endParaRPr lang="en-US" sz="2000" dirty="0">
              <a:cs typeface="Arial" charset="0"/>
            </a:endParaRPr>
          </a:p>
          <a:p>
            <a:pPr>
              <a:defRPr/>
            </a:pPr>
            <a:endParaRPr lang="en-US" altLang="en-US" dirty="0"/>
          </a:p>
        </p:txBody>
      </p:sp>
      <p:sp>
        <p:nvSpPr>
          <p:cNvPr id="248836" name="Slide Number Placeholder 3">
            <a:extLst>
              <a:ext uri="{FF2B5EF4-FFF2-40B4-BE49-F238E27FC236}">
                <a16:creationId xmlns:a16="http://schemas.microsoft.com/office/drawing/2014/main" id="{57F90705-C034-4895-88E7-823DEC0C2A9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1F8A83-10EF-4543-A03C-C78CF602E53B}" type="slidenum">
              <a:rPr lang="en-US" altLang="en-US" smtClean="0"/>
              <a:pPr>
                <a:spcBef>
                  <a:spcPct val="0"/>
                </a:spcBef>
              </a:pPr>
              <a:t>74</a:t>
            </a:fld>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a16="http://schemas.microsoft.com/office/drawing/2014/main" id="{0FE5109B-2410-4857-9ACF-DF1D487DA8F8}"/>
              </a:ext>
            </a:extLst>
          </p:cNvPr>
          <p:cNvSpPr>
            <a:spLocks noGrp="1" noRot="1" noChangeAspect="1" noTextEdit="1"/>
          </p:cNvSpPr>
          <p:nvPr>
            <p:ph type="sldImg"/>
          </p:nvPr>
        </p:nvSpPr>
        <p:spPr>
          <a:ln/>
        </p:spPr>
      </p:sp>
      <p:sp>
        <p:nvSpPr>
          <p:cNvPr id="250883" name="Notes Placeholder 2">
            <a:extLst>
              <a:ext uri="{FF2B5EF4-FFF2-40B4-BE49-F238E27FC236}">
                <a16:creationId xmlns:a16="http://schemas.microsoft.com/office/drawing/2014/main" id="{0871238D-C6B1-48B7-95F3-29CDC05AA4F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0884" name="Slide Number Placeholder 3">
            <a:extLst>
              <a:ext uri="{FF2B5EF4-FFF2-40B4-BE49-F238E27FC236}">
                <a16:creationId xmlns:a16="http://schemas.microsoft.com/office/drawing/2014/main" id="{517B689B-89EC-4FE6-BD13-08F134D76A5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8379BD-DAC0-4CD8-BEC3-82A5306925D8}" type="slidenum">
              <a:rPr lang="en-US" altLang="en-US" smtClean="0"/>
              <a:pPr>
                <a:spcBef>
                  <a:spcPct val="0"/>
                </a:spcBef>
              </a:pPr>
              <a:t>75</a:t>
            </a:fld>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a:extLst>
              <a:ext uri="{FF2B5EF4-FFF2-40B4-BE49-F238E27FC236}">
                <a16:creationId xmlns:a16="http://schemas.microsoft.com/office/drawing/2014/main" id="{A8707DEB-E2CD-4AD5-9580-8FDBE7CDAA2C}"/>
              </a:ext>
            </a:extLst>
          </p:cNvPr>
          <p:cNvSpPr>
            <a:spLocks noGrp="1" noRot="1" noChangeAspect="1" noTextEdit="1"/>
          </p:cNvSpPr>
          <p:nvPr>
            <p:ph type="sldImg"/>
          </p:nvPr>
        </p:nvSpPr>
        <p:spPr>
          <a:ln/>
        </p:spPr>
      </p:sp>
      <p:sp>
        <p:nvSpPr>
          <p:cNvPr id="252931" name="Notes Placeholder 2">
            <a:extLst>
              <a:ext uri="{FF2B5EF4-FFF2-40B4-BE49-F238E27FC236}">
                <a16:creationId xmlns:a16="http://schemas.microsoft.com/office/drawing/2014/main" id="{0A737E73-BB5F-4E76-9238-A8B4456475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2932" name="Slide Number Placeholder 3">
            <a:extLst>
              <a:ext uri="{FF2B5EF4-FFF2-40B4-BE49-F238E27FC236}">
                <a16:creationId xmlns:a16="http://schemas.microsoft.com/office/drawing/2014/main" id="{687385A4-0FB1-4772-A6FD-375CFAE6380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F87D1F-7A96-454C-8C30-23CBDA06A293}" type="slidenum">
              <a:rPr lang="en-US" altLang="en-US" smtClean="0"/>
              <a:pPr>
                <a:spcBef>
                  <a:spcPct val="0"/>
                </a:spcBef>
              </a:pPr>
              <a:t>76</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a:extLst>
              <a:ext uri="{FF2B5EF4-FFF2-40B4-BE49-F238E27FC236}">
                <a16:creationId xmlns:a16="http://schemas.microsoft.com/office/drawing/2014/main" id="{00704332-7E5E-40F9-9730-5C2384A68F21}"/>
              </a:ext>
            </a:extLst>
          </p:cNvPr>
          <p:cNvSpPr>
            <a:spLocks noGrp="1" noRot="1" noChangeAspect="1" noTextEdit="1"/>
          </p:cNvSpPr>
          <p:nvPr>
            <p:ph type="sldImg"/>
          </p:nvPr>
        </p:nvSpPr>
        <p:spPr>
          <a:ln/>
        </p:spPr>
      </p:sp>
      <p:sp>
        <p:nvSpPr>
          <p:cNvPr id="254979" name="Notes Placeholder 2">
            <a:extLst>
              <a:ext uri="{FF2B5EF4-FFF2-40B4-BE49-F238E27FC236}">
                <a16:creationId xmlns:a16="http://schemas.microsoft.com/office/drawing/2014/main" id="{8503A20E-6EE9-4211-9718-89A71835732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4980" name="Slide Number Placeholder 3">
            <a:extLst>
              <a:ext uri="{FF2B5EF4-FFF2-40B4-BE49-F238E27FC236}">
                <a16:creationId xmlns:a16="http://schemas.microsoft.com/office/drawing/2014/main" id="{15FB22F0-FCF3-410B-B7BF-D71D7989850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59350E-2540-49EA-9BD9-FB052939CF20}" type="slidenum">
              <a:rPr lang="en-US" altLang="en-US" smtClean="0"/>
              <a:pPr>
                <a:spcBef>
                  <a:spcPct val="0"/>
                </a:spcBef>
              </a:pPr>
              <a:t>77</a:t>
            </a:fld>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a:extLst>
              <a:ext uri="{FF2B5EF4-FFF2-40B4-BE49-F238E27FC236}">
                <a16:creationId xmlns:a16="http://schemas.microsoft.com/office/drawing/2014/main" id="{7494B31A-9002-48F7-A19F-9E367640C905}"/>
              </a:ext>
            </a:extLst>
          </p:cNvPr>
          <p:cNvSpPr>
            <a:spLocks noGrp="1" noRot="1" noChangeAspect="1" noTextEdit="1"/>
          </p:cNvSpPr>
          <p:nvPr>
            <p:ph type="sldImg"/>
          </p:nvPr>
        </p:nvSpPr>
        <p:spPr>
          <a:ln/>
        </p:spPr>
      </p:sp>
      <p:sp>
        <p:nvSpPr>
          <p:cNvPr id="257027" name="Notes Placeholder 2">
            <a:extLst>
              <a:ext uri="{FF2B5EF4-FFF2-40B4-BE49-F238E27FC236}">
                <a16:creationId xmlns:a16="http://schemas.microsoft.com/office/drawing/2014/main" id="{824FE897-0C09-4070-9F07-B80A748ECE1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7028" name="Slide Number Placeholder 3">
            <a:extLst>
              <a:ext uri="{FF2B5EF4-FFF2-40B4-BE49-F238E27FC236}">
                <a16:creationId xmlns:a16="http://schemas.microsoft.com/office/drawing/2014/main" id="{67DC28B6-E5F9-4519-A349-189D9953101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59D0BB-A603-49F7-8030-39B06FCBBEFE}" type="slidenum">
              <a:rPr lang="en-US" altLang="en-US" smtClean="0"/>
              <a:pPr>
                <a:spcBef>
                  <a:spcPct val="0"/>
                </a:spcBef>
              </a:pPr>
              <a:t>78</a:t>
            </a:fld>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48CCCB82-E853-4F40-A1E9-572D1974DE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A608E3-0F6C-44B8-B16E-0B32F7672C47}" type="slidenum">
              <a:rPr lang="en-US" altLang="en-US" smtClean="0"/>
              <a:pPr>
                <a:spcBef>
                  <a:spcPct val="0"/>
                </a:spcBef>
              </a:pPr>
              <a:t>79</a:t>
            </a:fld>
            <a:endParaRPr lang="en-US" altLang="en-US"/>
          </a:p>
        </p:txBody>
      </p:sp>
      <p:sp>
        <p:nvSpPr>
          <p:cNvPr id="69634" name="Rectangle 7">
            <a:extLst>
              <a:ext uri="{FF2B5EF4-FFF2-40B4-BE49-F238E27FC236}">
                <a16:creationId xmlns:a16="http://schemas.microsoft.com/office/drawing/2014/main" id="{F4A7F43C-F05E-472D-B815-C404F954D493}"/>
              </a:ext>
            </a:extLst>
          </p:cNvPr>
          <p:cNvSpPr txBox="1">
            <a:spLocks noGrp="1" noChangeArrowheads="1"/>
          </p:cNvSpPr>
          <p:nvPr/>
        </p:nvSpPr>
        <p:spPr bwMode="auto">
          <a:xfrm>
            <a:off x="4184386" y="9187198"/>
            <a:ext cx="3200389" cy="482863"/>
          </a:xfrm>
          <a:prstGeom prst="rect">
            <a:avLst/>
          </a:prstGeom>
          <a:noFill/>
          <a:ln>
            <a:noFill/>
          </a:ln>
          <a:extLst/>
        </p:spPr>
        <p:txBody>
          <a:bodyPr lIns="97430" tIns="48715" rIns="97430" bIns="48715" anchor="b"/>
          <a:lstStyle>
            <a:lvl1pPr defTabSz="947738" eaLnBrk="0" hangingPunct="0">
              <a:defRPr sz="2400">
                <a:solidFill>
                  <a:schemeClr val="tx1"/>
                </a:solidFill>
                <a:latin typeface="Arial" panose="020B0604020202020204" pitchFamily="34" charset="0"/>
              </a:defRPr>
            </a:lvl1pPr>
            <a:lvl2pPr marL="769938" indent="-295275" defTabSz="947738" eaLnBrk="0" hangingPunct="0">
              <a:defRPr sz="2400">
                <a:solidFill>
                  <a:schemeClr val="tx1"/>
                </a:solidFill>
                <a:latin typeface="Arial" panose="020B0604020202020204" pitchFamily="34" charset="0"/>
              </a:defRPr>
            </a:lvl2pPr>
            <a:lvl3pPr marL="1185863" indent="-238125" defTabSz="947738" eaLnBrk="0" hangingPunct="0">
              <a:defRPr sz="2400">
                <a:solidFill>
                  <a:schemeClr val="tx1"/>
                </a:solidFill>
                <a:latin typeface="Arial" panose="020B0604020202020204" pitchFamily="34" charset="0"/>
              </a:defRPr>
            </a:lvl3pPr>
            <a:lvl4pPr marL="1660525" indent="-238125" defTabSz="947738" eaLnBrk="0" hangingPunct="0">
              <a:defRPr sz="2400">
                <a:solidFill>
                  <a:schemeClr val="tx1"/>
                </a:solidFill>
                <a:latin typeface="Arial" panose="020B0604020202020204" pitchFamily="34" charset="0"/>
              </a:defRPr>
            </a:lvl4pPr>
            <a:lvl5pPr marL="2133600" indent="-236538" defTabSz="947738" eaLnBrk="0" hangingPunct="0">
              <a:defRPr sz="2400">
                <a:solidFill>
                  <a:schemeClr val="tx1"/>
                </a:solidFill>
                <a:latin typeface="Arial" panose="020B0604020202020204" pitchFamily="34" charset="0"/>
              </a:defRPr>
            </a:lvl5pPr>
            <a:lvl6pPr marL="25908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30480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5052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9624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defRPr/>
            </a:pPr>
            <a:fld id="{55BFA89D-4A24-4EF2-9C89-C89A39935231}"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defRPr/>
              </a:pPr>
              <a:t>79</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73060" name="Rectangle 2">
            <a:extLst>
              <a:ext uri="{FF2B5EF4-FFF2-40B4-BE49-F238E27FC236}">
                <a16:creationId xmlns:a16="http://schemas.microsoft.com/office/drawing/2014/main" id="{B3491347-6943-4328-9E18-6BF1B4924217}"/>
              </a:ext>
            </a:extLst>
          </p:cNvPr>
          <p:cNvSpPr>
            <a:spLocks noGrp="1" noRot="1" noChangeAspect="1" noChangeArrowheads="1" noTextEdit="1"/>
          </p:cNvSpPr>
          <p:nvPr>
            <p:ph type="sldImg"/>
          </p:nvPr>
        </p:nvSpPr>
        <p:spPr>
          <a:xfrm>
            <a:off x="1274763" y="725488"/>
            <a:ext cx="4835525" cy="3627437"/>
          </a:xfrm>
          <a:ln/>
        </p:spPr>
      </p:sp>
      <p:sp>
        <p:nvSpPr>
          <p:cNvPr id="173061" name="Rectangle 3">
            <a:extLst>
              <a:ext uri="{FF2B5EF4-FFF2-40B4-BE49-F238E27FC236}">
                <a16:creationId xmlns:a16="http://schemas.microsoft.com/office/drawing/2014/main" id="{7ED58DA2-1076-4047-80FC-F5E1E1DE9C5E}"/>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0" tIns="48715" rIns="97430" bIns="48715"/>
          <a:lstStyle/>
          <a:p>
            <a:pPr eaLnBrk="1" hangingPunct="1"/>
            <a:r>
              <a:rPr lang="en-US" altLang="en-US"/>
              <a:t>Some good FAA References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BACDFBE-0BAA-4D18-A3AA-5F4F7B00B768}"/>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348CEA41-E9B4-478A-8276-2393C1BF79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8372" name="Slide Number Placeholder 3">
            <a:extLst>
              <a:ext uri="{FF2B5EF4-FFF2-40B4-BE49-F238E27FC236}">
                <a16:creationId xmlns:a16="http://schemas.microsoft.com/office/drawing/2014/main" id="{B2AAB801-2B6D-4233-A784-D4FE5630DE1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Times New Roman" panose="02020603050405020304" pitchFamily="18" charset="0"/>
              </a:defRPr>
            </a:lvl1pPr>
            <a:lvl2pPr marL="742950" indent="-285750" defTabSz="944563">
              <a:spcBef>
                <a:spcPct val="30000"/>
              </a:spcBef>
              <a:defRPr sz="1200">
                <a:solidFill>
                  <a:schemeClr val="tx1"/>
                </a:solidFill>
                <a:latin typeface="Times New Roman" panose="02020603050405020304" pitchFamily="18" charset="0"/>
              </a:defRPr>
            </a:lvl2pPr>
            <a:lvl3pPr marL="1143000" indent="-228600" defTabSz="944563">
              <a:spcBef>
                <a:spcPct val="30000"/>
              </a:spcBef>
              <a:defRPr sz="1200">
                <a:solidFill>
                  <a:schemeClr val="tx1"/>
                </a:solidFill>
                <a:latin typeface="Times New Roman" panose="02020603050405020304" pitchFamily="18" charset="0"/>
              </a:defRPr>
            </a:lvl3pPr>
            <a:lvl4pPr marL="1600200" indent="-228600" defTabSz="944563">
              <a:spcBef>
                <a:spcPct val="30000"/>
              </a:spcBef>
              <a:defRPr sz="1200">
                <a:solidFill>
                  <a:schemeClr val="tx1"/>
                </a:solidFill>
                <a:latin typeface="Times New Roman" panose="02020603050405020304" pitchFamily="18" charset="0"/>
              </a:defRPr>
            </a:lvl4pPr>
            <a:lvl5pPr marL="2057400" indent="-228600" defTabSz="944563">
              <a:spcBef>
                <a:spcPct val="30000"/>
              </a:spcBef>
              <a:defRPr sz="1200">
                <a:solidFill>
                  <a:schemeClr val="tx1"/>
                </a:solidFill>
                <a:latin typeface="Times New Roman" panose="02020603050405020304" pitchFamily="18" charset="0"/>
              </a:defRPr>
            </a:lvl5pPr>
            <a:lvl6pPr marL="2514600" indent="-228600" defTabSz="9445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45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45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45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87488C-F75E-4A5F-B14E-731EDB1041FE}" type="slidenum">
              <a:rPr lang="en-US" altLang="en-US" smtClean="0"/>
              <a:pPr>
                <a:spcBef>
                  <a:spcPct val="0"/>
                </a:spcBef>
              </a:pPr>
              <a:t>8</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167C4CA0-0948-4A64-9371-1BAF9B8579E7}"/>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85C5CECD-3EFE-4843-AA81-007121901E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Emphasize to the audience that they should seriously consider these items</a:t>
            </a:r>
          </a:p>
        </p:txBody>
      </p:sp>
      <p:sp>
        <p:nvSpPr>
          <p:cNvPr id="259076" name="Slide Number Placeholder 3">
            <a:extLst>
              <a:ext uri="{FF2B5EF4-FFF2-40B4-BE49-F238E27FC236}">
                <a16:creationId xmlns:a16="http://schemas.microsoft.com/office/drawing/2014/main" id="{CD1DB4E2-AE10-4951-B14A-462B6D09A3D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C5EB22-FAFB-4045-A9C5-86471C22463B}" type="slidenum">
              <a:rPr lang="en-US" altLang="en-US" smtClean="0"/>
              <a:pPr>
                <a:spcBef>
                  <a:spcPct val="0"/>
                </a:spcBef>
              </a:pPr>
              <a:t>80</a:t>
            </a:fld>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758A59C6-2C2F-4099-9700-001C11AB53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2DE04B-B3AF-4C7F-A792-9655D901AA0C}" type="slidenum">
              <a:rPr lang="en-US" altLang="en-US" smtClean="0"/>
              <a:pPr>
                <a:spcBef>
                  <a:spcPct val="0"/>
                </a:spcBef>
              </a:pPr>
              <a:t>81</a:t>
            </a:fld>
            <a:endParaRPr lang="en-US" altLang="en-US"/>
          </a:p>
        </p:txBody>
      </p:sp>
      <p:sp>
        <p:nvSpPr>
          <p:cNvPr id="261123" name="Rectangle 2">
            <a:extLst>
              <a:ext uri="{FF2B5EF4-FFF2-40B4-BE49-F238E27FC236}">
                <a16:creationId xmlns:a16="http://schemas.microsoft.com/office/drawing/2014/main" id="{31BB34F9-CECD-440D-BD32-02871BFF2B76}"/>
              </a:ext>
            </a:extLst>
          </p:cNvPr>
          <p:cNvSpPr>
            <a:spLocks noGrp="1" noRot="1" noChangeAspect="1" noChangeArrowheads="1" noTextEdit="1"/>
          </p:cNvSpPr>
          <p:nvPr>
            <p:ph type="sldImg"/>
          </p:nvPr>
        </p:nvSpPr>
        <p:spPr>
          <a:xfrm>
            <a:off x="1181100" y="698500"/>
            <a:ext cx="4648200" cy="3486150"/>
          </a:xfrm>
          <a:ln/>
        </p:spPr>
      </p:sp>
      <p:sp>
        <p:nvSpPr>
          <p:cNvPr id="261124" name="Rectangle 3">
            <a:extLst>
              <a:ext uri="{FF2B5EF4-FFF2-40B4-BE49-F238E27FC236}">
                <a16:creationId xmlns:a16="http://schemas.microsoft.com/office/drawing/2014/main" id="{0274A958-53AE-48F3-B9A5-770D53B512C7}"/>
              </a:ext>
            </a:extLst>
          </p:cNvPr>
          <p:cNvSpPr>
            <a:spLocks noGrp="1" noChangeArrowheads="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Think of this in terms of FAR 91.103</a:t>
            </a:r>
          </a:p>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56E816D1-18BC-4587-9B5A-9D7E900A6C9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Times New Roman" panose="02020603050405020304" pitchFamily="18" charset="0"/>
              </a:defRPr>
            </a:lvl1pPr>
            <a:lvl2pPr marL="742950" indent="-285750" defTabSz="944563">
              <a:spcBef>
                <a:spcPct val="30000"/>
              </a:spcBef>
              <a:defRPr sz="1200">
                <a:solidFill>
                  <a:schemeClr val="tx1"/>
                </a:solidFill>
                <a:latin typeface="Times New Roman" panose="02020603050405020304" pitchFamily="18" charset="0"/>
              </a:defRPr>
            </a:lvl2pPr>
            <a:lvl3pPr marL="1143000" indent="-228600" defTabSz="944563">
              <a:spcBef>
                <a:spcPct val="30000"/>
              </a:spcBef>
              <a:defRPr sz="1200">
                <a:solidFill>
                  <a:schemeClr val="tx1"/>
                </a:solidFill>
                <a:latin typeface="Times New Roman" panose="02020603050405020304" pitchFamily="18" charset="0"/>
              </a:defRPr>
            </a:lvl3pPr>
            <a:lvl4pPr marL="1600200" indent="-228600" defTabSz="944563">
              <a:spcBef>
                <a:spcPct val="30000"/>
              </a:spcBef>
              <a:defRPr sz="1200">
                <a:solidFill>
                  <a:schemeClr val="tx1"/>
                </a:solidFill>
                <a:latin typeface="Times New Roman" panose="02020603050405020304" pitchFamily="18" charset="0"/>
              </a:defRPr>
            </a:lvl4pPr>
            <a:lvl5pPr marL="2057400" indent="-228600" defTabSz="944563">
              <a:spcBef>
                <a:spcPct val="30000"/>
              </a:spcBef>
              <a:defRPr sz="1200">
                <a:solidFill>
                  <a:schemeClr val="tx1"/>
                </a:solidFill>
                <a:latin typeface="Times New Roman" panose="02020603050405020304" pitchFamily="18" charset="0"/>
              </a:defRPr>
            </a:lvl5pPr>
            <a:lvl6pPr marL="2514600" indent="-228600" defTabSz="9445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45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45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45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B21C70-65B6-480B-A28B-80082A38AD04}" type="slidenum">
              <a:rPr lang="en-US" altLang="en-US" smtClean="0"/>
              <a:pPr>
                <a:spcBef>
                  <a:spcPct val="0"/>
                </a:spcBef>
              </a:pPr>
              <a:t>82</a:t>
            </a:fld>
            <a:endParaRPr lang="en-US" altLang="en-US"/>
          </a:p>
        </p:txBody>
      </p:sp>
      <p:sp>
        <p:nvSpPr>
          <p:cNvPr id="7" name="Rectangle 7">
            <a:extLst>
              <a:ext uri="{FF2B5EF4-FFF2-40B4-BE49-F238E27FC236}">
                <a16:creationId xmlns:a16="http://schemas.microsoft.com/office/drawing/2014/main" id="{2E519B53-C8D7-46BB-8C76-54F4EA6227D4}"/>
              </a:ext>
            </a:extLst>
          </p:cNvPr>
          <p:cNvSpPr txBox="1">
            <a:spLocks noGrp="1" noChangeArrowheads="1"/>
          </p:cNvSpPr>
          <p:nvPr/>
        </p:nvSpPr>
        <p:spPr bwMode="auto">
          <a:xfrm>
            <a:off x="4144963" y="9121775"/>
            <a:ext cx="3170237" cy="479425"/>
          </a:xfrm>
          <a:prstGeom prst="rect">
            <a:avLst/>
          </a:prstGeom>
          <a:noFill/>
          <a:ln>
            <a:noFill/>
          </a:ln>
          <a:extLst/>
        </p:spPr>
        <p:txBody>
          <a:bodyPr lIns="96647" tIns="48324" rIns="96647" bIns="48324" anchor="b"/>
          <a:lstStyle>
            <a:lvl1pPr defTabSz="947738">
              <a:spcBef>
                <a:spcPct val="30000"/>
              </a:spcBef>
              <a:defRPr sz="1200">
                <a:solidFill>
                  <a:schemeClr val="tx1"/>
                </a:solidFill>
                <a:latin typeface="Times New Roman" panose="02020603050405020304" pitchFamily="18" charset="0"/>
              </a:defRPr>
            </a:lvl1pPr>
            <a:lvl2pPr marL="769938" indent="-295275" defTabSz="947738">
              <a:spcBef>
                <a:spcPct val="30000"/>
              </a:spcBef>
              <a:defRPr sz="1200">
                <a:solidFill>
                  <a:schemeClr val="tx1"/>
                </a:solidFill>
                <a:latin typeface="Times New Roman" panose="02020603050405020304" pitchFamily="18" charset="0"/>
              </a:defRPr>
            </a:lvl2pPr>
            <a:lvl3pPr marL="1185863" indent="-238125" defTabSz="947738">
              <a:spcBef>
                <a:spcPct val="30000"/>
              </a:spcBef>
              <a:defRPr sz="1200">
                <a:solidFill>
                  <a:schemeClr val="tx1"/>
                </a:solidFill>
                <a:latin typeface="Times New Roman" panose="02020603050405020304" pitchFamily="18" charset="0"/>
              </a:defRPr>
            </a:lvl3pPr>
            <a:lvl4pPr marL="1660525" indent="-238125" defTabSz="947738">
              <a:spcBef>
                <a:spcPct val="30000"/>
              </a:spcBef>
              <a:defRPr sz="1200">
                <a:solidFill>
                  <a:schemeClr val="tx1"/>
                </a:solidFill>
                <a:latin typeface="Times New Roman" panose="02020603050405020304" pitchFamily="18" charset="0"/>
              </a:defRPr>
            </a:lvl4pPr>
            <a:lvl5pPr marL="2133600" indent="-236538" defTabSz="947738">
              <a:spcBef>
                <a:spcPct val="30000"/>
              </a:spcBef>
              <a:defRPr sz="1200">
                <a:solidFill>
                  <a:schemeClr val="tx1"/>
                </a:solidFill>
                <a:latin typeface="Times New Roman" panose="02020603050405020304" pitchFamily="18" charset="0"/>
              </a:defRPr>
            </a:lvl5pPr>
            <a:lvl6pPr marL="2590800" indent="-236538" defTabSz="947738" eaLnBrk="0" fontAlgn="base" hangingPunct="0">
              <a:spcBef>
                <a:spcPct val="30000"/>
              </a:spcBef>
              <a:spcAft>
                <a:spcPct val="0"/>
              </a:spcAft>
              <a:defRPr sz="1200">
                <a:solidFill>
                  <a:schemeClr val="tx1"/>
                </a:solidFill>
                <a:latin typeface="Times New Roman" panose="02020603050405020304" pitchFamily="18" charset="0"/>
              </a:defRPr>
            </a:lvl6pPr>
            <a:lvl7pPr marL="3048000" indent="-236538" defTabSz="947738" eaLnBrk="0" fontAlgn="base" hangingPunct="0">
              <a:spcBef>
                <a:spcPct val="30000"/>
              </a:spcBef>
              <a:spcAft>
                <a:spcPct val="0"/>
              </a:spcAft>
              <a:defRPr sz="1200">
                <a:solidFill>
                  <a:schemeClr val="tx1"/>
                </a:solidFill>
                <a:latin typeface="Times New Roman" panose="02020603050405020304" pitchFamily="18" charset="0"/>
              </a:defRPr>
            </a:lvl7pPr>
            <a:lvl8pPr marL="3505200" indent="-236538" defTabSz="947738" eaLnBrk="0" fontAlgn="base" hangingPunct="0">
              <a:spcBef>
                <a:spcPct val="30000"/>
              </a:spcBef>
              <a:spcAft>
                <a:spcPct val="0"/>
              </a:spcAft>
              <a:defRPr sz="1200">
                <a:solidFill>
                  <a:schemeClr val="tx1"/>
                </a:solidFill>
                <a:latin typeface="Times New Roman" panose="02020603050405020304" pitchFamily="18" charset="0"/>
              </a:defRPr>
            </a:lvl8pPr>
            <a:lvl9pPr marL="3962400" indent="-236538" defTabSz="947738"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defRPr/>
            </a:pPr>
            <a:fld id="{AC1D3988-4F8A-4672-AA3B-2146F21F3D09}" type="slidenum">
              <a:rPr lang="en-US" altLang="en-US" sz="1300" smtClean="0">
                <a:solidFill>
                  <a:srgbClr val="000099"/>
                </a:solidFill>
                <a:effectLst>
                  <a:outerShdw blurRad="38100" dist="38100" dir="2700000" algn="tl">
                    <a:srgbClr val="C0C0C0"/>
                  </a:outerShdw>
                </a:effectLst>
                <a:cs typeface="Arial" panose="020B0604020202020204" pitchFamily="34" charset="0"/>
              </a:rPr>
              <a:pPr algn="r">
                <a:spcBef>
                  <a:spcPct val="0"/>
                </a:spcBef>
                <a:defRPr/>
              </a:pPr>
              <a:t>82</a:t>
            </a:fld>
            <a:endParaRPr lang="en-US" altLang="en-US" sz="1300">
              <a:solidFill>
                <a:srgbClr val="000099"/>
              </a:solidFill>
              <a:effectLst>
                <a:outerShdw blurRad="38100" dist="38100" dir="2700000" algn="tl">
                  <a:srgbClr val="C0C0C0"/>
                </a:outerShdw>
              </a:effectLst>
              <a:cs typeface="Arial" panose="020B0604020202020204" pitchFamily="34" charset="0"/>
            </a:endParaRPr>
          </a:p>
        </p:txBody>
      </p:sp>
      <p:sp>
        <p:nvSpPr>
          <p:cNvPr id="265220" name="Rectangle 2">
            <a:extLst>
              <a:ext uri="{FF2B5EF4-FFF2-40B4-BE49-F238E27FC236}">
                <a16:creationId xmlns:a16="http://schemas.microsoft.com/office/drawing/2014/main" id="{DE0E898E-4FD0-4878-80E2-B48FCCD2C9BB}"/>
              </a:ext>
            </a:extLst>
          </p:cNvPr>
          <p:cNvSpPr>
            <a:spLocks noGrp="1" noRot="1" noChangeAspect="1" noChangeArrowheads="1" noTextEdit="1"/>
          </p:cNvSpPr>
          <p:nvPr>
            <p:ph type="sldImg"/>
          </p:nvPr>
        </p:nvSpPr>
        <p:spPr>
          <a:xfrm>
            <a:off x="1257300" y="720725"/>
            <a:ext cx="4800600" cy="3600450"/>
          </a:xfrm>
          <a:ln/>
        </p:spPr>
      </p:sp>
      <p:sp>
        <p:nvSpPr>
          <p:cNvPr id="265221" name="Rectangle 3">
            <a:extLst>
              <a:ext uri="{FF2B5EF4-FFF2-40B4-BE49-F238E27FC236}">
                <a16:creationId xmlns:a16="http://schemas.microsoft.com/office/drawing/2014/main" id="{DC23401B-1EDE-4B70-9E3F-C49959AAD0B7}"/>
              </a:ext>
            </a:extLst>
          </p:cNvPr>
          <p:cNvSpPr>
            <a:spLocks noGrp="1" noChangeArrowheads="1"/>
          </p:cNvSpPr>
          <p:nvPr>
            <p:ph type="body" idx="1"/>
          </p:nvPr>
        </p:nvSpPr>
        <p:spPr>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4" rIns="96647" bIns="48324"/>
          <a:lstStyle/>
          <a:p>
            <a:pPr eaLnBrk="1" hangingPunct="1">
              <a:spcBef>
                <a:spcPct val="0"/>
              </a:spcBef>
            </a:pPr>
            <a:r>
              <a:rPr lang="en-US" altLang="en-US"/>
              <a:t>This is not a comprehensive training session, we are here to present areas where pilots could see themselves making similar mistakes and to make suggestions for where pilots could improve their judgment.</a:t>
            </a:r>
          </a:p>
          <a:p>
            <a:pPr eaLnBrk="1" hangingPunct="1">
              <a:spcBef>
                <a:spcPct val="0"/>
              </a:spcBef>
            </a:pPr>
            <a:r>
              <a:rPr lang="en-US" altLang="en-US"/>
              <a:t>Consider getting some refresher training from your CFI. Better yet, do a WINGS Phase.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DE482EA-2C49-42F4-A786-2378673E1095}" type="slidenum">
              <a:rPr lang="en-US" altLang="en-US" sz="1200">
                <a:latin typeface="Times New Roman" panose="02020603050405020304" pitchFamily="18" charset="0"/>
              </a:rPr>
              <a:pPr eaLnBrk="1" hangingPunct="1"/>
              <a:t>83</a:t>
            </a:fld>
            <a:endParaRPr lang="en-US" altLang="en-US" sz="1200">
              <a:latin typeface="Times New Roman" panose="02020603050405020304" pitchFamily="18" charset="0"/>
            </a:endParaRPr>
          </a:p>
        </p:txBody>
      </p:sp>
      <p:sp>
        <p:nvSpPr>
          <p:cNvPr id="7" name="Rectangle 7"/>
          <p:cNvSpPr txBox="1">
            <a:spLocks noGrp="1" noChangeArrowheads="1"/>
          </p:cNvSpPr>
          <p:nvPr/>
        </p:nvSpPr>
        <p:spPr bwMode="auto">
          <a:xfrm>
            <a:off x="4010037" y="8895541"/>
            <a:ext cx="3067039" cy="467534"/>
          </a:xfrm>
          <a:prstGeom prst="rect">
            <a:avLst/>
          </a:prstGeom>
          <a:noFill/>
          <a:ln>
            <a:noFill/>
          </a:ln>
          <a:extLst/>
        </p:spPr>
        <p:txBody>
          <a:bodyPr lIns="93913" tIns="46957" rIns="93913" bIns="46957" anchor="b"/>
          <a:lstStyle>
            <a:lvl1pPr defTabSz="947738" eaLnBrk="0" hangingPunct="0">
              <a:defRPr sz="2400">
                <a:solidFill>
                  <a:schemeClr val="tx1"/>
                </a:solidFill>
                <a:latin typeface="Arial" panose="020B0604020202020204" pitchFamily="34" charset="0"/>
              </a:defRPr>
            </a:lvl1pPr>
            <a:lvl2pPr marL="742950" indent="-285750" defTabSz="947738" eaLnBrk="0" hangingPunct="0">
              <a:defRPr sz="2400">
                <a:solidFill>
                  <a:schemeClr val="tx1"/>
                </a:solidFill>
                <a:latin typeface="Arial" panose="020B0604020202020204" pitchFamily="34" charset="0"/>
              </a:defRPr>
            </a:lvl2pPr>
            <a:lvl3pPr marL="1143000" indent="-228600" defTabSz="947738" eaLnBrk="0" hangingPunct="0">
              <a:defRPr sz="2400">
                <a:solidFill>
                  <a:schemeClr val="tx1"/>
                </a:solidFill>
                <a:latin typeface="Arial" panose="020B0604020202020204" pitchFamily="34" charset="0"/>
              </a:defRPr>
            </a:lvl3pPr>
            <a:lvl4pPr marL="1600200" indent="-228600" defTabSz="947738" eaLnBrk="0" hangingPunct="0">
              <a:defRPr sz="2400">
                <a:solidFill>
                  <a:schemeClr val="tx1"/>
                </a:solidFill>
                <a:latin typeface="Arial" panose="020B0604020202020204" pitchFamily="34" charset="0"/>
              </a:defRPr>
            </a:lvl4pPr>
            <a:lvl5pPr marL="2057400" indent="-228600" defTabSz="947738" eaLnBrk="0" hangingPunct="0">
              <a:defRPr sz="2400">
                <a:solidFill>
                  <a:schemeClr val="tx1"/>
                </a:solidFill>
                <a:latin typeface="Arial" panose="020B0604020202020204" pitchFamily="34" charset="0"/>
              </a:defRPr>
            </a:lvl5pPr>
            <a:lvl6pPr marL="25146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spcBef>
                <a:spcPct val="0"/>
              </a:spcBef>
              <a:buFontTx/>
              <a:buNone/>
            </a:pPr>
            <a:fld id="{C9DD71C8-CDA1-40A3-96B0-59B0B11F6771}"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spcBef>
                  <a:spcPct val="0"/>
                </a:spcBef>
                <a:buFontTx/>
                <a:buNone/>
              </a:pPr>
              <a:t>83</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49508" name="Rectangle 2"/>
          <p:cNvSpPr>
            <a:spLocks noGrp="1" noRot="1" noChangeAspect="1" noChangeArrowheads="1" noTextEdit="1"/>
          </p:cNvSpPr>
          <p:nvPr>
            <p:ph type="sldImg"/>
          </p:nvPr>
        </p:nvSpPr>
        <p:spPr>
          <a:xfrm>
            <a:off x="1196975" y="703263"/>
            <a:ext cx="4683125" cy="3511550"/>
          </a:xfrm>
          <a:ln/>
        </p:spPr>
      </p:sp>
      <p:sp>
        <p:nvSpPr>
          <p:cNvPr id="149509"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13" tIns="46957" rIns="93913" bIns="46957"/>
          <a:lstStyle/>
          <a:p>
            <a:pPr eaLnBrk="1" hangingPunct="1"/>
            <a:r>
              <a:rPr lang="en-US" altLang="en-US"/>
              <a:t>Remind the attendees that they must sign in to be credited for attendance. </a:t>
            </a:r>
          </a:p>
          <a:p>
            <a:pPr eaLnBrk="1" hangingPunct="1"/>
            <a:r>
              <a:rPr lang="en-US" altLang="en-US"/>
              <a:t>Ask for suggestions of any kind, especially what they would like to have presented as “elective” topics.</a:t>
            </a:r>
          </a:p>
        </p:txBody>
      </p:sp>
    </p:spTree>
    <p:extLst>
      <p:ext uri="{BB962C8B-B14F-4D97-AF65-F5344CB8AC3E}">
        <p14:creationId xmlns:p14="http://schemas.microsoft.com/office/powerpoint/2010/main" val="22429047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2B81BAEE-7BED-4A5E-8614-19804E65D512}"/>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E9EDFBF9-EBD5-42EB-90A5-46F565DB2C6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9316" name="Slide Number Placeholder 3">
            <a:extLst>
              <a:ext uri="{FF2B5EF4-FFF2-40B4-BE49-F238E27FC236}">
                <a16:creationId xmlns:a16="http://schemas.microsoft.com/office/drawing/2014/main" id="{18B49DB6-E50C-451B-9E80-8541EDD2865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2400">
                <a:solidFill>
                  <a:schemeClr val="tx1"/>
                </a:solidFill>
                <a:latin typeface="Arial" panose="020B0604020202020204" pitchFamily="34" charset="0"/>
              </a:defRPr>
            </a:lvl1pPr>
            <a:lvl2pPr marL="715963" indent="-274638" defTabSz="909638">
              <a:defRPr sz="2400">
                <a:solidFill>
                  <a:schemeClr val="tx1"/>
                </a:solidFill>
                <a:latin typeface="Arial" panose="020B0604020202020204" pitchFamily="34" charset="0"/>
              </a:defRPr>
            </a:lvl2pPr>
            <a:lvl3pPr marL="1101725" indent="-219075" defTabSz="909638">
              <a:defRPr sz="2400">
                <a:solidFill>
                  <a:schemeClr val="tx1"/>
                </a:solidFill>
                <a:latin typeface="Arial" panose="020B0604020202020204" pitchFamily="34" charset="0"/>
              </a:defRPr>
            </a:lvl3pPr>
            <a:lvl4pPr marL="1541463" indent="-219075" defTabSz="909638">
              <a:defRPr sz="2400">
                <a:solidFill>
                  <a:schemeClr val="tx1"/>
                </a:solidFill>
                <a:latin typeface="Arial" panose="020B0604020202020204" pitchFamily="34" charset="0"/>
              </a:defRPr>
            </a:lvl4pPr>
            <a:lvl5pPr marL="1982788" indent="-219075" defTabSz="909638">
              <a:defRPr sz="2400">
                <a:solidFill>
                  <a:schemeClr val="tx1"/>
                </a:solidFill>
                <a:latin typeface="Arial" panose="020B0604020202020204" pitchFamily="34" charset="0"/>
              </a:defRPr>
            </a:lvl5pPr>
            <a:lvl6pPr marL="2439988" indent="-219075" defTabSz="909638" eaLnBrk="0" fontAlgn="base" hangingPunct="0">
              <a:spcBef>
                <a:spcPct val="0"/>
              </a:spcBef>
              <a:spcAft>
                <a:spcPct val="0"/>
              </a:spcAft>
              <a:defRPr sz="2400">
                <a:solidFill>
                  <a:schemeClr val="tx1"/>
                </a:solidFill>
                <a:latin typeface="Arial" panose="020B0604020202020204" pitchFamily="34" charset="0"/>
              </a:defRPr>
            </a:lvl6pPr>
            <a:lvl7pPr marL="2897188" indent="-219075" defTabSz="909638" eaLnBrk="0" fontAlgn="base" hangingPunct="0">
              <a:spcBef>
                <a:spcPct val="0"/>
              </a:spcBef>
              <a:spcAft>
                <a:spcPct val="0"/>
              </a:spcAft>
              <a:defRPr sz="2400">
                <a:solidFill>
                  <a:schemeClr val="tx1"/>
                </a:solidFill>
                <a:latin typeface="Arial" panose="020B0604020202020204" pitchFamily="34" charset="0"/>
              </a:defRPr>
            </a:lvl7pPr>
            <a:lvl8pPr marL="3354388" indent="-219075" defTabSz="909638" eaLnBrk="0" fontAlgn="base" hangingPunct="0">
              <a:spcBef>
                <a:spcPct val="0"/>
              </a:spcBef>
              <a:spcAft>
                <a:spcPct val="0"/>
              </a:spcAft>
              <a:defRPr sz="2400">
                <a:solidFill>
                  <a:schemeClr val="tx1"/>
                </a:solidFill>
                <a:latin typeface="Arial" panose="020B0604020202020204" pitchFamily="34" charset="0"/>
              </a:defRPr>
            </a:lvl8pPr>
            <a:lvl9pPr marL="3811588" indent="-219075" defTabSz="909638" eaLnBrk="0" fontAlgn="base" hangingPunct="0">
              <a:spcBef>
                <a:spcPct val="0"/>
              </a:spcBef>
              <a:spcAft>
                <a:spcPct val="0"/>
              </a:spcAft>
              <a:defRPr sz="2400">
                <a:solidFill>
                  <a:schemeClr val="tx1"/>
                </a:solidFill>
                <a:latin typeface="Arial" panose="020B0604020202020204" pitchFamily="34" charset="0"/>
              </a:defRPr>
            </a:lvl9pPr>
          </a:lstStyle>
          <a:p>
            <a:fld id="{7C1CA58A-9260-4512-8108-264A7DAD74F3}" type="slidenum">
              <a:rPr lang="en-US" altLang="en-US" sz="1200" smtClean="0">
                <a:latin typeface="Times New Roman" panose="02020603050405020304" pitchFamily="18" charset="0"/>
              </a:rPr>
              <a:pPr/>
              <a:t>84</a:t>
            </a:fld>
            <a:endParaRPr lang="en-US" altLang="en-US" sz="1200">
              <a:latin typeface="Times New Roman" panose="02020603050405020304"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a:extLst>
              <a:ext uri="{FF2B5EF4-FFF2-40B4-BE49-F238E27FC236}">
                <a16:creationId xmlns:a16="http://schemas.microsoft.com/office/drawing/2014/main" id="{E8EA7248-EB3D-4C14-9BEF-0EA2F3E6D24A}"/>
              </a:ext>
            </a:extLst>
          </p:cNvPr>
          <p:cNvSpPr>
            <a:spLocks noGrp="1" noRot="1" noChangeAspect="1" noTextEdit="1"/>
          </p:cNvSpPr>
          <p:nvPr>
            <p:ph type="sldImg"/>
          </p:nvPr>
        </p:nvSpPr>
        <p:spPr>
          <a:ln/>
        </p:spPr>
      </p:sp>
      <p:sp>
        <p:nvSpPr>
          <p:cNvPr id="271363" name="Notes Placeholder 2">
            <a:extLst>
              <a:ext uri="{FF2B5EF4-FFF2-40B4-BE49-F238E27FC236}">
                <a16:creationId xmlns:a16="http://schemas.microsoft.com/office/drawing/2014/main" id="{C6F30BDC-D343-49C1-8DEC-5957F16D930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Some FAAST References</a:t>
            </a:r>
          </a:p>
          <a:p>
            <a:endParaRPr lang="en-US" altLang="en-US"/>
          </a:p>
          <a:p>
            <a:endParaRPr lang="en-US" altLang="en-US"/>
          </a:p>
        </p:txBody>
      </p:sp>
      <p:sp>
        <p:nvSpPr>
          <p:cNvPr id="271364" name="Slide Number Placeholder 3">
            <a:extLst>
              <a:ext uri="{FF2B5EF4-FFF2-40B4-BE49-F238E27FC236}">
                <a16:creationId xmlns:a16="http://schemas.microsoft.com/office/drawing/2014/main" id="{944A66D3-1831-4D0F-87D3-78FA546809F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Times New Roman" panose="02020603050405020304" pitchFamily="18" charset="0"/>
              </a:defRPr>
            </a:lvl1pPr>
            <a:lvl2pPr marL="742950" indent="-285750" defTabSz="944563">
              <a:spcBef>
                <a:spcPct val="30000"/>
              </a:spcBef>
              <a:defRPr sz="1200">
                <a:solidFill>
                  <a:schemeClr val="tx1"/>
                </a:solidFill>
                <a:latin typeface="Times New Roman" panose="02020603050405020304" pitchFamily="18" charset="0"/>
              </a:defRPr>
            </a:lvl2pPr>
            <a:lvl3pPr marL="1143000" indent="-228600" defTabSz="944563">
              <a:spcBef>
                <a:spcPct val="30000"/>
              </a:spcBef>
              <a:defRPr sz="1200">
                <a:solidFill>
                  <a:schemeClr val="tx1"/>
                </a:solidFill>
                <a:latin typeface="Times New Roman" panose="02020603050405020304" pitchFamily="18" charset="0"/>
              </a:defRPr>
            </a:lvl3pPr>
            <a:lvl4pPr marL="1600200" indent="-228600" defTabSz="944563">
              <a:spcBef>
                <a:spcPct val="30000"/>
              </a:spcBef>
              <a:defRPr sz="1200">
                <a:solidFill>
                  <a:schemeClr val="tx1"/>
                </a:solidFill>
                <a:latin typeface="Times New Roman" panose="02020603050405020304" pitchFamily="18" charset="0"/>
              </a:defRPr>
            </a:lvl4pPr>
            <a:lvl5pPr marL="2057400" indent="-228600" defTabSz="944563">
              <a:spcBef>
                <a:spcPct val="30000"/>
              </a:spcBef>
              <a:defRPr sz="1200">
                <a:solidFill>
                  <a:schemeClr val="tx1"/>
                </a:solidFill>
                <a:latin typeface="Times New Roman" panose="02020603050405020304" pitchFamily="18" charset="0"/>
              </a:defRPr>
            </a:lvl5pPr>
            <a:lvl6pPr marL="2514600" indent="-228600" defTabSz="9445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45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45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45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9919DF-4701-4BFD-A90F-298D695F7EB9}" type="slidenum">
              <a:rPr lang="en-US" altLang="en-US" smtClean="0"/>
              <a:pPr>
                <a:spcBef>
                  <a:spcPct val="0"/>
                </a:spcBef>
              </a:pPr>
              <a:t>85</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13DE166E-B573-4521-BEBB-35978A1DE4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24A164-6EFC-47AA-B12E-05EBE3F424F3}" type="slidenum">
              <a:rPr lang="en-US" altLang="en-US" smtClean="0"/>
              <a:pPr>
                <a:spcBef>
                  <a:spcPct val="0"/>
                </a:spcBef>
              </a:pPr>
              <a:t>86</a:t>
            </a:fld>
            <a:endParaRPr lang="en-US" altLang="en-US"/>
          </a:p>
        </p:txBody>
      </p:sp>
      <p:sp>
        <p:nvSpPr>
          <p:cNvPr id="69634" name="Rectangle 7">
            <a:extLst>
              <a:ext uri="{FF2B5EF4-FFF2-40B4-BE49-F238E27FC236}">
                <a16:creationId xmlns:a16="http://schemas.microsoft.com/office/drawing/2014/main" id="{5811A4DB-9E41-430F-AE91-BD785AECE476}"/>
              </a:ext>
            </a:extLst>
          </p:cNvPr>
          <p:cNvSpPr txBox="1">
            <a:spLocks noGrp="1" noChangeArrowheads="1"/>
          </p:cNvSpPr>
          <p:nvPr/>
        </p:nvSpPr>
        <p:spPr bwMode="auto">
          <a:xfrm>
            <a:off x="3971925" y="8832850"/>
            <a:ext cx="3038475" cy="463550"/>
          </a:xfrm>
          <a:prstGeom prst="rect">
            <a:avLst/>
          </a:prstGeom>
          <a:noFill/>
          <a:ln>
            <a:noFill/>
          </a:ln>
          <a:extLst/>
        </p:spPr>
        <p:txBody>
          <a:bodyPr lIns="93158" tIns="46580" rIns="93158" bIns="46580" anchor="b"/>
          <a:lstStyle>
            <a:lvl1pPr defTabSz="947738">
              <a:spcBef>
                <a:spcPct val="30000"/>
              </a:spcBef>
              <a:defRPr sz="1200">
                <a:solidFill>
                  <a:schemeClr val="tx1"/>
                </a:solidFill>
                <a:latin typeface="Times New Roman" panose="02020603050405020304" pitchFamily="18" charset="0"/>
              </a:defRPr>
            </a:lvl1pPr>
            <a:lvl2pPr marL="769938" indent="-295275" defTabSz="947738">
              <a:spcBef>
                <a:spcPct val="30000"/>
              </a:spcBef>
              <a:defRPr sz="1200">
                <a:solidFill>
                  <a:schemeClr val="tx1"/>
                </a:solidFill>
                <a:latin typeface="Times New Roman" panose="02020603050405020304" pitchFamily="18" charset="0"/>
              </a:defRPr>
            </a:lvl2pPr>
            <a:lvl3pPr marL="1185863" indent="-238125" defTabSz="947738">
              <a:spcBef>
                <a:spcPct val="30000"/>
              </a:spcBef>
              <a:defRPr sz="1200">
                <a:solidFill>
                  <a:schemeClr val="tx1"/>
                </a:solidFill>
                <a:latin typeface="Times New Roman" panose="02020603050405020304" pitchFamily="18" charset="0"/>
              </a:defRPr>
            </a:lvl3pPr>
            <a:lvl4pPr marL="1660525" indent="-238125" defTabSz="947738">
              <a:spcBef>
                <a:spcPct val="30000"/>
              </a:spcBef>
              <a:defRPr sz="1200">
                <a:solidFill>
                  <a:schemeClr val="tx1"/>
                </a:solidFill>
                <a:latin typeface="Times New Roman" panose="02020603050405020304" pitchFamily="18" charset="0"/>
              </a:defRPr>
            </a:lvl4pPr>
            <a:lvl5pPr marL="2133600" indent="-236538" defTabSz="947738">
              <a:spcBef>
                <a:spcPct val="30000"/>
              </a:spcBef>
              <a:defRPr sz="1200">
                <a:solidFill>
                  <a:schemeClr val="tx1"/>
                </a:solidFill>
                <a:latin typeface="Times New Roman" panose="02020603050405020304" pitchFamily="18" charset="0"/>
              </a:defRPr>
            </a:lvl5pPr>
            <a:lvl6pPr marL="2590800" indent="-236538" defTabSz="947738" eaLnBrk="0" fontAlgn="base" hangingPunct="0">
              <a:spcBef>
                <a:spcPct val="30000"/>
              </a:spcBef>
              <a:spcAft>
                <a:spcPct val="0"/>
              </a:spcAft>
              <a:defRPr sz="1200">
                <a:solidFill>
                  <a:schemeClr val="tx1"/>
                </a:solidFill>
                <a:latin typeface="Times New Roman" panose="02020603050405020304" pitchFamily="18" charset="0"/>
              </a:defRPr>
            </a:lvl6pPr>
            <a:lvl7pPr marL="3048000" indent="-236538" defTabSz="947738" eaLnBrk="0" fontAlgn="base" hangingPunct="0">
              <a:spcBef>
                <a:spcPct val="30000"/>
              </a:spcBef>
              <a:spcAft>
                <a:spcPct val="0"/>
              </a:spcAft>
              <a:defRPr sz="1200">
                <a:solidFill>
                  <a:schemeClr val="tx1"/>
                </a:solidFill>
                <a:latin typeface="Times New Roman" panose="02020603050405020304" pitchFamily="18" charset="0"/>
              </a:defRPr>
            </a:lvl7pPr>
            <a:lvl8pPr marL="3505200" indent="-236538" defTabSz="947738" eaLnBrk="0" fontAlgn="base" hangingPunct="0">
              <a:spcBef>
                <a:spcPct val="30000"/>
              </a:spcBef>
              <a:spcAft>
                <a:spcPct val="0"/>
              </a:spcAft>
              <a:defRPr sz="1200">
                <a:solidFill>
                  <a:schemeClr val="tx1"/>
                </a:solidFill>
                <a:latin typeface="Times New Roman" panose="02020603050405020304" pitchFamily="18" charset="0"/>
              </a:defRPr>
            </a:lvl8pPr>
            <a:lvl9pPr marL="3962400" indent="-236538" defTabSz="947738"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defRPr/>
            </a:pPr>
            <a:fld id="{BD838A8A-B969-45DF-B844-B0581246A10A}" type="slidenum">
              <a:rPr lang="en-US" altLang="en-US" sz="1300">
                <a:solidFill>
                  <a:srgbClr val="000099"/>
                </a:solidFill>
                <a:effectLst>
                  <a:outerShdw blurRad="38100" dist="38100" dir="2700000" algn="tl">
                    <a:srgbClr val="C0C0C0"/>
                  </a:outerShdw>
                </a:effectLst>
                <a:cs typeface="Arial" panose="020B0604020202020204" pitchFamily="34" charset="0"/>
              </a:rPr>
              <a:pPr algn="r">
                <a:spcBef>
                  <a:spcPct val="0"/>
                </a:spcBef>
                <a:defRPr/>
              </a:pPr>
              <a:t>86</a:t>
            </a:fld>
            <a:endParaRPr lang="en-US" altLang="en-US" sz="1300">
              <a:solidFill>
                <a:srgbClr val="000099"/>
              </a:solidFill>
              <a:effectLst>
                <a:outerShdw blurRad="38100" dist="38100" dir="2700000" algn="tl">
                  <a:srgbClr val="C0C0C0"/>
                </a:outerShdw>
              </a:effectLst>
              <a:cs typeface="Arial" panose="020B0604020202020204" pitchFamily="34" charset="0"/>
            </a:endParaRPr>
          </a:p>
        </p:txBody>
      </p:sp>
      <p:sp>
        <p:nvSpPr>
          <p:cNvPr id="273412" name="Rectangle 2">
            <a:extLst>
              <a:ext uri="{FF2B5EF4-FFF2-40B4-BE49-F238E27FC236}">
                <a16:creationId xmlns:a16="http://schemas.microsoft.com/office/drawing/2014/main" id="{170B10CE-0918-4DA9-B6A6-52C5646B83B4}"/>
              </a:ext>
            </a:extLst>
          </p:cNvPr>
          <p:cNvSpPr>
            <a:spLocks noGrp="1" noRot="1" noChangeAspect="1" noChangeArrowheads="1" noTextEdit="1"/>
          </p:cNvSpPr>
          <p:nvPr>
            <p:ph type="sldImg"/>
          </p:nvPr>
        </p:nvSpPr>
        <p:spPr>
          <a:xfrm>
            <a:off x="1181100" y="698500"/>
            <a:ext cx="4648200" cy="3486150"/>
          </a:xfrm>
          <a:ln/>
        </p:spPr>
      </p:sp>
      <p:sp>
        <p:nvSpPr>
          <p:cNvPr id="273413" name="Rectangle 3">
            <a:extLst>
              <a:ext uri="{FF2B5EF4-FFF2-40B4-BE49-F238E27FC236}">
                <a16:creationId xmlns:a16="http://schemas.microsoft.com/office/drawing/2014/main" id="{4670388C-7B08-460E-9C69-5C9A122ECA39}"/>
              </a:ext>
            </a:extLst>
          </p:cNvPr>
          <p:cNvSpPr>
            <a:spLocks noGrp="1" noChangeArrowheads="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p>
            <a:pPr eaLnBrk="1" hangingPunct="1"/>
            <a:r>
              <a:rPr lang="en-US" altLang="en-US"/>
              <a:t>Some good FAA References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A355D564-D03A-4BCF-836E-0A48C4E000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74BC6C-844A-4221-82DD-1136F095F481}" type="slidenum">
              <a:rPr lang="en-US" altLang="en-US" smtClean="0"/>
              <a:pPr>
                <a:spcBef>
                  <a:spcPct val="0"/>
                </a:spcBef>
              </a:pPr>
              <a:t>87</a:t>
            </a:fld>
            <a:endParaRPr lang="en-US" altLang="en-US"/>
          </a:p>
        </p:txBody>
      </p:sp>
      <p:sp>
        <p:nvSpPr>
          <p:cNvPr id="69634" name="Rectangle 7">
            <a:extLst>
              <a:ext uri="{FF2B5EF4-FFF2-40B4-BE49-F238E27FC236}">
                <a16:creationId xmlns:a16="http://schemas.microsoft.com/office/drawing/2014/main" id="{BAB408A8-BFD0-428C-B38F-0411BED4E680}"/>
              </a:ext>
            </a:extLst>
          </p:cNvPr>
          <p:cNvSpPr txBox="1">
            <a:spLocks noGrp="1" noChangeArrowheads="1"/>
          </p:cNvSpPr>
          <p:nvPr/>
        </p:nvSpPr>
        <p:spPr bwMode="auto">
          <a:xfrm>
            <a:off x="3971925" y="8832850"/>
            <a:ext cx="3038475" cy="463550"/>
          </a:xfrm>
          <a:prstGeom prst="rect">
            <a:avLst/>
          </a:prstGeom>
          <a:noFill/>
          <a:ln>
            <a:noFill/>
          </a:ln>
          <a:extLst/>
        </p:spPr>
        <p:txBody>
          <a:bodyPr lIns="93158" tIns="46580" rIns="93158" bIns="46580" anchor="b"/>
          <a:lstStyle>
            <a:lvl1pPr defTabSz="947738">
              <a:spcBef>
                <a:spcPct val="30000"/>
              </a:spcBef>
              <a:defRPr sz="1200">
                <a:solidFill>
                  <a:schemeClr val="tx1"/>
                </a:solidFill>
                <a:latin typeface="Times New Roman" panose="02020603050405020304" pitchFamily="18" charset="0"/>
              </a:defRPr>
            </a:lvl1pPr>
            <a:lvl2pPr marL="769938" indent="-295275" defTabSz="947738">
              <a:spcBef>
                <a:spcPct val="30000"/>
              </a:spcBef>
              <a:defRPr sz="1200">
                <a:solidFill>
                  <a:schemeClr val="tx1"/>
                </a:solidFill>
                <a:latin typeface="Times New Roman" panose="02020603050405020304" pitchFamily="18" charset="0"/>
              </a:defRPr>
            </a:lvl2pPr>
            <a:lvl3pPr marL="1185863" indent="-238125" defTabSz="947738">
              <a:spcBef>
                <a:spcPct val="30000"/>
              </a:spcBef>
              <a:defRPr sz="1200">
                <a:solidFill>
                  <a:schemeClr val="tx1"/>
                </a:solidFill>
                <a:latin typeface="Times New Roman" panose="02020603050405020304" pitchFamily="18" charset="0"/>
              </a:defRPr>
            </a:lvl3pPr>
            <a:lvl4pPr marL="1660525" indent="-238125" defTabSz="947738">
              <a:spcBef>
                <a:spcPct val="30000"/>
              </a:spcBef>
              <a:defRPr sz="1200">
                <a:solidFill>
                  <a:schemeClr val="tx1"/>
                </a:solidFill>
                <a:latin typeface="Times New Roman" panose="02020603050405020304" pitchFamily="18" charset="0"/>
              </a:defRPr>
            </a:lvl4pPr>
            <a:lvl5pPr marL="2133600" indent="-236538" defTabSz="947738">
              <a:spcBef>
                <a:spcPct val="30000"/>
              </a:spcBef>
              <a:defRPr sz="1200">
                <a:solidFill>
                  <a:schemeClr val="tx1"/>
                </a:solidFill>
                <a:latin typeface="Times New Roman" panose="02020603050405020304" pitchFamily="18" charset="0"/>
              </a:defRPr>
            </a:lvl5pPr>
            <a:lvl6pPr marL="2590800" indent="-236538" defTabSz="947738" eaLnBrk="0" fontAlgn="base" hangingPunct="0">
              <a:spcBef>
                <a:spcPct val="30000"/>
              </a:spcBef>
              <a:spcAft>
                <a:spcPct val="0"/>
              </a:spcAft>
              <a:defRPr sz="1200">
                <a:solidFill>
                  <a:schemeClr val="tx1"/>
                </a:solidFill>
                <a:latin typeface="Times New Roman" panose="02020603050405020304" pitchFamily="18" charset="0"/>
              </a:defRPr>
            </a:lvl6pPr>
            <a:lvl7pPr marL="3048000" indent="-236538" defTabSz="947738" eaLnBrk="0" fontAlgn="base" hangingPunct="0">
              <a:spcBef>
                <a:spcPct val="30000"/>
              </a:spcBef>
              <a:spcAft>
                <a:spcPct val="0"/>
              </a:spcAft>
              <a:defRPr sz="1200">
                <a:solidFill>
                  <a:schemeClr val="tx1"/>
                </a:solidFill>
                <a:latin typeface="Times New Roman" panose="02020603050405020304" pitchFamily="18" charset="0"/>
              </a:defRPr>
            </a:lvl7pPr>
            <a:lvl8pPr marL="3505200" indent="-236538" defTabSz="947738" eaLnBrk="0" fontAlgn="base" hangingPunct="0">
              <a:spcBef>
                <a:spcPct val="30000"/>
              </a:spcBef>
              <a:spcAft>
                <a:spcPct val="0"/>
              </a:spcAft>
              <a:defRPr sz="1200">
                <a:solidFill>
                  <a:schemeClr val="tx1"/>
                </a:solidFill>
                <a:latin typeface="Times New Roman" panose="02020603050405020304" pitchFamily="18" charset="0"/>
              </a:defRPr>
            </a:lvl8pPr>
            <a:lvl9pPr marL="3962400" indent="-236538" defTabSz="947738"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defRPr/>
            </a:pPr>
            <a:fld id="{BA97BF4D-B8C8-47A6-BCE4-41C349B08610}" type="slidenum">
              <a:rPr lang="en-US" altLang="en-US" sz="1300">
                <a:solidFill>
                  <a:srgbClr val="000099"/>
                </a:solidFill>
                <a:effectLst>
                  <a:outerShdw blurRad="38100" dist="38100" dir="2700000" algn="tl">
                    <a:srgbClr val="C0C0C0"/>
                  </a:outerShdw>
                </a:effectLst>
                <a:cs typeface="Arial" panose="020B0604020202020204" pitchFamily="34" charset="0"/>
              </a:rPr>
              <a:pPr algn="r">
                <a:spcBef>
                  <a:spcPct val="0"/>
                </a:spcBef>
                <a:defRPr/>
              </a:pPr>
              <a:t>87</a:t>
            </a:fld>
            <a:endParaRPr lang="en-US" altLang="en-US" sz="1300">
              <a:solidFill>
                <a:srgbClr val="000099"/>
              </a:solidFill>
              <a:effectLst>
                <a:outerShdw blurRad="38100" dist="38100" dir="2700000" algn="tl">
                  <a:srgbClr val="C0C0C0"/>
                </a:outerShdw>
              </a:effectLst>
              <a:cs typeface="Arial" panose="020B0604020202020204" pitchFamily="34" charset="0"/>
            </a:endParaRPr>
          </a:p>
        </p:txBody>
      </p:sp>
      <p:sp>
        <p:nvSpPr>
          <p:cNvPr id="275460" name="Rectangle 2">
            <a:extLst>
              <a:ext uri="{FF2B5EF4-FFF2-40B4-BE49-F238E27FC236}">
                <a16:creationId xmlns:a16="http://schemas.microsoft.com/office/drawing/2014/main" id="{62FD94E5-F2ED-4656-B12C-C0198923247F}"/>
              </a:ext>
            </a:extLst>
          </p:cNvPr>
          <p:cNvSpPr>
            <a:spLocks noGrp="1" noRot="1" noChangeAspect="1" noChangeArrowheads="1" noTextEdit="1"/>
          </p:cNvSpPr>
          <p:nvPr>
            <p:ph type="sldImg"/>
          </p:nvPr>
        </p:nvSpPr>
        <p:spPr>
          <a:xfrm>
            <a:off x="1181100" y="698500"/>
            <a:ext cx="4648200" cy="3486150"/>
          </a:xfrm>
          <a:ln/>
        </p:spPr>
      </p:sp>
      <p:sp>
        <p:nvSpPr>
          <p:cNvPr id="275461" name="Rectangle 3">
            <a:extLst>
              <a:ext uri="{FF2B5EF4-FFF2-40B4-BE49-F238E27FC236}">
                <a16:creationId xmlns:a16="http://schemas.microsoft.com/office/drawing/2014/main" id="{35664DCD-5F0F-4B7C-AB38-D7D2725D540D}"/>
              </a:ext>
            </a:extLst>
          </p:cNvPr>
          <p:cNvSpPr>
            <a:spLocks noGrp="1" noChangeArrowheads="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p>
            <a:pPr eaLnBrk="1" hangingPunct="1"/>
            <a:r>
              <a:rPr lang="en-US" altLang="en-US"/>
              <a:t>Some good AOPA References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ABEFBD9E-5D21-41AF-A450-4C6609BBBD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D410A2-B0E1-4C30-B79B-1230A44321BB}" type="slidenum">
              <a:rPr lang="en-US" altLang="en-US" smtClean="0"/>
              <a:pPr>
                <a:spcBef>
                  <a:spcPct val="0"/>
                </a:spcBef>
              </a:pPr>
              <a:t>88</a:t>
            </a:fld>
            <a:endParaRPr lang="en-US" altLang="en-US"/>
          </a:p>
        </p:txBody>
      </p:sp>
      <p:sp>
        <p:nvSpPr>
          <p:cNvPr id="69634" name="Rectangle 7">
            <a:extLst>
              <a:ext uri="{FF2B5EF4-FFF2-40B4-BE49-F238E27FC236}">
                <a16:creationId xmlns:a16="http://schemas.microsoft.com/office/drawing/2014/main" id="{27576469-1556-452F-8363-60EE4D0E56E5}"/>
              </a:ext>
            </a:extLst>
          </p:cNvPr>
          <p:cNvSpPr txBox="1">
            <a:spLocks noGrp="1" noChangeArrowheads="1"/>
          </p:cNvSpPr>
          <p:nvPr/>
        </p:nvSpPr>
        <p:spPr bwMode="auto">
          <a:xfrm>
            <a:off x="3971925" y="8832850"/>
            <a:ext cx="3038475" cy="463550"/>
          </a:xfrm>
          <a:prstGeom prst="rect">
            <a:avLst/>
          </a:prstGeom>
          <a:noFill/>
          <a:ln>
            <a:noFill/>
          </a:ln>
          <a:extLst/>
        </p:spPr>
        <p:txBody>
          <a:bodyPr lIns="93158" tIns="46580" rIns="93158" bIns="46580" anchor="b"/>
          <a:lstStyle>
            <a:lvl1pPr defTabSz="947738">
              <a:spcBef>
                <a:spcPct val="30000"/>
              </a:spcBef>
              <a:defRPr sz="1200">
                <a:solidFill>
                  <a:schemeClr val="tx1"/>
                </a:solidFill>
                <a:latin typeface="Times New Roman" panose="02020603050405020304" pitchFamily="18" charset="0"/>
              </a:defRPr>
            </a:lvl1pPr>
            <a:lvl2pPr marL="769938" indent="-295275" defTabSz="947738">
              <a:spcBef>
                <a:spcPct val="30000"/>
              </a:spcBef>
              <a:defRPr sz="1200">
                <a:solidFill>
                  <a:schemeClr val="tx1"/>
                </a:solidFill>
                <a:latin typeface="Times New Roman" panose="02020603050405020304" pitchFamily="18" charset="0"/>
              </a:defRPr>
            </a:lvl2pPr>
            <a:lvl3pPr marL="1185863" indent="-238125" defTabSz="947738">
              <a:spcBef>
                <a:spcPct val="30000"/>
              </a:spcBef>
              <a:defRPr sz="1200">
                <a:solidFill>
                  <a:schemeClr val="tx1"/>
                </a:solidFill>
                <a:latin typeface="Times New Roman" panose="02020603050405020304" pitchFamily="18" charset="0"/>
              </a:defRPr>
            </a:lvl3pPr>
            <a:lvl4pPr marL="1660525" indent="-238125" defTabSz="947738">
              <a:spcBef>
                <a:spcPct val="30000"/>
              </a:spcBef>
              <a:defRPr sz="1200">
                <a:solidFill>
                  <a:schemeClr val="tx1"/>
                </a:solidFill>
                <a:latin typeface="Times New Roman" panose="02020603050405020304" pitchFamily="18" charset="0"/>
              </a:defRPr>
            </a:lvl4pPr>
            <a:lvl5pPr marL="2133600" indent="-236538" defTabSz="947738">
              <a:spcBef>
                <a:spcPct val="30000"/>
              </a:spcBef>
              <a:defRPr sz="1200">
                <a:solidFill>
                  <a:schemeClr val="tx1"/>
                </a:solidFill>
                <a:latin typeface="Times New Roman" panose="02020603050405020304" pitchFamily="18" charset="0"/>
              </a:defRPr>
            </a:lvl5pPr>
            <a:lvl6pPr marL="2590800" indent="-236538" defTabSz="947738" eaLnBrk="0" fontAlgn="base" hangingPunct="0">
              <a:spcBef>
                <a:spcPct val="30000"/>
              </a:spcBef>
              <a:spcAft>
                <a:spcPct val="0"/>
              </a:spcAft>
              <a:defRPr sz="1200">
                <a:solidFill>
                  <a:schemeClr val="tx1"/>
                </a:solidFill>
                <a:latin typeface="Times New Roman" panose="02020603050405020304" pitchFamily="18" charset="0"/>
              </a:defRPr>
            </a:lvl6pPr>
            <a:lvl7pPr marL="3048000" indent="-236538" defTabSz="947738" eaLnBrk="0" fontAlgn="base" hangingPunct="0">
              <a:spcBef>
                <a:spcPct val="30000"/>
              </a:spcBef>
              <a:spcAft>
                <a:spcPct val="0"/>
              </a:spcAft>
              <a:defRPr sz="1200">
                <a:solidFill>
                  <a:schemeClr val="tx1"/>
                </a:solidFill>
                <a:latin typeface="Times New Roman" panose="02020603050405020304" pitchFamily="18" charset="0"/>
              </a:defRPr>
            </a:lvl7pPr>
            <a:lvl8pPr marL="3505200" indent="-236538" defTabSz="947738" eaLnBrk="0" fontAlgn="base" hangingPunct="0">
              <a:spcBef>
                <a:spcPct val="30000"/>
              </a:spcBef>
              <a:spcAft>
                <a:spcPct val="0"/>
              </a:spcAft>
              <a:defRPr sz="1200">
                <a:solidFill>
                  <a:schemeClr val="tx1"/>
                </a:solidFill>
                <a:latin typeface="Times New Roman" panose="02020603050405020304" pitchFamily="18" charset="0"/>
              </a:defRPr>
            </a:lvl8pPr>
            <a:lvl9pPr marL="3962400" indent="-236538" defTabSz="947738"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defRPr/>
            </a:pPr>
            <a:fld id="{C99FF06E-BE23-4F92-8CA4-1000EA8107BD}" type="slidenum">
              <a:rPr lang="en-US" altLang="en-US" sz="1300">
                <a:solidFill>
                  <a:srgbClr val="000099"/>
                </a:solidFill>
                <a:effectLst>
                  <a:outerShdw blurRad="38100" dist="38100" dir="2700000" algn="tl">
                    <a:srgbClr val="C0C0C0"/>
                  </a:outerShdw>
                </a:effectLst>
                <a:cs typeface="Arial" panose="020B0604020202020204" pitchFamily="34" charset="0"/>
              </a:rPr>
              <a:pPr algn="r">
                <a:spcBef>
                  <a:spcPct val="0"/>
                </a:spcBef>
                <a:defRPr/>
              </a:pPr>
              <a:t>88</a:t>
            </a:fld>
            <a:endParaRPr lang="en-US" altLang="en-US" sz="1300">
              <a:solidFill>
                <a:srgbClr val="000099"/>
              </a:solidFill>
              <a:effectLst>
                <a:outerShdw blurRad="38100" dist="38100" dir="2700000" algn="tl">
                  <a:srgbClr val="C0C0C0"/>
                </a:outerShdw>
              </a:effectLst>
              <a:cs typeface="Arial" panose="020B0604020202020204" pitchFamily="34" charset="0"/>
            </a:endParaRPr>
          </a:p>
        </p:txBody>
      </p:sp>
      <p:sp>
        <p:nvSpPr>
          <p:cNvPr id="277508" name="Rectangle 2">
            <a:extLst>
              <a:ext uri="{FF2B5EF4-FFF2-40B4-BE49-F238E27FC236}">
                <a16:creationId xmlns:a16="http://schemas.microsoft.com/office/drawing/2014/main" id="{79796DD1-3099-4B65-9854-20A117B928A4}"/>
              </a:ext>
            </a:extLst>
          </p:cNvPr>
          <p:cNvSpPr>
            <a:spLocks noGrp="1" noRot="1" noChangeAspect="1" noChangeArrowheads="1" noTextEdit="1"/>
          </p:cNvSpPr>
          <p:nvPr>
            <p:ph type="sldImg"/>
          </p:nvPr>
        </p:nvSpPr>
        <p:spPr>
          <a:xfrm>
            <a:off x="1181100" y="698500"/>
            <a:ext cx="4648200" cy="3486150"/>
          </a:xfrm>
          <a:ln/>
        </p:spPr>
      </p:sp>
      <p:sp>
        <p:nvSpPr>
          <p:cNvPr id="277509" name="Rectangle 3">
            <a:extLst>
              <a:ext uri="{FF2B5EF4-FFF2-40B4-BE49-F238E27FC236}">
                <a16:creationId xmlns:a16="http://schemas.microsoft.com/office/drawing/2014/main" id="{4C7F5D0B-8C26-490B-B892-B9EF9074A6A7}"/>
              </a:ext>
            </a:extLst>
          </p:cNvPr>
          <p:cNvSpPr>
            <a:spLocks noGrp="1" noChangeArrowheads="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p>
            <a:pPr eaLnBrk="1" hangingPunct="1"/>
            <a:r>
              <a:rPr lang="en-US" altLang="en-US"/>
              <a:t>Some good FAA References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F2BCF0AF-2DEF-446C-92DC-F2CF85D55754}"/>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37276A3B-A134-4FC1-9B0C-5ECC520D245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52" name="Slide Number Placeholder 3">
            <a:extLst>
              <a:ext uri="{FF2B5EF4-FFF2-40B4-BE49-F238E27FC236}">
                <a16:creationId xmlns:a16="http://schemas.microsoft.com/office/drawing/2014/main" id="{521236EE-1104-4F45-A0B1-427D9D0E1BC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811E86D-068B-4B19-8C37-6EFDEC8BB0E5}" type="slidenum">
              <a:rPr lang="en-US" altLang="en-US" smtClean="0"/>
              <a:pPr>
                <a:spcBef>
                  <a:spcPct val="0"/>
                </a:spcBef>
              </a:pPr>
              <a:t>89</a:t>
            </a:fld>
            <a:endParaRPr lang="en-US" altLang="en-US"/>
          </a:p>
        </p:txBody>
      </p:sp>
    </p:spTree>
    <p:extLst>
      <p:ext uri="{BB962C8B-B14F-4D97-AF65-F5344CB8AC3E}">
        <p14:creationId xmlns:p14="http://schemas.microsoft.com/office/powerpoint/2010/main" val="3659975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E15E50D2-8482-4D5C-94AD-0B4210AE46B4}"/>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FEA83254-1503-4D9B-BD2B-8777BAE4D36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0420" name="Slide Number Placeholder 3">
            <a:extLst>
              <a:ext uri="{FF2B5EF4-FFF2-40B4-BE49-F238E27FC236}">
                <a16:creationId xmlns:a16="http://schemas.microsoft.com/office/drawing/2014/main" id="{092B1122-9EDD-494D-836F-53EFBA3CA67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6050F0-A807-4535-B4DA-4135DCA5F6F7}" type="slidenum">
              <a:rPr lang="en-US" altLang="en-US" smtClean="0"/>
              <a:pPr>
                <a:spcBef>
                  <a:spcPct val="0"/>
                </a:spcBef>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E9ADAF0A-B2C2-4295-A7BD-312056936C12}"/>
              </a:ext>
            </a:extLst>
          </p:cNvPr>
          <p:cNvSpPr>
            <a:spLocks noGrp="1" noRot="1" noChangeAspect="1" noTextEdit="1"/>
          </p:cNvSpPr>
          <p:nvPr>
            <p:ph type="sldImg"/>
          </p:nvPr>
        </p:nvSpPr>
        <p:spPr>
          <a:ln/>
        </p:spPr>
      </p:sp>
      <p:sp>
        <p:nvSpPr>
          <p:cNvPr id="90115" name="Notes Placeholder 2">
            <a:extLst>
              <a:ext uri="{FF2B5EF4-FFF2-40B4-BE49-F238E27FC236}">
                <a16:creationId xmlns:a16="http://schemas.microsoft.com/office/drawing/2014/main" id="{E012A490-28EF-4EA4-9DB9-FA3FF476FFC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a:extLst>
              <a:ext uri="{FF2B5EF4-FFF2-40B4-BE49-F238E27FC236}">
                <a16:creationId xmlns:a16="http://schemas.microsoft.com/office/drawing/2014/main" id="{9743AED8-89E7-40E9-B0DE-D230B1AD1D7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6125" indent="-285750" defTabSz="949325">
              <a:spcBef>
                <a:spcPct val="30000"/>
              </a:spcBef>
              <a:defRPr sz="1200">
                <a:solidFill>
                  <a:schemeClr val="tx1"/>
                </a:solidFill>
                <a:latin typeface="Times New Roman" panose="02020603050405020304" pitchFamily="18" charset="0"/>
              </a:defRPr>
            </a:lvl2pPr>
            <a:lvl3pPr marL="1149350" indent="-228600" defTabSz="949325">
              <a:spcBef>
                <a:spcPct val="30000"/>
              </a:spcBef>
              <a:defRPr sz="1200">
                <a:solidFill>
                  <a:schemeClr val="tx1"/>
                </a:solidFill>
                <a:latin typeface="Times New Roman" panose="02020603050405020304" pitchFamily="18" charset="0"/>
              </a:defRPr>
            </a:lvl3pPr>
            <a:lvl4pPr marL="1611313" indent="-228600" defTabSz="949325">
              <a:spcBef>
                <a:spcPct val="30000"/>
              </a:spcBef>
              <a:defRPr sz="1200">
                <a:solidFill>
                  <a:schemeClr val="tx1"/>
                </a:solidFill>
                <a:latin typeface="Times New Roman" panose="02020603050405020304" pitchFamily="18" charset="0"/>
              </a:defRPr>
            </a:lvl4pPr>
            <a:lvl5pPr marL="2071688" indent="-228600" defTabSz="949325">
              <a:spcBef>
                <a:spcPct val="30000"/>
              </a:spcBef>
              <a:defRPr sz="1200">
                <a:solidFill>
                  <a:schemeClr val="tx1"/>
                </a:solidFill>
                <a:latin typeface="Times New Roman" panose="02020603050405020304" pitchFamily="18" charset="0"/>
              </a:defRPr>
            </a:lvl5pPr>
            <a:lvl6pPr marL="2528888"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86088"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43288"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900488"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38CA24-B9B5-4F9B-8D40-0B61D48E9FE3}" type="slidenum">
              <a:rPr lang="en-US" altLang="en-US" smtClean="0"/>
              <a:pPr>
                <a:spcBef>
                  <a:spcPct val="0"/>
                </a:spcBef>
              </a:pPr>
              <a:t>90</a:t>
            </a:fld>
            <a:endParaRPr lang="en-US" altLang="en-US"/>
          </a:p>
        </p:txBody>
      </p:sp>
    </p:spTree>
    <p:extLst>
      <p:ext uri="{BB962C8B-B14F-4D97-AF65-F5344CB8AC3E}">
        <p14:creationId xmlns:p14="http://schemas.microsoft.com/office/powerpoint/2010/main" val="40020376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8FE2BBDF-5ECC-4B84-9CFB-BA8A9E800F1B}"/>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AC01CC39-A9FC-4BBC-BC6C-B6D22648FBF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slide is based on information received from ForeFlight Technical Support.</a:t>
            </a:r>
          </a:p>
          <a:p>
            <a:endParaRPr lang="en-US" altLang="en-US"/>
          </a:p>
        </p:txBody>
      </p:sp>
      <p:sp>
        <p:nvSpPr>
          <p:cNvPr id="94212" name="Slide Number Placeholder 3">
            <a:extLst>
              <a:ext uri="{FF2B5EF4-FFF2-40B4-BE49-F238E27FC236}">
                <a16:creationId xmlns:a16="http://schemas.microsoft.com/office/drawing/2014/main" id="{E5BA77D8-FBB4-4B37-B7E3-2463BB8A493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20725" indent="-276225" defTabSz="915988">
              <a:spcBef>
                <a:spcPct val="30000"/>
              </a:spcBef>
              <a:defRPr sz="1200">
                <a:solidFill>
                  <a:schemeClr val="tx1"/>
                </a:solidFill>
                <a:latin typeface="Times New Roman" panose="02020603050405020304" pitchFamily="18" charset="0"/>
              </a:defRPr>
            </a:lvl2pPr>
            <a:lvl3pPr marL="1109663" indent="-220663" defTabSz="915988">
              <a:spcBef>
                <a:spcPct val="30000"/>
              </a:spcBef>
              <a:defRPr sz="1200">
                <a:solidFill>
                  <a:schemeClr val="tx1"/>
                </a:solidFill>
                <a:latin typeface="Times New Roman" panose="02020603050405020304" pitchFamily="18" charset="0"/>
              </a:defRPr>
            </a:lvl3pPr>
            <a:lvl4pPr marL="1552575" indent="-220663" defTabSz="915988">
              <a:spcBef>
                <a:spcPct val="30000"/>
              </a:spcBef>
              <a:defRPr sz="1200">
                <a:solidFill>
                  <a:schemeClr val="tx1"/>
                </a:solidFill>
                <a:latin typeface="Times New Roman" panose="02020603050405020304" pitchFamily="18" charset="0"/>
              </a:defRPr>
            </a:lvl4pPr>
            <a:lvl5pPr marL="1998663" indent="-220663" defTabSz="915988">
              <a:spcBef>
                <a:spcPct val="30000"/>
              </a:spcBef>
              <a:defRPr sz="1200">
                <a:solidFill>
                  <a:schemeClr val="tx1"/>
                </a:solidFill>
                <a:latin typeface="Times New Roman" panose="02020603050405020304" pitchFamily="18" charset="0"/>
              </a:defRPr>
            </a:lvl5pPr>
            <a:lvl6pPr marL="2455863" indent="-220663"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13063" indent="-220663"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370263" indent="-220663"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27463" indent="-220663"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FB42E9-245A-48AD-A77B-18D78552EA87}" type="slidenum">
              <a:rPr lang="en-US" altLang="en-US" smtClean="0"/>
              <a:pPr>
                <a:spcBef>
                  <a:spcPct val="0"/>
                </a:spcBef>
              </a:pPr>
              <a:t>91</a:t>
            </a:fld>
            <a:endParaRPr lang="en-US" altLang="en-US"/>
          </a:p>
        </p:txBody>
      </p:sp>
    </p:spTree>
    <p:extLst>
      <p:ext uri="{BB962C8B-B14F-4D97-AF65-F5344CB8AC3E}">
        <p14:creationId xmlns:p14="http://schemas.microsoft.com/office/powerpoint/2010/main" val="30667741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9121C8AE-A540-4852-A306-EA30BD273ED9}"/>
              </a:ext>
            </a:extLst>
          </p:cNvPr>
          <p:cNvSpPr>
            <a:spLocks noGrp="1" noRot="1" noChangeAspect="1" noTextEdit="1"/>
          </p:cNvSpPr>
          <p:nvPr>
            <p:ph type="sldImg"/>
          </p:nvPr>
        </p:nvSpPr>
        <p:spPr>
          <a:ln/>
        </p:spPr>
      </p:sp>
      <p:sp>
        <p:nvSpPr>
          <p:cNvPr id="96259" name="Notes Placeholder 2">
            <a:extLst>
              <a:ext uri="{FF2B5EF4-FFF2-40B4-BE49-F238E27FC236}">
                <a16:creationId xmlns:a16="http://schemas.microsoft.com/office/drawing/2014/main" id="{C2273145-B71A-4187-9F6C-5365AE07E9A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slide is based on information received from ForeFlight Technical Support.</a:t>
            </a:r>
          </a:p>
          <a:p>
            <a:endParaRPr lang="en-US" altLang="en-US"/>
          </a:p>
        </p:txBody>
      </p:sp>
      <p:sp>
        <p:nvSpPr>
          <p:cNvPr id="96260" name="Slide Number Placeholder 3">
            <a:extLst>
              <a:ext uri="{FF2B5EF4-FFF2-40B4-BE49-F238E27FC236}">
                <a16:creationId xmlns:a16="http://schemas.microsoft.com/office/drawing/2014/main" id="{FBB538BA-5F70-496F-8825-406C7173C59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6125" indent="-285750" defTabSz="949325">
              <a:spcBef>
                <a:spcPct val="30000"/>
              </a:spcBef>
              <a:defRPr sz="1200">
                <a:solidFill>
                  <a:schemeClr val="tx1"/>
                </a:solidFill>
                <a:latin typeface="Times New Roman" panose="02020603050405020304" pitchFamily="18" charset="0"/>
              </a:defRPr>
            </a:lvl2pPr>
            <a:lvl3pPr marL="1149350" indent="-228600" defTabSz="949325">
              <a:spcBef>
                <a:spcPct val="30000"/>
              </a:spcBef>
              <a:defRPr sz="1200">
                <a:solidFill>
                  <a:schemeClr val="tx1"/>
                </a:solidFill>
                <a:latin typeface="Times New Roman" panose="02020603050405020304" pitchFamily="18" charset="0"/>
              </a:defRPr>
            </a:lvl3pPr>
            <a:lvl4pPr marL="1611313" indent="-228600" defTabSz="949325">
              <a:spcBef>
                <a:spcPct val="30000"/>
              </a:spcBef>
              <a:defRPr sz="1200">
                <a:solidFill>
                  <a:schemeClr val="tx1"/>
                </a:solidFill>
                <a:latin typeface="Times New Roman" panose="02020603050405020304" pitchFamily="18" charset="0"/>
              </a:defRPr>
            </a:lvl4pPr>
            <a:lvl5pPr marL="2071688" indent="-228600" defTabSz="949325">
              <a:spcBef>
                <a:spcPct val="30000"/>
              </a:spcBef>
              <a:defRPr sz="1200">
                <a:solidFill>
                  <a:schemeClr val="tx1"/>
                </a:solidFill>
                <a:latin typeface="Times New Roman" panose="02020603050405020304" pitchFamily="18" charset="0"/>
              </a:defRPr>
            </a:lvl5pPr>
            <a:lvl6pPr marL="2528888"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86088"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43288"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900488"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299ADE-97D5-45D9-903D-F7B44296946B}" type="slidenum">
              <a:rPr lang="en-US" altLang="en-US" smtClean="0"/>
              <a:pPr>
                <a:spcBef>
                  <a:spcPct val="0"/>
                </a:spcBef>
              </a:pPr>
              <a:t>92</a:t>
            </a:fld>
            <a:endParaRPr lang="en-US" altLang="en-US"/>
          </a:p>
        </p:txBody>
      </p:sp>
    </p:spTree>
    <p:extLst>
      <p:ext uri="{BB962C8B-B14F-4D97-AF65-F5344CB8AC3E}">
        <p14:creationId xmlns:p14="http://schemas.microsoft.com/office/powerpoint/2010/main" val="28531711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6206628-ED1D-4954-BC8B-3AC4A9BA45C8}"/>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BCFC16FC-E4AE-41BE-BD5C-F1A87E2D314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slide is based on information received from ForeFlight Technical Support.</a:t>
            </a:r>
          </a:p>
          <a:p>
            <a:endParaRPr lang="en-US" altLang="en-US"/>
          </a:p>
        </p:txBody>
      </p:sp>
      <p:sp>
        <p:nvSpPr>
          <p:cNvPr id="98308" name="Slide Number Placeholder 3">
            <a:extLst>
              <a:ext uri="{FF2B5EF4-FFF2-40B4-BE49-F238E27FC236}">
                <a16:creationId xmlns:a16="http://schemas.microsoft.com/office/drawing/2014/main" id="{02BA8E65-22D9-464E-AD1B-B9B02813B05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6125" indent="-285750" defTabSz="949325">
              <a:spcBef>
                <a:spcPct val="30000"/>
              </a:spcBef>
              <a:defRPr sz="1200">
                <a:solidFill>
                  <a:schemeClr val="tx1"/>
                </a:solidFill>
                <a:latin typeface="Times New Roman" panose="02020603050405020304" pitchFamily="18" charset="0"/>
              </a:defRPr>
            </a:lvl2pPr>
            <a:lvl3pPr marL="1149350" indent="-228600" defTabSz="949325">
              <a:spcBef>
                <a:spcPct val="30000"/>
              </a:spcBef>
              <a:defRPr sz="1200">
                <a:solidFill>
                  <a:schemeClr val="tx1"/>
                </a:solidFill>
                <a:latin typeface="Times New Roman" panose="02020603050405020304" pitchFamily="18" charset="0"/>
              </a:defRPr>
            </a:lvl3pPr>
            <a:lvl4pPr marL="1611313" indent="-228600" defTabSz="949325">
              <a:spcBef>
                <a:spcPct val="30000"/>
              </a:spcBef>
              <a:defRPr sz="1200">
                <a:solidFill>
                  <a:schemeClr val="tx1"/>
                </a:solidFill>
                <a:latin typeface="Times New Roman" panose="02020603050405020304" pitchFamily="18" charset="0"/>
              </a:defRPr>
            </a:lvl4pPr>
            <a:lvl5pPr marL="2071688" indent="-228600" defTabSz="949325">
              <a:spcBef>
                <a:spcPct val="30000"/>
              </a:spcBef>
              <a:defRPr sz="1200">
                <a:solidFill>
                  <a:schemeClr val="tx1"/>
                </a:solidFill>
                <a:latin typeface="Times New Roman" panose="02020603050405020304" pitchFamily="18" charset="0"/>
              </a:defRPr>
            </a:lvl5pPr>
            <a:lvl6pPr marL="2528888"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86088"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43288"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900488"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69DF95-48C9-49BD-BC95-66C16E22FB7D}" type="slidenum">
              <a:rPr lang="en-US" altLang="en-US" smtClean="0"/>
              <a:pPr>
                <a:spcBef>
                  <a:spcPct val="0"/>
                </a:spcBef>
              </a:pPr>
              <a:t>93</a:t>
            </a:fld>
            <a:endParaRPr lang="en-US" altLang="en-US"/>
          </a:p>
        </p:txBody>
      </p:sp>
    </p:spTree>
    <p:extLst>
      <p:ext uri="{BB962C8B-B14F-4D97-AF65-F5344CB8AC3E}">
        <p14:creationId xmlns:p14="http://schemas.microsoft.com/office/powerpoint/2010/main" val="3485959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a:extLst>
              <a:ext uri="{FF2B5EF4-FFF2-40B4-BE49-F238E27FC236}">
                <a16:creationId xmlns:a16="http://schemas.microsoft.com/office/drawing/2014/main" id="{1ECD530C-B90E-40E1-AEBC-42DC20EC2B8F}"/>
              </a:ext>
            </a:extLst>
          </p:cNvPr>
          <p:cNvSpPr>
            <a:spLocks noGrp="1" noRot="1" noChangeAspect="1" noTextEdit="1"/>
          </p:cNvSpPr>
          <p:nvPr>
            <p:ph type="sldImg"/>
          </p:nvPr>
        </p:nvSpPr>
        <p:spPr>
          <a:ln/>
        </p:spPr>
      </p:sp>
      <p:sp>
        <p:nvSpPr>
          <p:cNvPr id="306179" name="Notes Placeholder 2">
            <a:extLst>
              <a:ext uri="{FF2B5EF4-FFF2-40B4-BE49-F238E27FC236}">
                <a16:creationId xmlns:a16="http://schemas.microsoft.com/office/drawing/2014/main" id="{18B3C068-C90E-4891-AF51-6AD53CC53EB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06180" name="Slide Number Placeholder 3">
            <a:extLst>
              <a:ext uri="{FF2B5EF4-FFF2-40B4-BE49-F238E27FC236}">
                <a16:creationId xmlns:a16="http://schemas.microsoft.com/office/drawing/2014/main" id="{9CC7B8B5-11CB-4416-8D5A-21AA085B429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6840D1-3220-453F-82E6-49ADA3988693}" type="slidenum">
              <a:rPr lang="en-US" altLang="en-US" smtClean="0"/>
              <a:pPr>
                <a:spcBef>
                  <a:spcPct val="0"/>
                </a:spcBef>
              </a:pPr>
              <a:t>94</a:t>
            </a:fld>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621F8014-9FE4-49FF-9F42-DF4C146D6D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sz="2400">
                <a:solidFill>
                  <a:schemeClr val="tx1"/>
                </a:solidFill>
                <a:latin typeface="Arial" panose="020B0604020202020204" pitchFamily="34" charset="0"/>
              </a:defRPr>
            </a:lvl1pPr>
            <a:lvl2pPr marL="715963" indent="-274638" defTabSz="896938">
              <a:defRPr sz="2400">
                <a:solidFill>
                  <a:schemeClr val="tx1"/>
                </a:solidFill>
                <a:latin typeface="Arial" panose="020B0604020202020204" pitchFamily="34" charset="0"/>
              </a:defRPr>
            </a:lvl2pPr>
            <a:lvl3pPr marL="1101725" indent="-219075" defTabSz="896938">
              <a:defRPr sz="2400">
                <a:solidFill>
                  <a:schemeClr val="tx1"/>
                </a:solidFill>
                <a:latin typeface="Arial" panose="020B0604020202020204" pitchFamily="34" charset="0"/>
              </a:defRPr>
            </a:lvl3pPr>
            <a:lvl4pPr marL="1541463" indent="-219075" defTabSz="896938">
              <a:defRPr sz="2400">
                <a:solidFill>
                  <a:schemeClr val="tx1"/>
                </a:solidFill>
                <a:latin typeface="Arial" panose="020B0604020202020204" pitchFamily="34" charset="0"/>
              </a:defRPr>
            </a:lvl4pPr>
            <a:lvl5pPr marL="1982788" indent="-219075" defTabSz="896938">
              <a:defRPr sz="2400">
                <a:solidFill>
                  <a:schemeClr val="tx1"/>
                </a:solidFill>
                <a:latin typeface="Arial" panose="020B0604020202020204" pitchFamily="34" charset="0"/>
              </a:defRPr>
            </a:lvl5pPr>
            <a:lvl6pPr marL="2439988" indent="-219075" defTabSz="896938" eaLnBrk="0" fontAlgn="base" hangingPunct="0">
              <a:spcBef>
                <a:spcPct val="0"/>
              </a:spcBef>
              <a:spcAft>
                <a:spcPct val="0"/>
              </a:spcAft>
              <a:defRPr sz="2400">
                <a:solidFill>
                  <a:schemeClr val="tx1"/>
                </a:solidFill>
                <a:latin typeface="Arial" panose="020B0604020202020204" pitchFamily="34" charset="0"/>
              </a:defRPr>
            </a:lvl6pPr>
            <a:lvl7pPr marL="2897188" indent="-219075" defTabSz="896938" eaLnBrk="0" fontAlgn="base" hangingPunct="0">
              <a:spcBef>
                <a:spcPct val="0"/>
              </a:spcBef>
              <a:spcAft>
                <a:spcPct val="0"/>
              </a:spcAft>
              <a:defRPr sz="2400">
                <a:solidFill>
                  <a:schemeClr val="tx1"/>
                </a:solidFill>
                <a:latin typeface="Arial" panose="020B0604020202020204" pitchFamily="34" charset="0"/>
              </a:defRPr>
            </a:lvl7pPr>
            <a:lvl8pPr marL="3354388" indent="-219075" defTabSz="896938" eaLnBrk="0" fontAlgn="base" hangingPunct="0">
              <a:spcBef>
                <a:spcPct val="0"/>
              </a:spcBef>
              <a:spcAft>
                <a:spcPct val="0"/>
              </a:spcAft>
              <a:defRPr sz="2400">
                <a:solidFill>
                  <a:schemeClr val="tx1"/>
                </a:solidFill>
                <a:latin typeface="Arial" panose="020B0604020202020204" pitchFamily="34" charset="0"/>
              </a:defRPr>
            </a:lvl8pPr>
            <a:lvl9pPr marL="3811588" indent="-219075" defTabSz="896938" eaLnBrk="0" fontAlgn="base" hangingPunct="0">
              <a:spcBef>
                <a:spcPct val="0"/>
              </a:spcBef>
              <a:spcAft>
                <a:spcPct val="0"/>
              </a:spcAft>
              <a:defRPr sz="2400">
                <a:solidFill>
                  <a:schemeClr val="tx1"/>
                </a:solidFill>
                <a:latin typeface="Arial" panose="020B0604020202020204" pitchFamily="34" charset="0"/>
              </a:defRPr>
            </a:lvl9pPr>
          </a:lstStyle>
          <a:p>
            <a:fld id="{A80A8646-C4A2-4F7A-A171-A5E75BB0AA00}" type="slidenum">
              <a:rPr lang="en-US" altLang="en-US" sz="1200" smtClean="0"/>
              <a:pPr/>
              <a:t>95</a:t>
            </a:fld>
            <a:endParaRPr lang="en-US" altLang="en-US" sz="1200"/>
          </a:p>
        </p:txBody>
      </p:sp>
      <p:sp>
        <p:nvSpPr>
          <p:cNvPr id="308227" name="Rectangle 2">
            <a:extLst>
              <a:ext uri="{FF2B5EF4-FFF2-40B4-BE49-F238E27FC236}">
                <a16:creationId xmlns:a16="http://schemas.microsoft.com/office/drawing/2014/main" id="{041BCFE9-984F-46E5-B274-EA463286CC77}"/>
              </a:ext>
            </a:extLst>
          </p:cNvPr>
          <p:cNvSpPr>
            <a:spLocks noGrp="1" noRot="1" noChangeAspect="1" noChangeArrowheads="1" noTextEdit="1"/>
          </p:cNvSpPr>
          <p:nvPr>
            <p:ph type="sldImg"/>
          </p:nvPr>
        </p:nvSpPr>
        <p:spPr>
          <a:ln/>
        </p:spPr>
      </p:sp>
      <p:sp>
        <p:nvSpPr>
          <p:cNvPr id="308228" name="Rectangle 3">
            <a:extLst>
              <a:ext uri="{FF2B5EF4-FFF2-40B4-BE49-F238E27FC236}">
                <a16:creationId xmlns:a16="http://schemas.microsoft.com/office/drawing/2014/main" id="{FA4F905D-8DFB-471B-9B22-687D6F4F5B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6902D836-58A8-494B-87DF-84EE7EC88A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sz="2400">
                <a:solidFill>
                  <a:schemeClr val="tx1"/>
                </a:solidFill>
                <a:latin typeface="Arial" panose="020B0604020202020204" pitchFamily="34" charset="0"/>
              </a:defRPr>
            </a:lvl1pPr>
            <a:lvl2pPr marL="715963" indent="-274638" defTabSz="896938">
              <a:defRPr sz="2400">
                <a:solidFill>
                  <a:schemeClr val="tx1"/>
                </a:solidFill>
                <a:latin typeface="Arial" panose="020B0604020202020204" pitchFamily="34" charset="0"/>
              </a:defRPr>
            </a:lvl2pPr>
            <a:lvl3pPr marL="1101725" indent="-219075" defTabSz="896938">
              <a:defRPr sz="2400">
                <a:solidFill>
                  <a:schemeClr val="tx1"/>
                </a:solidFill>
                <a:latin typeface="Arial" panose="020B0604020202020204" pitchFamily="34" charset="0"/>
              </a:defRPr>
            </a:lvl3pPr>
            <a:lvl4pPr marL="1541463" indent="-219075" defTabSz="896938">
              <a:defRPr sz="2400">
                <a:solidFill>
                  <a:schemeClr val="tx1"/>
                </a:solidFill>
                <a:latin typeface="Arial" panose="020B0604020202020204" pitchFamily="34" charset="0"/>
              </a:defRPr>
            </a:lvl4pPr>
            <a:lvl5pPr marL="1982788" indent="-219075" defTabSz="896938">
              <a:defRPr sz="2400">
                <a:solidFill>
                  <a:schemeClr val="tx1"/>
                </a:solidFill>
                <a:latin typeface="Arial" panose="020B0604020202020204" pitchFamily="34" charset="0"/>
              </a:defRPr>
            </a:lvl5pPr>
            <a:lvl6pPr marL="2439988" indent="-219075" defTabSz="896938" eaLnBrk="0" fontAlgn="base" hangingPunct="0">
              <a:spcBef>
                <a:spcPct val="0"/>
              </a:spcBef>
              <a:spcAft>
                <a:spcPct val="0"/>
              </a:spcAft>
              <a:defRPr sz="2400">
                <a:solidFill>
                  <a:schemeClr val="tx1"/>
                </a:solidFill>
                <a:latin typeface="Arial" panose="020B0604020202020204" pitchFamily="34" charset="0"/>
              </a:defRPr>
            </a:lvl6pPr>
            <a:lvl7pPr marL="2897188" indent="-219075" defTabSz="896938" eaLnBrk="0" fontAlgn="base" hangingPunct="0">
              <a:spcBef>
                <a:spcPct val="0"/>
              </a:spcBef>
              <a:spcAft>
                <a:spcPct val="0"/>
              </a:spcAft>
              <a:defRPr sz="2400">
                <a:solidFill>
                  <a:schemeClr val="tx1"/>
                </a:solidFill>
                <a:latin typeface="Arial" panose="020B0604020202020204" pitchFamily="34" charset="0"/>
              </a:defRPr>
            </a:lvl7pPr>
            <a:lvl8pPr marL="3354388" indent="-219075" defTabSz="896938" eaLnBrk="0" fontAlgn="base" hangingPunct="0">
              <a:spcBef>
                <a:spcPct val="0"/>
              </a:spcBef>
              <a:spcAft>
                <a:spcPct val="0"/>
              </a:spcAft>
              <a:defRPr sz="2400">
                <a:solidFill>
                  <a:schemeClr val="tx1"/>
                </a:solidFill>
                <a:latin typeface="Arial" panose="020B0604020202020204" pitchFamily="34" charset="0"/>
              </a:defRPr>
            </a:lvl8pPr>
            <a:lvl9pPr marL="3811588" indent="-219075" defTabSz="896938" eaLnBrk="0" fontAlgn="base" hangingPunct="0">
              <a:spcBef>
                <a:spcPct val="0"/>
              </a:spcBef>
              <a:spcAft>
                <a:spcPct val="0"/>
              </a:spcAft>
              <a:defRPr sz="2400">
                <a:solidFill>
                  <a:schemeClr val="tx1"/>
                </a:solidFill>
                <a:latin typeface="Arial" panose="020B0604020202020204" pitchFamily="34" charset="0"/>
              </a:defRPr>
            </a:lvl9pPr>
          </a:lstStyle>
          <a:p>
            <a:fld id="{17F2BC9C-21C2-462E-BEF1-5C3D0569CEF8}" type="slidenum">
              <a:rPr lang="en-US" altLang="en-US" sz="1200" smtClean="0"/>
              <a:pPr/>
              <a:t>96</a:t>
            </a:fld>
            <a:endParaRPr lang="en-US" altLang="en-US" sz="1200"/>
          </a:p>
        </p:txBody>
      </p:sp>
      <p:sp>
        <p:nvSpPr>
          <p:cNvPr id="310275" name="Rectangle 2">
            <a:extLst>
              <a:ext uri="{FF2B5EF4-FFF2-40B4-BE49-F238E27FC236}">
                <a16:creationId xmlns:a16="http://schemas.microsoft.com/office/drawing/2014/main" id="{9456084D-77B8-4022-8D25-08C9F5256C1F}"/>
              </a:ext>
            </a:extLst>
          </p:cNvPr>
          <p:cNvSpPr>
            <a:spLocks noGrp="1" noRot="1" noChangeAspect="1" noChangeArrowheads="1" noTextEdit="1"/>
          </p:cNvSpPr>
          <p:nvPr>
            <p:ph type="sldImg"/>
          </p:nvPr>
        </p:nvSpPr>
        <p:spPr>
          <a:ln/>
        </p:spPr>
      </p:sp>
      <p:sp>
        <p:nvSpPr>
          <p:cNvPr id="310276" name="Rectangle 3">
            <a:extLst>
              <a:ext uri="{FF2B5EF4-FFF2-40B4-BE49-F238E27FC236}">
                <a16:creationId xmlns:a16="http://schemas.microsoft.com/office/drawing/2014/main" id="{6EA5AE07-1B3A-4269-BC54-8C4F1EC051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a:extLst>
              <a:ext uri="{FF2B5EF4-FFF2-40B4-BE49-F238E27FC236}">
                <a16:creationId xmlns:a16="http://schemas.microsoft.com/office/drawing/2014/main" id="{2D0F7CFD-9187-499C-B7A6-E7FAD55C39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sz="2400">
                <a:solidFill>
                  <a:schemeClr val="tx1"/>
                </a:solidFill>
                <a:latin typeface="Arial" panose="020B0604020202020204" pitchFamily="34" charset="0"/>
              </a:defRPr>
            </a:lvl1pPr>
            <a:lvl2pPr marL="715963" indent="-274638" defTabSz="896938">
              <a:defRPr sz="2400">
                <a:solidFill>
                  <a:schemeClr val="tx1"/>
                </a:solidFill>
                <a:latin typeface="Arial" panose="020B0604020202020204" pitchFamily="34" charset="0"/>
              </a:defRPr>
            </a:lvl2pPr>
            <a:lvl3pPr marL="1101725" indent="-219075" defTabSz="896938">
              <a:defRPr sz="2400">
                <a:solidFill>
                  <a:schemeClr val="tx1"/>
                </a:solidFill>
                <a:latin typeface="Arial" panose="020B0604020202020204" pitchFamily="34" charset="0"/>
              </a:defRPr>
            </a:lvl3pPr>
            <a:lvl4pPr marL="1541463" indent="-219075" defTabSz="896938">
              <a:defRPr sz="2400">
                <a:solidFill>
                  <a:schemeClr val="tx1"/>
                </a:solidFill>
                <a:latin typeface="Arial" panose="020B0604020202020204" pitchFamily="34" charset="0"/>
              </a:defRPr>
            </a:lvl4pPr>
            <a:lvl5pPr marL="1982788" indent="-219075" defTabSz="896938">
              <a:defRPr sz="2400">
                <a:solidFill>
                  <a:schemeClr val="tx1"/>
                </a:solidFill>
                <a:latin typeface="Arial" panose="020B0604020202020204" pitchFamily="34" charset="0"/>
              </a:defRPr>
            </a:lvl5pPr>
            <a:lvl6pPr marL="2439988" indent="-219075" defTabSz="896938" eaLnBrk="0" fontAlgn="base" hangingPunct="0">
              <a:spcBef>
                <a:spcPct val="0"/>
              </a:spcBef>
              <a:spcAft>
                <a:spcPct val="0"/>
              </a:spcAft>
              <a:defRPr sz="2400">
                <a:solidFill>
                  <a:schemeClr val="tx1"/>
                </a:solidFill>
                <a:latin typeface="Arial" panose="020B0604020202020204" pitchFamily="34" charset="0"/>
              </a:defRPr>
            </a:lvl6pPr>
            <a:lvl7pPr marL="2897188" indent="-219075" defTabSz="896938" eaLnBrk="0" fontAlgn="base" hangingPunct="0">
              <a:spcBef>
                <a:spcPct val="0"/>
              </a:spcBef>
              <a:spcAft>
                <a:spcPct val="0"/>
              </a:spcAft>
              <a:defRPr sz="2400">
                <a:solidFill>
                  <a:schemeClr val="tx1"/>
                </a:solidFill>
                <a:latin typeface="Arial" panose="020B0604020202020204" pitchFamily="34" charset="0"/>
              </a:defRPr>
            </a:lvl7pPr>
            <a:lvl8pPr marL="3354388" indent="-219075" defTabSz="896938" eaLnBrk="0" fontAlgn="base" hangingPunct="0">
              <a:spcBef>
                <a:spcPct val="0"/>
              </a:spcBef>
              <a:spcAft>
                <a:spcPct val="0"/>
              </a:spcAft>
              <a:defRPr sz="2400">
                <a:solidFill>
                  <a:schemeClr val="tx1"/>
                </a:solidFill>
                <a:latin typeface="Arial" panose="020B0604020202020204" pitchFamily="34" charset="0"/>
              </a:defRPr>
            </a:lvl8pPr>
            <a:lvl9pPr marL="3811588" indent="-219075" defTabSz="896938" eaLnBrk="0" fontAlgn="base" hangingPunct="0">
              <a:spcBef>
                <a:spcPct val="0"/>
              </a:spcBef>
              <a:spcAft>
                <a:spcPct val="0"/>
              </a:spcAft>
              <a:defRPr sz="2400">
                <a:solidFill>
                  <a:schemeClr val="tx1"/>
                </a:solidFill>
                <a:latin typeface="Arial" panose="020B0604020202020204" pitchFamily="34" charset="0"/>
              </a:defRPr>
            </a:lvl9pPr>
          </a:lstStyle>
          <a:p>
            <a:fld id="{0D0E9887-8C07-4184-AED3-AD5E738FECF2}" type="slidenum">
              <a:rPr lang="en-US" altLang="en-US" sz="1200" smtClean="0"/>
              <a:pPr/>
              <a:t>97</a:t>
            </a:fld>
            <a:endParaRPr lang="en-US" altLang="en-US" sz="1200"/>
          </a:p>
        </p:txBody>
      </p:sp>
      <p:sp>
        <p:nvSpPr>
          <p:cNvPr id="312323" name="Rectangle 2">
            <a:extLst>
              <a:ext uri="{FF2B5EF4-FFF2-40B4-BE49-F238E27FC236}">
                <a16:creationId xmlns:a16="http://schemas.microsoft.com/office/drawing/2014/main" id="{8B651D84-7F44-4F93-8B21-7ABA4E396747}"/>
              </a:ext>
            </a:extLst>
          </p:cNvPr>
          <p:cNvSpPr>
            <a:spLocks noGrp="1" noRot="1" noChangeAspect="1" noChangeArrowheads="1" noTextEdit="1"/>
          </p:cNvSpPr>
          <p:nvPr>
            <p:ph type="sldImg"/>
          </p:nvPr>
        </p:nvSpPr>
        <p:spPr>
          <a:ln/>
        </p:spPr>
      </p:sp>
      <p:sp>
        <p:nvSpPr>
          <p:cNvPr id="312324" name="Rectangle 3">
            <a:extLst>
              <a:ext uri="{FF2B5EF4-FFF2-40B4-BE49-F238E27FC236}">
                <a16:creationId xmlns:a16="http://schemas.microsoft.com/office/drawing/2014/main" id="{1C2AB030-2B44-4AF2-BC36-8E956BEEC3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a:extLst>
              <a:ext uri="{FF2B5EF4-FFF2-40B4-BE49-F238E27FC236}">
                <a16:creationId xmlns:a16="http://schemas.microsoft.com/office/drawing/2014/main" id="{FE0B43F1-29E7-4CEC-8B7F-36C12790FCED}"/>
              </a:ext>
            </a:extLst>
          </p:cNvPr>
          <p:cNvSpPr>
            <a:spLocks noGrp="1" noRot="1" noChangeAspect="1" noTextEdit="1"/>
          </p:cNvSpPr>
          <p:nvPr>
            <p:ph type="sldImg"/>
          </p:nvPr>
        </p:nvSpPr>
        <p:spPr>
          <a:ln/>
        </p:spPr>
      </p:sp>
      <p:sp>
        <p:nvSpPr>
          <p:cNvPr id="314371" name="Notes Placeholder 2">
            <a:extLst>
              <a:ext uri="{FF2B5EF4-FFF2-40B4-BE49-F238E27FC236}">
                <a16:creationId xmlns:a16="http://schemas.microsoft.com/office/drawing/2014/main" id="{7ED49A82-3F7C-4BF7-A60F-6FA10203E6F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14372" name="Slide Number Placeholder 3">
            <a:extLst>
              <a:ext uri="{FF2B5EF4-FFF2-40B4-BE49-F238E27FC236}">
                <a16:creationId xmlns:a16="http://schemas.microsoft.com/office/drawing/2014/main" id="{A43A9E55-9316-4A04-9590-92E4BE66F63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Times New Roman" panose="02020603050405020304" pitchFamily="18" charset="0"/>
              </a:defRPr>
            </a:lvl1pPr>
            <a:lvl2pPr marL="715963" indent="-274638" defTabSz="909638">
              <a:spcBef>
                <a:spcPct val="30000"/>
              </a:spcBef>
              <a:defRPr sz="1200">
                <a:solidFill>
                  <a:schemeClr val="tx1"/>
                </a:solidFill>
                <a:latin typeface="Times New Roman" panose="02020603050405020304" pitchFamily="18" charset="0"/>
              </a:defRPr>
            </a:lvl2pPr>
            <a:lvl3pPr marL="1101725" indent="-219075" defTabSz="909638">
              <a:spcBef>
                <a:spcPct val="30000"/>
              </a:spcBef>
              <a:defRPr sz="1200">
                <a:solidFill>
                  <a:schemeClr val="tx1"/>
                </a:solidFill>
                <a:latin typeface="Times New Roman" panose="02020603050405020304" pitchFamily="18" charset="0"/>
              </a:defRPr>
            </a:lvl3pPr>
            <a:lvl4pPr marL="1541463" indent="-219075" defTabSz="909638">
              <a:spcBef>
                <a:spcPct val="30000"/>
              </a:spcBef>
              <a:defRPr sz="1200">
                <a:solidFill>
                  <a:schemeClr val="tx1"/>
                </a:solidFill>
                <a:latin typeface="Times New Roman" panose="02020603050405020304" pitchFamily="18" charset="0"/>
              </a:defRPr>
            </a:lvl4pPr>
            <a:lvl5pPr marL="1982788" indent="-219075" defTabSz="909638">
              <a:spcBef>
                <a:spcPct val="30000"/>
              </a:spcBef>
              <a:defRPr sz="1200">
                <a:solidFill>
                  <a:schemeClr val="tx1"/>
                </a:solidFill>
                <a:latin typeface="Times New Roman" panose="02020603050405020304" pitchFamily="18" charset="0"/>
              </a:defRPr>
            </a:lvl5pPr>
            <a:lvl6pPr marL="2439988" indent="-219075" defTabSz="909638"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defTabSz="909638"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defTabSz="909638"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defTabSz="9096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AFE774-F4B3-4E68-ADC1-ECB646A7DF7E}" type="slidenum">
              <a:rPr lang="en-US" altLang="en-US" smtClean="0"/>
              <a:pPr>
                <a:spcBef>
                  <a:spcPct val="0"/>
                </a:spcBef>
              </a:pPr>
              <a:t>98</a:t>
            </a:fld>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21BA6CA7-FDAB-4A06-91E3-6C15D23DBD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sz="2400">
                <a:solidFill>
                  <a:schemeClr val="tx1"/>
                </a:solidFill>
                <a:latin typeface="Arial" panose="020B0604020202020204" pitchFamily="34" charset="0"/>
              </a:defRPr>
            </a:lvl1pPr>
            <a:lvl2pPr marL="715963" indent="-274638" defTabSz="896938">
              <a:defRPr sz="2400">
                <a:solidFill>
                  <a:schemeClr val="tx1"/>
                </a:solidFill>
                <a:latin typeface="Arial" panose="020B0604020202020204" pitchFamily="34" charset="0"/>
              </a:defRPr>
            </a:lvl2pPr>
            <a:lvl3pPr marL="1101725" indent="-219075" defTabSz="896938">
              <a:defRPr sz="2400">
                <a:solidFill>
                  <a:schemeClr val="tx1"/>
                </a:solidFill>
                <a:latin typeface="Arial" panose="020B0604020202020204" pitchFamily="34" charset="0"/>
              </a:defRPr>
            </a:lvl3pPr>
            <a:lvl4pPr marL="1541463" indent="-219075" defTabSz="896938">
              <a:defRPr sz="2400">
                <a:solidFill>
                  <a:schemeClr val="tx1"/>
                </a:solidFill>
                <a:latin typeface="Arial" panose="020B0604020202020204" pitchFamily="34" charset="0"/>
              </a:defRPr>
            </a:lvl4pPr>
            <a:lvl5pPr marL="1982788" indent="-219075" defTabSz="896938">
              <a:defRPr sz="2400">
                <a:solidFill>
                  <a:schemeClr val="tx1"/>
                </a:solidFill>
                <a:latin typeface="Arial" panose="020B0604020202020204" pitchFamily="34" charset="0"/>
              </a:defRPr>
            </a:lvl5pPr>
            <a:lvl6pPr marL="2439988" indent="-219075" defTabSz="896938" eaLnBrk="0" fontAlgn="base" hangingPunct="0">
              <a:spcBef>
                <a:spcPct val="0"/>
              </a:spcBef>
              <a:spcAft>
                <a:spcPct val="0"/>
              </a:spcAft>
              <a:defRPr sz="2400">
                <a:solidFill>
                  <a:schemeClr val="tx1"/>
                </a:solidFill>
                <a:latin typeface="Arial" panose="020B0604020202020204" pitchFamily="34" charset="0"/>
              </a:defRPr>
            </a:lvl6pPr>
            <a:lvl7pPr marL="2897188" indent="-219075" defTabSz="896938" eaLnBrk="0" fontAlgn="base" hangingPunct="0">
              <a:spcBef>
                <a:spcPct val="0"/>
              </a:spcBef>
              <a:spcAft>
                <a:spcPct val="0"/>
              </a:spcAft>
              <a:defRPr sz="2400">
                <a:solidFill>
                  <a:schemeClr val="tx1"/>
                </a:solidFill>
                <a:latin typeface="Arial" panose="020B0604020202020204" pitchFamily="34" charset="0"/>
              </a:defRPr>
            </a:lvl7pPr>
            <a:lvl8pPr marL="3354388" indent="-219075" defTabSz="896938" eaLnBrk="0" fontAlgn="base" hangingPunct="0">
              <a:spcBef>
                <a:spcPct val="0"/>
              </a:spcBef>
              <a:spcAft>
                <a:spcPct val="0"/>
              </a:spcAft>
              <a:defRPr sz="2400">
                <a:solidFill>
                  <a:schemeClr val="tx1"/>
                </a:solidFill>
                <a:latin typeface="Arial" panose="020B0604020202020204" pitchFamily="34" charset="0"/>
              </a:defRPr>
            </a:lvl8pPr>
            <a:lvl9pPr marL="3811588" indent="-219075" defTabSz="896938" eaLnBrk="0" fontAlgn="base" hangingPunct="0">
              <a:spcBef>
                <a:spcPct val="0"/>
              </a:spcBef>
              <a:spcAft>
                <a:spcPct val="0"/>
              </a:spcAft>
              <a:defRPr sz="2400">
                <a:solidFill>
                  <a:schemeClr val="tx1"/>
                </a:solidFill>
                <a:latin typeface="Arial" panose="020B0604020202020204" pitchFamily="34" charset="0"/>
              </a:defRPr>
            </a:lvl9pPr>
          </a:lstStyle>
          <a:p>
            <a:fld id="{3C906132-F3F5-4A56-B7A2-F238094AB2D6}" type="slidenum">
              <a:rPr lang="en-US" altLang="en-US" sz="1200" smtClean="0"/>
              <a:pPr/>
              <a:t>99</a:t>
            </a:fld>
            <a:endParaRPr lang="en-US" altLang="en-US" sz="1200"/>
          </a:p>
        </p:txBody>
      </p:sp>
      <p:sp>
        <p:nvSpPr>
          <p:cNvPr id="316419" name="Rectangle 2">
            <a:extLst>
              <a:ext uri="{FF2B5EF4-FFF2-40B4-BE49-F238E27FC236}">
                <a16:creationId xmlns:a16="http://schemas.microsoft.com/office/drawing/2014/main" id="{62226E3E-B965-4B69-8C1D-16BCCB25BD42}"/>
              </a:ext>
            </a:extLst>
          </p:cNvPr>
          <p:cNvSpPr>
            <a:spLocks noGrp="1" noRot="1" noChangeAspect="1" noChangeArrowheads="1" noTextEdit="1"/>
          </p:cNvSpPr>
          <p:nvPr>
            <p:ph type="sldImg"/>
          </p:nvPr>
        </p:nvSpPr>
        <p:spPr>
          <a:ln/>
        </p:spPr>
      </p:sp>
      <p:sp>
        <p:nvSpPr>
          <p:cNvPr id="316420" name="Rectangle 3">
            <a:extLst>
              <a:ext uri="{FF2B5EF4-FFF2-40B4-BE49-F238E27FC236}">
                <a16:creationId xmlns:a16="http://schemas.microsoft.com/office/drawing/2014/main" id="{DE921997-15FB-4D99-BD8C-2B1BA894B7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227476" y="354380"/>
            <a:ext cx="5051106" cy="1395412"/>
          </a:xfrm>
        </p:spPr>
        <p:txBody>
          <a:bodyPr anchor="t"/>
          <a:lstStyle>
            <a:lvl1pPr>
              <a:defRPr sz="27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230652" y="1795830"/>
            <a:ext cx="4108027" cy="1067092"/>
          </a:xfrm>
        </p:spPr>
        <p:txBody>
          <a:bodyPr/>
          <a:lstStyle>
            <a:lvl1pPr marL="0" indent="0">
              <a:buFontTx/>
              <a:buNone/>
              <a:defRPr sz="24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254800" y="3924935"/>
            <a:ext cx="405973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200" dirty="0">
                <a:solidFill>
                  <a:srgbClr val="1D2F68"/>
                </a:solidFill>
              </a:rPr>
              <a:t>Presented to:</a:t>
            </a:r>
          </a:p>
          <a:p>
            <a:pPr>
              <a:buFontTx/>
              <a:buNone/>
            </a:pPr>
            <a:endParaRPr lang="en-US" sz="1200" dirty="0">
              <a:solidFill>
                <a:srgbClr val="1D2F68"/>
              </a:solidFill>
            </a:endParaRPr>
          </a:p>
          <a:p>
            <a:pPr>
              <a:buFontTx/>
              <a:buNone/>
            </a:pPr>
            <a:r>
              <a:rPr lang="en-US" sz="1200" dirty="0">
                <a:solidFill>
                  <a:srgbClr val="1D2F68"/>
                </a:solidFill>
              </a:rPr>
              <a:t>By:</a:t>
            </a:r>
          </a:p>
          <a:p>
            <a:pPr>
              <a:buFontTx/>
              <a:buNone/>
            </a:pPr>
            <a:endParaRPr lang="en-US" sz="1200" dirty="0">
              <a:solidFill>
                <a:srgbClr val="1D2F68"/>
              </a:solidFill>
            </a:endParaRPr>
          </a:p>
          <a:p>
            <a:pPr>
              <a:buFontTx/>
              <a:buNone/>
            </a:pPr>
            <a:r>
              <a:rPr lang="en-US" sz="12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1" y="7286"/>
            <a:ext cx="9144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32064" y="6512171"/>
            <a:ext cx="9176063" cy="3473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awp204js\Documents\Personal Documents\My Pictures\2008\07 Jul\Yurt\IMG_2012.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3631" t="19350" r="51143" b="9328"/>
          <a:stretch/>
        </p:blipFill>
        <p:spPr bwMode="auto">
          <a:xfrm>
            <a:off x="5679661" y="1544379"/>
            <a:ext cx="3327631" cy="4887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026"/>
          <p:cNvSpPr txBox="1">
            <a:spLocks noChangeArrowheads="1"/>
          </p:cNvSpPr>
          <p:nvPr userDrawn="1"/>
        </p:nvSpPr>
        <p:spPr bwMode="auto">
          <a:xfrm>
            <a:off x="227476" y="5399041"/>
            <a:ext cx="3988924"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endParaRPr lang="en-US" sz="1400" i="0" baseline="0" dirty="0"/>
          </a:p>
        </p:txBody>
      </p:sp>
      <p:grpSp>
        <p:nvGrpSpPr>
          <p:cNvPr id="15" name="Group 14"/>
          <p:cNvGrpSpPr/>
          <p:nvPr userDrawn="1"/>
        </p:nvGrpSpPr>
        <p:grpSpPr>
          <a:xfrm>
            <a:off x="5679660" y="532897"/>
            <a:ext cx="3025309" cy="833260"/>
            <a:chOff x="8679639" y="504555"/>
            <a:chExt cx="3091782" cy="1040140"/>
          </a:xfrm>
        </p:grpSpPr>
        <p:sp>
          <p:nvSpPr>
            <p:cNvPr id="16" name="Text Box 1071"/>
            <p:cNvSpPr txBox="1">
              <a:spLocks noChangeArrowheads="1"/>
            </p:cNvSpPr>
            <p:nvPr userDrawn="1"/>
          </p:nvSpPr>
          <p:spPr bwMode="ltGray">
            <a:xfrm>
              <a:off x="10244528" y="939997"/>
              <a:ext cx="1526893" cy="563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1D2F68"/>
                  </a:solidFill>
                </a:rPr>
                <a:t>FAA</a:t>
              </a:r>
            </a:p>
            <a:p>
              <a:pPr>
                <a:lnSpc>
                  <a:spcPct val="85000"/>
                </a:lnSpc>
                <a:spcBef>
                  <a:spcPct val="0"/>
                </a:spcBef>
                <a:buFontTx/>
                <a:buNone/>
              </a:pPr>
              <a:r>
                <a:rPr lang="en-US" sz="1800" b="1" dirty="0">
                  <a:solidFill>
                    <a:srgbClr val="1D2F68"/>
                  </a:solidFill>
                </a:rPr>
                <a:t>Safety Team</a:t>
              </a:r>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79639" y="504555"/>
              <a:ext cx="1278096" cy="1040140"/>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1" y="1508127"/>
            <a:ext cx="3948113" cy="4391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4" y="1508127"/>
            <a:ext cx="3949700" cy="4391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7998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634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Date Placeholder 4">
            <a:extLst>
              <a:ext uri="{FF2B5EF4-FFF2-40B4-BE49-F238E27FC236}">
                <a16:creationId xmlns:a16="http://schemas.microsoft.com/office/drawing/2014/main" id="{BADC7BC3-6BDA-4CB6-9AA6-3560661415DD}"/>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89F1325-88B8-41B0-BD12-5BC0399CE832}"/>
              </a:ext>
            </a:extLst>
          </p:cNvPr>
          <p:cNvSpPr>
            <a:spLocks noGrp="1" noChangeArrowheads="1"/>
          </p:cNvSpPr>
          <p:nvPr>
            <p:ph type="sldNum" sz="quarter" idx="11"/>
          </p:nvPr>
        </p:nvSpPr>
        <p:spPr/>
        <p:txBody>
          <a:bodyPr/>
          <a:lstStyle>
            <a:lvl1pPr>
              <a:defRPr/>
            </a:lvl1pPr>
          </a:lstStyle>
          <a:p>
            <a:pPr>
              <a:defRPr/>
            </a:pPr>
            <a:fld id="{E207467D-CA7A-47ED-929C-A516151DDF71}" type="slidenum">
              <a:rPr lang="en-US" altLang="en-US"/>
              <a:pPr>
                <a:defRPr/>
              </a:pPr>
              <a:t>‹#›</a:t>
            </a:fld>
            <a:endParaRPr lang="en-US" altLang="en-US"/>
          </a:p>
        </p:txBody>
      </p:sp>
    </p:spTree>
    <p:extLst>
      <p:ext uri="{BB962C8B-B14F-4D97-AF65-F5344CB8AC3E}">
        <p14:creationId xmlns:p14="http://schemas.microsoft.com/office/powerpoint/2010/main" val="291598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7"/>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6327" name="Rectangle 7"/>
          <p:cNvSpPr>
            <a:spLocks noGrp="1" noChangeArrowheads="1"/>
          </p:cNvSpPr>
          <p:nvPr>
            <p:ph type="title"/>
          </p:nvPr>
        </p:nvSpPr>
        <p:spPr bwMode="auto">
          <a:xfrm>
            <a:off x="428626"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1" y="1508127"/>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sp>
        <p:nvSpPr>
          <p:cNvPr id="56349" name="Text Box 29" hidden="1"/>
          <p:cNvSpPr txBox="1">
            <a:spLocks noChangeArrowheads="1"/>
          </p:cNvSpPr>
          <p:nvPr/>
        </p:nvSpPr>
        <p:spPr bwMode="auto">
          <a:xfrm>
            <a:off x="449264" y="6205539"/>
            <a:ext cx="478472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b="1" dirty="0">
                <a:solidFill>
                  <a:srgbClr val="C0C0C0"/>
                </a:solidFill>
              </a:rPr>
              <a:t>&lt;Presentation Title – Change on Master Slide&gt;</a:t>
            </a:r>
            <a:endParaRPr lang="en-US" sz="900" dirty="0">
              <a:solidFill>
                <a:srgbClr val="C0C0C0"/>
              </a:solidFill>
            </a:endParaRPr>
          </a:p>
        </p:txBody>
      </p:sp>
      <p:sp>
        <p:nvSpPr>
          <p:cNvPr id="56350" name="Text Box 30" hidden="1"/>
          <p:cNvSpPr txBox="1">
            <a:spLocks noChangeArrowheads="1"/>
          </p:cNvSpPr>
          <p:nvPr/>
        </p:nvSpPr>
        <p:spPr bwMode="auto">
          <a:xfrm>
            <a:off x="441325" y="6384925"/>
            <a:ext cx="37401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9144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9144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p:nvPr userDrawn="1"/>
        </p:nvGrpSpPr>
        <p:grpSpPr>
          <a:xfrm>
            <a:off x="5456035" y="6183337"/>
            <a:ext cx="2405394" cy="549424"/>
            <a:chOff x="7125809" y="6200972"/>
            <a:chExt cx="2405394" cy="549424"/>
          </a:xfrm>
        </p:grpSpPr>
        <p:sp>
          <p:nvSpPr>
            <p:cNvPr id="23" name="Text Box 27"/>
            <p:cNvSpPr txBox="1">
              <a:spLocks noChangeArrowheads="1"/>
            </p:cNvSpPr>
            <p:nvPr userDrawn="1"/>
          </p:nvSpPr>
          <p:spPr bwMode="auto">
            <a:xfrm>
              <a:off x="8108954" y="6265859"/>
              <a:ext cx="1422249"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endParaRPr lang="en-US" sz="1200" b="1" dirty="0">
                <a:solidFill>
                  <a:schemeClr val="bg1"/>
                </a:solidFill>
              </a:endParaRPr>
            </a:p>
            <a:p>
              <a:pPr>
                <a:lnSpc>
                  <a:spcPct val="85000"/>
                </a:lnSpc>
                <a:spcBef>
                  <a:spcPct val="0"/>
                </a:spcBef>
                <a:buFontTx/>
                <a:buNone/>
              </a:pPr>
              <a:r>
                <a:rPr lang="en-US" sz="1200" b="1" dirty="0">
                  <a:solidFill>
                    <a:schemeClr val="bg1"/>
                  </a:solidFill>
                </a:rPr>
                <a:t>FAA</a:t>
              </a:r>
              <a:r>
                <a:rPr lang="en-US" sz="1200" b="1" baseline="0" dirty="0">
                  <a:solidFill>
                    <a:schemeClr val="bg1"/>
                  </a:solidFill>
                </a:rPr>
                <a:t> </a:t>
              </a:r>
              <a:r>
                <a:rPr lang="en-US" sz="1200" b="1" dirty="0">
                  <a:solidFill>
                    <a:schemeClr val="bg1"/>
                  </a:solidFill>
                </a:rPr>
                <a:t>Safety</a:t>
              </a:r>
              <a:r>
                <a:rPr lang="en-US" sz="1200" b="1" baseline="0" dirty="0">
                  <a:solidFill>
                    <a:schemeClr val="bg1"/>
                  </a:solidFill>
                </a:rPr>
                <a:t> Team</a:t>
              </a:r>
              <a:endParaRPr lang="en-US" sz="1200" b="1" dirty="0">
                <a:solidFill>
                  <a:schemeClr val="bg1"/>
                </a:solidFill>
              </a:endParaRPr>
            </a:p>
          </p:txBody>
        </p:sp>
        <p:pic>
          <p:nvPicPr>
            <p:cNvPr id="24" name="Picture 2" descr="C:\Users\awp204js\Documents\FAASTeam\FAAST Logos\FAAST Logo 1.jp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125809" y="6200972"/>
              <a:ext cx="1034897" cy="5494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 id="2147483662" r:id="rId7"/>
    <p:sldLayoutId id="2147483663" r:id="rId8"/>
  </p:sldLayoutIdLst>
  <p:hf sldNum="0" hdr="0" ftr="0" dt="0"/>
  <p:txStyles>
    <p:titleStyle>
      <a:lvl1pPr algn="l" rtl="0" fontAlgn="base">
        <a:spcBef>
          <a:spcPct val="0"/>
        </a:spcBef>
        <a:spcAft>
          <a:spcPct val="0"/>
        </a:spcAft>
        <a:defRPr sz="3000" b="1">
          <a:solidFill>
            <a:srgbClr val="1D2F68"/>
          </a:solidFill>
          <a:latin typeface="+mj-lt"/>
          <a:ea typeface="+mj-ea"/>
          <a:cs typeface="+mj-cs"/>
        </a:defRPr>
      </a:lvl1pPr>
      <a:lvl2pPr algn="l" rtl="0" fontAlgn="base">
        <a:spcBef>
          <a:spcPct val="0"/>
        </a:spcBef>
        <a:spcAft>
          <a:spcPct val="0"/>
        </a:spcAft>
        <a:defRPr sz="3000" b="1">
          <a:solidFill>
            <a:srgbClr val="1D2F68"/>
          </a:solidFill>
          <a:latin typeface="Arial" charset="0"/>
        </a:defRPr>
      </a:lvl2pPr>
      <a:lvl3pPr algn="l" rtl="0" fontAlgn="base">
        <a:spcBef>
          <a:spcPct val="0"/>
        </a:spcBef>
        <a:spcAft>
          <a:spcPct val="0"/>
        </a:spcAft>
        <a:defRPr sz="3000" b="1">
          <a:solidFill>
            <a:srgbClr val="1D2F68"/>
          </a:solidFill>
          <a:latin typeface="Arial" charset="0"/>
        </a:defRPr>
      </a:lvl3pPr>
      <a:lvl4pPr algn="l" rtl="0" fontAlgn="base">
        <a:spcBef>
          <a:spcPct val="0"/>
        </a:spcBef>
        <a:spcAft>
          <a:spcPct val="0"/>
        </a:spcAft>
        <a:defRPr sz="3000" b="1">
          <a:solidFill>
            <a:srgbClr val="1D2F68"/>
          </a:solidFill>
          <a:latin typeface="Arial" charset="0"/>
        </a:defRPr>
      </a:lvl4pPr>
      <a:lvl5pPr algn="l" rtl="0" fontAlgn="base">
        <a:spcBef>
          <a:spcPct val="0"/>
        </a:spcBef>
        <a:spcAft>
          <a:spcPct val="0"/>
        </a:spcAft>
        <a:defRPr sz="3000" b="1">
          <a:solidFill>
            <a:srgbClr val="1D2F68"/>
          </a:solidFill>
          <a:latin typeface="Arial" charset="0"/>
        </a:defRPr>
      </a:lvl5pPr>
      <a:lvl6pPr marL="342900" algn="l" rtl="0" fontAlgn="base">
        <a:spcBef>
          <a:spcPct val="0"/>
        </a:spcBef>
        <a:spcAft>
          <a:spcPct val="0"/>
        </a:spcAft>
        <a:defRPr sz="3000" b="1">
          <a:solidFill>
            <a:srgbClr val="1D2F68"/>
          </a:solidFill>
          <a:latin typeface="Arial" charset="0"/>
        </a:defRPr>
      </a:lvl6pPr>
      <a:lvl7pPr marL="685800" algn="l" rtl="0" fontAlgn="base">
        <a:spcBef>
          <a:spcPct val="0"/>
        </a:spcBef>
        <a:spcAft>
          <a:spcPct val="0"/>
        </a:spcAft>
        <a:defRPr sz="3000" b="1">
          <a:solidFill>
            <a:srgbClr val="1D2F68"/>
          </a:solidFill>
          <a:latin typeface="Arial" charset="0"/>
        </a:defRPr>
      </a:lvl7pPr>
      <a:lvl8pPr marL="1028700" algn="l" rtl="0" fontAlgn="base">
        <a:spcBef>
          <a:spcPct val="0"/>
        </a:spcBef>
        <a:spcAft>
          <a:spcPct val="0"/>
        </a:spcAft>
        <a:defRPr sz="3000" b="1">
          <a:solidFill>
            <a:srgbClr val="1D2F68"/>
          </a:solidFill>
          <a:latin typeface="Arial" charset="0"/>
        </a:defRPr>
      </a:lvl8pPr>
      <a:lvl9pPr marL="1371600" algn="l" rtl="0" fontAlgn="base">
        <a:spcBef>
          <a:spcPct val="0"/>
        </a:spcBef>
        <a:spcAft>
          <a:spcPct val="0"/>
        </a:spcAft>
        <a:defRPr sz="3000" b="1">
          <a:solidFill>
            <a:srgbClr val="1D2F68"/>
          </a:solidFill>
          <a:latin typeface="Arial" charset="0"/>
        </a:defRPr>
      </a:lvl9pPr>
    </p:titleStyle>
    <p:bodyStyle>
      <a:lvl1pPr marL="257175" indent="-257175" algn="l" rtl="0" fontAlgn="base">
        <a:spcBef>
          <a:spcPct val="20000"/>
        </a:spcBef>
        <a:spcAft>
          <a:spcPct val="0"/>
        </a:spcAft>
        <a:buChar char="•"/>
        <a:defRPr sz="2100" b="1">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7"/>
            <a:ext cx="9144000" cy="815975"/>
          </a:xfrm>
          <a:prstGeom prst="rect">
            <a:avLst/>
          </a:prstGeom>
          <a:noFill/>
          <a:ln w="9525">
            <a:noFill/>
            <a:miter lim="800000"/>
            <a:headEnd/>
            <a:tailEnd/>
          </a:ln>
          <a:effectLst/>
          <a:extLst/>
        </p:spPr>
        <p:txBody>
          <a:bodyPr wrap="none" anchor="ctr"/>
          <a:lstStyle/>
          <a:p>
            <a:endParaRPr lang="en-US" sz="1800"/>
          </a:p>
        </p:txBody>
      </p:sp>
      <p:sp>
        <p:nvSpPr>
          <p:cNvPr id="56327" name="Rectangle 7"/>
          <p:cNvSpPr>
            <a:spLocks noGrp="1" noChangeArrowheads="1"/>
          </p:cNvSpPr>
          <p:nvPr>
            <p:ph type="title"/>
          </p:nvPr>
        </p:nvSpPr>
        <p:spPr bwMode="auto">
          <a:xfrm>
            <a:off x="428626"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1" y="1508127"/>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50" b="0" i="0">
                <a:solidFill>
                  <a:schemeClr val="accent6"/>
                </a:solidFill>
                <a:latin typeface="Helvetica Neue Medium"/>
                <a:cs typeface="Helvetica Neue Medium"/>
              </a:defRPr>
            </a:lvl1pPr>
          </a:lstStyle>
          <a:p>
            <a:endParaRPr lang="en-US" dirty="0"/>
          </a:p>
        </p:txBody>
      </p:sp>
      <p:sp>
        <p:nvSpPr>
          <p:cNvPr id="56349" name="Text Box 29" hidden="1"/>
          <p:cNvSpPr txBox="1">
            <a:spLocks noChangeArrowheads="1"/>
          </p:cNvSpPr>
          <p:nvPr/>
        </p:nvSpPr>
        <p:spPr bwMode="auto">
          <a:xfrm>
            <a:off x="449264" y="6205539"/>
            <a:ext cx="478472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b="1" dirty="0">
                <a:solidFill>
                  <a:srgbClr val="C0C0C0"/>
                </a:solidFill>
              </a:rPr>
              <a:t>&lt;Presentation Title – Change on Master Slide&gt;</a:t>
            </a:r>
            <a:endParaRPr lang="en-US" sz="900" dirty="0">
              <a:solidFill>
                <a:srgbClr val="C0C0C0"/>
              </a:solidFill>
            </a:endParaRPr>
          </a:p>
        </p:txBody>
      </p:sp>
      <p:sp>
        <p:nvSpPr>
          <p:cNvPr id="56350" name="Text Box 30" hidden="1"/>
          <p:cNvSpPr txBox="1">
            <a:spLocks noChangeArrowheads="1"/>
          </p:cNvSpPr>
          <p:nvPr/>
        </p:nvSpPr>
        <p:spPr bwMode="auto">
          <a:xfrm>
            <a:off x="441325" y="6384925"/>
            <a:ext cx="37401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dirty="0">
                <a:solidFill>
                  <a:srgbClr val="C0C0C0"/>
                </a:solidFill>
              </a:rPr>
              <a:t>&lt;Date of Presentation – Change on Master Slide&gt;</a:t>
            </a:r>
          </a:p>
        </p:txBody>
      </p:sp>
      <p:grpSp>
        <p:nvGrpSpPr>
          <p:cNvPr id="13" name="Group 12"/>
          <p:cNvGrpSpPr/>
          <p:nvPr userDrawn="1"/>
        </p:nvGrpSpPr>
        <p:grpSpPr>
          <a:xfrm>
            <a:off x="5456035" y="6183337"/>
            <a:ext cx="2405394" cy="549424"/>
            <a:chOff x="7125809" y="6200972"/>
            <a:chExt cx="2405394" cy="549424"/>
          </a:xfrm>
        </p:grpSpPr>
        <p:sp>
          <p:nvSpPr>
            <p:cNvPr id="14" name="Text Box 27"/>
            <p:cNvSpPr txBox="1">
              <a:spLocks noChangeArrowheads="1"/>
            </p:cNvSpPr>
            <p:nvPr userDrawn="1"/>
          </p:nvSpPr>
          <p:spPr bwMode="auto">
            <a:xfrm>
              <a:off x="8108954" y="6265859"/>
              <a:ext cx="1422249"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endParaRPr lang="en-US" sz="1200" b="1" dirty="0">
                <a:solidFill>
                  <a:schemeClr val="bg1"/>
                </a:solidFill>
              </a:endParaRPr>
            </a:p>
            <a:p>
              <a:pPr>
                <a:lnSpc>
                  <a:spcPct val="85000"/>
                </a:lnSpc>
                <a:spcBef>
                  <a:spcPct val="0"/>
                </a:spcBef>
                <a:buFontTx/>
                <a:buNone/>
              </a:pPr>
              <a:r>
                <a:rPr lang="en-US" sz="1200" b="1" dirty="0">
                  <a:solidFill>
                    <a:schemeClr val="bg1"/>
                  </a:solidFill>
                </a:rPr>
                <a:t>FAA</a:t>
              </a:r>
              <a:r>
                <a:rPr lang="en-US" sz="1200" b="1" baseline="0" dirty="0">
                  <a:solidFill>
                    <a:schemeClr val="bg1"/>
                  </a:solidFill>
                </a:rPr>
                <a:t> </a:t>
              </a:r>
              <a:r>
                <a:rPr lang="en-US" sz="1200" b="1" dirty="0">
                  <a:solidFill>
                    <a:schemeClr val="bg1"/>
                  </a:solidFill>
                </a:rPr>
                <a:t>Safety</a:t>
              </a:r>
              <a:r>
                <a:rPr lang="en-US" sz="1200" b="1" baseline="0" dirty="0">
                  <a:solidFill>
                    <a:schemeClr val="bg1"/>
                  </a:solidFill>
                </a:rPr>
                <a:t> Team</a:t>
              </a:r>
              <a:endParaRPr lang="en-US" sz="1200" b="1" dirty="0">
                <a:solidFill>
                  <a:schemeClr val="bg1"/>
                </a:solidFill>
              </a:endParaRPr>
            </a:p>
          </p:txBody>
        </p:sp>
        <p:pic>
          <p:nvPicPr>
            <p:cNvPr id="15" name="Picture 2" descr="C:\Users\awp204js\Documents\FAASTeam\FAAST Logos\FAAST Logo 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25809" y="6200972"/>
              <a:ext cx="1034897" cy="5494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sldNum="0" hdr="0" ftr="0" dt="0"/>
  <p:txStyles>
    <p:titleStyle>
      <a:lvl1pPr algn="l" rtl="0" fontAlgn="base">
        <a:spcBef>
          <a:spcPct val="0"/>
        </a:spcBef>
        <a:spcAft>
          <a:spcPct val="0"/>
        </a:spcAft>
        <a:defRPr sz="3000" b="1">
          <a:solidFill>
            <a:srgbClr val="1D2F68"/>
          </a:solidFill>
          <a:latin typeface="+mj-lt"/>
          <a:ea typeface="+mj-ea"/>
          <a:cs typeface="+mj-cs"/>
        </a:defRPr>
      </a:lvl1pPr>
      <a:lvl2pPr algn="l" rtl="0" fontAlgn="base">
        <a:spcBef>
          <a:spcPct val="0"/>
        </a:spcBef>
        <a:spcAft>
          <a:spcPct val="0"/>
        </a:spcAft>
        <a:defRPr sz="3000" b="1">
          <a:solidFill>
            <a:srgbClr val="1D2F68"/>
          </a:solidFill>
          <a:latin typeface="Arial" charset="0"/>
        </a:defRPr>
      </a:lvl2pPr>
      <a:lvl3pPr algn="l" rtl="0" fontAlgn="base">
        <a:spcBef>
          <a:spcPct val="0"/>
        </a:spcBef>
        <a:spcAft>
          <a:spcPct val="0"/>
        </a:spcAft>
        <a:defRPr sz="3000" b="1">
          <a:solidFill>
            <a:srgbClr val="1D2F68"/>
          </a:solidFill>
          <a:latin typeface="Arial" charset="0"/>
        </a:defRPr>
      </a:lvl3pPr>
      <a:lvl4pPr algn="l" rtl="0" fontAlgn="base">
        <a:spcBef>
          <a:spcPct val="0"/>
        </a:spcBef>
        <a:spcAft>
          <a:spcPct val="0"/>
        </a:spcAft>
        <a:defRPr sz="3000" b="1">
          <a:solidFill>
            <a:srgbClr val="1D2F68"/>
          </a:solidFill>
          <a:latin typeface="Arial" charset="0"/>
        </a:defRPr>
      </a:lvl4pPr>
      <a:lvl5pPr algn="l" rtl="0" fontAlgn="base">
        <a:spcBef>
          <a:spcPct val="0"/>
        </a:spcBef>
        <a:spcAft>
          <a:spcPct val="0"/>
        </a:spcAft>
        <a:defRPr sz="3000" b="1">
          <a:solidFill>
            <a:srgbClr val="1D2F68"/>
          </a:solidFill>
          <a:latin typeface="Arial" charset="0"/>
        </a:defRPr>
      </a:lvl5pPr>
      <a:lvl6pPr marL="342900" algn="l" rtl="0" fontAlgn="base">
        <a:spcBef>
          <a:spcPct val="0"/>
        </a:spcBef>
        <a:spcAft>
          <a:spcPct val="0"/>
        </a:spcAft>
        <a:defRPr sz="3000" b="1">
          <a:solidFill>
            <a:srgbClr val="1D2F68"/>
          </a:solidFill>
          <a:latin typeface="Arial" charset="0"/>
        </a:defRPr>
      </a:lvl6pPr>
      <a:lvl7pPr marL="685800" algn="l" rtl="0" fontAlgn="base">
        <a:spcBef>
          <a:spcPct val="0"/>
        </a:spcBef>
        <a:spcAft>
          <a:spcPct val="0"/>
        </a:spcAft>
        <a:defRPr sz="3000" b="1">
          <a:solidFill>
            <a:srgbClr val="1D2F68"/>
          </a:solidFill>
          <a:latin typeface="Arial" charset="0"/>
        </a:defRPr>
      </a:lvl7pPr>
      <a:lvl8pPr marL="1028700" algn="l" rtl="0" fontAlgn="base">
        <a:spcBef>
          <a:spcPct val="0"/>
        </a:spcBef>
        <a:spcAft>
          <a:spcPct val="0"/>
        </a:spcAft>
        <a:defRPr sz="3000" b="1">
          <a:solidFill>
            <a:srgbClr val="1D2F68"/>
          </a:solidFill>
          <a:latin typeface="Arial" charset="0"/>
        </a:defRPr>
      </a:lvl8pPr>
      <a:lvl9pPr marL="1371600" algn="l" rtl="0" fontAlgn="base">
        <a:spcBef>
          <a:spcPct val="0"/>
        </a:spcBef>
        <a:spcAft>
          <a:spcPct val="0"/>
        </a:spcAft>
        <a:defRPr sz="3000" b="1">
          <a:solidFill>
            <a:srgbClr val="1D2F68"/>
          </a:solidFill>
          <a:latin typeface="Arial" charset="0"/>
        </a:defRPr>
      </a:lvl9pPr>
    </p:titleStyle>
    <p:bodyStyle>
      <a:lvl1pPr marL="257175" indent="-257175" algn="l" rtl="0" fontAlgn="base">
        <a:spcBef>
          <a:spcPct val="20000"/>
        </a:spcBef>
        <a:spcAft>
          <a:spcPct val="0"/>
        </a:spcAft>
        <a:buChar char="•"/>
        <a:defRPr sz="2100" b="1">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0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faasafety.gov/"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hyperlink" Target="http://www.faasafety.gov/"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www.aopa.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aopa.or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aopa.or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hyperlink" Target="http://williamjdoylejr.net/FAAST/TFRs/ILG_TFR/TFRs_Wilmington_DE_2021_01_20.pptx"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mailto:doylewj@ix.Netcom.com" TargetMode="External"/><Relationship Id="rId4" Type="http://schemas.openxmlformats.org/officeDocument/2006/relationships/hyperlink" Target="http://williamjdoylejr.net/FAAST/TFRs/ILG_TFR/TFRs_Wilmington_DE_2021_01_20.pdf"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aopa.org/go-fly/tfr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hyperlink" Target="https://www.aopa.org/go-fly/tfrs"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tfr.faa.gov/"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aopa.org/training-and-safety/online-learning/online-courses/flight-service"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iflightplanner.aopa.org/My/"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hyperlink" Target="https://www.aopa.org/-/media/files/aopa/home/go-flying/tfrs/noradandfaainterceptprocedures.pdf?la=en"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www.ecfr.gov/cgi-bin/text-idx?SID=8366c3ac4b2ab39357652dcfb1164a59&amp;mc=true&amp;tpl=/ecfrbrowse/Title14/14chapterI.tpl" TargetMode="External"/><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hyperlink" Target="http://www.ntsb.gov/ntsb/query.asp"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hyperlink" Target="http://www.faa.gov/about/office_org/headquarters_offices/avs/offices/afs/qms/" TargetMode="External"/><Relationship Id="rId2" Type="http://schemas.openxmlformats.org/officeDocument/2006/relationships/notesSlide" Target="../notesSlides/notesSlide83.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hyperlink" Target="mailto:Eric.Sieracki@faa.gov"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hyperlink" Target="http://williamjdoylejr.net/FAAST/TFRs/ILG_TFR/TFRs_Wilmington_DE_2021_01_20.pptx"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hyperlink" Target="http://williamjdoylejr.net/FAAST/TFRs/ILG_TFR/Glossary.docx" TargetMode="External"/><Relationship Id="rId5" Type="http://schemas.openxmlformats.org/officeDocument/2006/relationships/hyperlink" Target="http://williamjdoylejr.net/FAAST/TFRs/TFRs_Bedminster_NJ_Spring_Summer_2019.ppt" TargetMode="External"/><Relationship Id="rId4" Type="http://schemas.openxmlformats.org/officeDocument/2006/relationships/hyperlink" Target="http://williamjdoylejr.net/FAAST/TFRs/ILG_TFR/TFRs_Wilmington_DE_2021_01_20.pdf"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ntsb.gov/ntsb/query.asp" TargetMode="External"/><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hyperlink" Target="https://www.faa.gov/regulations_policies/handbooks_manuals/aviation/phak/" TargetMode="External"/><Relationship Id="rId4" Type="http://schemas.openxmlformats.org/officeDocument/2006/relationships/hyperlink" Target="https://www.faa.gov/regulations_policies/handbooks_manuals/aviation/airplane_handbook/media/airplane_flying_handbook.pdf"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www.aopa.org/-/media/Files/AOPA/Home/Flight-Planning/TipsForTempFlightRestrictions.pdf" TargetMode="External"/><Relationship Id="rId3" Type="http://schemas.openxmlformats.org/officeDocument/2006/relationships/hyperlink" Target="http://www.aopa.org/-/media/Files/AOPA/Home/Pilot-Resources/ASI/Safety-Advisors/sa02.pdf" TargetMode="External"/><Relationship Id="rId7" Type="http://schemas.openxmlformats.org/officeDocument/2006/relationships/hyperlink" Target="http://www.ntsb.gov/ntsb/query.asp" TargetMode="External"/><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hyperlink" Target="https://www.aopa.org/training-and-safety/online-learning/safety-spotlights/do-the-right-thing" TargetMode="External"/><Relationship Id="rId5" Type="http://schemas.openxmlformats.org/officeDocument/2006/relationships/hyperlink" Target="http://www.aopa.org/-/media/Files/AOPA/Home/Pilot-Resources/ASI/Safety-Advisors/sa07.pdf" TargetMode="External"/><Relationship Id="rId4" Type="http://schemas.openxmlformats.org/officeDocument/2006/relationships/hyperlink" Target="http://www.aopa.org/-/media/Files/AOPA/Home/Pilot-Resources/ASI/Safety-Advisors/sa08.pdf"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ntsb.gov/ntsb/query.asp" TargetMode="External"/><Relationship Id="rId7" Type="http://schemas.openxmlformats.org/officeDocument/2006/relationships/hyperlink" Target="https://www.faasafety.gov/gslac/ALC/course_content.aspx?enroll=true&amp;cID=62" TargetMode="External"/><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hyperlink" Target="https://www.faasafety.gov/gslac/ALC/course_content.aspx?enroll=true&amp;cID=42" TargetMode="External"/><Relationship Id="rId5" Type="http://schemas.openxmlformats.org/officeDocument/2006/relationships/hyperlink" Target="http://www.ecfr.gov/cgi-bin/text-idx?SID=c709ce7f1eaf0f1b557578c87c378358&amp;mc=true&amp;tpl=/ecfrbrowse/Title14/14chapterI.tpl" TargetMode="External"/><Relationship Id="rId4" Type="http://schemas.openxmlformats.org/officeDocument/2006/relationships/hyperlink" Target="http://www.ntsb.gov/_layouts/ntsb.aviation/index.aspx"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www.foreflight.com/ipad/guide/pdf" TargetMode="External"/><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9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7.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30652" y="472760"/>
            <a:ext cx="3705202" cy="1046559"/>
          </a:xfrm>
        </p:spPr>
        <p:txBody>
          <a:bodyPr/>
          <a:lstStyle/>
          <a:p>
            <a:r>
              <a:rPr lang="en-US" dirty="0">
                <a:latin typeface="Times New Roman" panose="02020603050405020304" pitchFamily="18" charset="0"/>
                <a:cs typeface="Times New Roman" panose="02020603050405020304" pitchFamily="18" charset="0"/>
              </a:rPr>
              <a:t>The National FAA Safety Team Presents</a:t>
            </a:r>
          </a:p>
        </p:txBody>
      </p:sp>
      <p:sp>
        <p:nvSpPr>
          <p:cNvPr id="32780" name="Rectangle 12"/>
          <p:cNvSpPr>
            <a:spLocks noGrp="1" noChangeArrowheads="1"/>
          </p:cNvSpPr>
          <p:nvPr>
            <p:ph type="subTitle" idx="1"/>
          </p:nvPr>
        </p:nvSpPr>
        <p:spPr>
          <a:xfrm>
            <a:off x="98630" y="1868833"/>
            <a:ext cx="5414010" cy="1735340"/>
          </a:xfrm>
        </p:spPr>
        <p:txBody>
          <a:bodyPr/>
          <a:lstStyle/>
          <a:p>
            <a:r>
              <a:rPr lang="en-US" altLang="en-US" sz="2800" dirty="0">
                <a:solidFill>
                  <a:schemeClr val="accent2"/>
                </a:solidFill>
                <a:latin typeface="Times New Roman" panose="02020603050405020304" pitchFamily="18" charset="0"/>
                <a:cs typeface="Times New Roman" panose="02020603050405020304" pitchFamily="18" charset="0"/>
              </a:rPr>
              <a:t>Winter is Coming!</a:t>
            </a:r>
            <a:br>
              <a:rPr lang="en-US" altLang="en-US" sz="2800" dirty="0">
                <a:solidFill>
                  <a:schemeClr val="accent2"/>
                </a:solidFill>
                <a:latin typeface="Times New Roman" panose="02020603050405020304" pitchFamily="18" charset="0"/>
                <a:cs typeface="Times New Roman" panose="02020603050405020304" pitchFamily="18" charset="0"/>
              </a:rPr>
            </a:br>
            <a:r>
              <a:rPr lang="en-US" altLang="en-US" sz="2800" dirty="0">
                <a:solidFill>
                  <a:schemeClr val="accent2"/>
                </a:solidFill>
                <a:latin typeface="Times New Roman" panose="02020603050405020304" pitchFamily="18" charset="0"/>
                <a:cs typeface="Times New Roman" panose="02020603050405020304" pitchFamily="18" charset="0"/>
              </a:rPr>
              <a:t>And So Is The New President!</a:t>
            </a:r>
            <a:br>
              <a:rPr lang="en-US" altLang="en-US" sz="2800" dirty="0">
                <a:solidFill>
                  <a:schemeClr val="accent2"/>
                </a:solidFill>
                <a:latin typeface="Times New Roman" panose="02020603050405020304" pitchFamily="18" charset="0"/>
                <a:cs typeface="Times New Roman" panose="02020603050405020304" pitchFamily="18" charset="0"/>
              </a:rPr>
            </a:br>
            <a:r>
              <a:rPr lang="en-US" altLang="en-US" sz="2800" dirty="0">
                <a:solidFill>
                  <a:schemeClr val="accent2"/>
                </a:solidFill>
                <a:latin typeface="Times New Roman" panose="02020603050405020304" pitchFamily="18" charset="0"/>
                <a:cs typeface="Times New Roman" panose="02020603050405020304" pitchFamily="18" charset="0"/>
              </a:rPr>
              <a:t>Don’t Get Busted On The</a:t>
            </a:r>
            <a:br>
              <a:rPr lang="en-US" altLang="en-US" sz="2800" dirty="0">
                <a:solidFill>
                  <a:schemeClr val="accent2"/>
                </a:solidFill>
                <a:latin typeface="Times New Roman" panose="02020603050405020304" pitchFamily="18" charset="0"/>
                <a:cs typeface="Times New Roman" panose="02020603050405020304" pitchFamily="18" charset="0"/>
              </a:rPr>
            </a:br>
            <a:r>
              <a:rPr lang="en-US" altLang="en-US" sz="2800" dirty="0">
                <a:solidFill>
                  <a:schemeClr val="accent2"/>
                </a:solidFill>
                <a:latin typeface="Times New Roman" panose="02020603050405020304" pitchFamily="18" charset="0"/>
                <a:cs typeface="Times New Roman" panose="02020603050405020304" pitchFamily="18" charset="0"/>
              </a:rPr>
              <a:t>Wilmington VIP/Security TFR</a:t>
            </a:r>
            <a:endParaRPr lang="en-US" sz="2800" dirty="0">
              <a:solidFill>
                <a:schemeClr val="accent2"/>
              </a:solidFill>
            </a:endParaRPr>
          </a:p>
        </p:txBody>
      </p:sp>
      <p:sp>
        <p:nvSpPr>
          <p:cNvPr id="32785" name="Text Box 17"/>
          <p:cNvSpPr txBox="1">
            <a:spLocks noChangeArrowheads="1"/>
          </p:cNvSpPr>
          <p:nvPr/>
        </p:nvSpPr>
        <p:spPr bwMode="auto">
          <a:xfrm>
            <a:off x="1506068" y="3953687"/>
            <a:ext cx="362863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altLang="en-US" sz="1600" b="1" dirty="0">
                <a:solidFill>
                  <a:schemeClr val="accent2"/>
                </a:solidFill>
                <a:latin typeface="Times New Roman" panose="02020603050405020304" pitchFamily="18" charset="0"/>
              </a:rPr>
              <a:t>FAA Safety Webinar Participants </a:t>
            </a:r>
            <a:endParaRPr lang="en-US" sz="1600" b="1" dirty="0"/>
          </a:p>
        </p:txBody>
      </p:sp>
      <p:sp>
        <p:nvSpPr>
          <p:cNvPr id="32786" name="Text Box 18"/>
          <p:cNvSpPr txBox="1">
            <a:spLocks noChangeArrowheads="1"/>
          </p:cNvSpPr>
          <p:nvPr/>
        </p:nvSpPr>
        <p:spPr bwMode="auto">
          <a:xfrm>
            <a:off x="1506069" y="4503507"/>
            <a:ext cx="41385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altLang="en-US" sz="1600" b="1" dirty="0">
                <a:solidFill>
                  <a:schemeClr val="accent2"/>
                </a:solidFill>
                <a:latin typeface="Times New Roman" panose="02020603050405020304" pitchFamily="18" charset="0"/>
              </a:rPr>
              <a:t>FAAST Rep Bill Doyle, CFI A&amp;I, AGI, IGI</a:t>
            </a:r>
            <a:endParaRPr lang="en-US" sz="1600" b="1" dirty="0">
              <a:solidFill>
                <a:schemeClr val="accent2"/>
              </a:solidFill>
            </a:endParaRPr>
          </a:p>
        </p:txBody>
      </p:sp>
      <p:sp>
        <p:nvSpPr>
          <p:cNvPr id="32787" name="Text Box 19"/>
          <p:cNvSpPr txBox="1">
            <a:spLocks noChangeArrowheads="1"/>
          </p:cNvSpPr>
          <p:nvPr/>
        </p:nvSpPr>
        <p:spPr bwMode="auto">
          <a:xfrm>
            <a:off x="1506068" y="5053327"/>
            <a:ext cx="259913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None/>
            </a:pPr>
            <a:r>
              <a:rPr lang="en-US" altLang="en-US" sz="1600" b="1" dirty="0">
                <a:solidFill>
                  <a:schemeClr val="accent2"/>
                </a:solidFill>
                <a:latin typeface="Times New Roman" panose="02020603050405020304" pitchFamily="18" charset="0"/>
              </a:rPr>
              <a:t>Winter 2020-2021</a:t>
            </a:r>
          </a:p>
          <a:p>
            <a:pPr>
              <a:buNone/>
            </a:pPr>
            <a:r>
              <a:rPr lang="en-US" altLang="en-US" sz="1600" b="1" dirty="0">
                <a:solidFill>
                  <a:schemeClr val="accent2"/>
                </a:solidFill>
                <a:latin typeface="Times New Roman" panose="02020603050405020304" pitchFamily="18" charset="0"/>
              </a:rPr>
              <a:t>Updated 12/14/2020</a:t>
            </a:r>
          </a:p>
          <a:p>
            <a:pPr>
              <a:buFontTx/>
              <a:buNone/>
            </a:pPr>
            <a:endParaRPr lang="en-US" sz="1600" b="1"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1605929-B36A-4E62-B65E-1004DADDD02F}"/>
              </a:ext>
            </a:extLst>
          </p:cNvPr>
          <p:cNvSpPr>
            <a:spLocks noGrp="1" noChangeArrowheads="1"/>
          </p:cNvSpPr>
          <p:nvPr>
            <p:ph type="title"/>
          </p:nvPr>
        </p:nvSpPr>
        <p:spPr>
          <a:xfrm>
            <a:off x="0" y="0"/>
            <a:ext cx="9144000" cy="5913438"/>
          </a:xfrm>
          <a:noFill/>
        </p:spPr>
        <p:txBody>
          <a:bodyPr/>
          <a:lstStyle/>
          <a:p>
            <a:pPr algn="ctr" eaLnBrk="1" hangingPunct="1"/>
            <a:r>
              <a:rPr lang="en-US" altLang="en-US" sz="5400">
                <a:latin typeface="Times New Roman" panose="02020603050405020304" pitchFamily="18" charset="0"/>
              </a:rPr>
              <a:t>How to Get TFR Alerts</a:t>
            </a:r>
            <a:br>
              <a:rPr lang="en-US" altLang="en-US" sz="5400">
                <a:latin typeface="Times New Roman" panose="02020603050405020304" pitchFamily="18" charset="0"/>
              </a:rPr>
            </a:br>
            <a:r>
              <a:rPr lang="en-US" altLang="en-US" sz="5400">
                <a:latin typeface="Times New Roman" panose="02020603050405020304" pitchFamily="18" charset="0"/>
              </a:rPr>
              <a:t>(FAASafety.gov)</a:t>
            </a:r>
            <a:endParaRPr lang="en-US" altLang="en-US" sz="5400" b="0">
              <a:latin typeface="Times New Roman" panose="02020603050405020304" pitchFamily="18" charset="0"/>
            </a:endParaRPr>
          </a:p>
        </p:txBody>
      </p:sp>
    </p:spTree>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2">
            <a:extLst>
              <a:ext uri="{FF2B5EF4-FFF2-40B4-BE49-F238E27FC236}">
                <a16:creationId xmlns:a16="http://schemas.microsoft.com/office/drawing/2014/main" id="{38897395-AC13-49FA-AD9A-BF775B04E0AD}"/>
              </a:ext>
            </a:extLst>
          </p:cNvPr>
          <p:cNvSpPr>
            <a:spLocks noGrp="1" noChangeArrowheads="1"/>
          </p:cNvSpPr>
          <p:nvPr>
            <p:ph type="title"/>
          </p:nvPr>
        </p:nvSpPr>
        <p:spPr>
          <a:xfrm>
            <a:off x="0" y="0"/>
            <a:ext cx="9144000" cy="528638"/>
          </a:xfrm>
        </p:spPr>
        <p:txBody>
          <a:bodyPr/>
          <a:lstStyle/>
          <a:p>
            <a:pPr algn="ctr" eaLnBrk="1" hangingPunct="1"/>
            <a:r>
              <a:rPr lang="en-US" altLang="en-US" sz="3200">
                <a:latin typeface="Times New Roman" panose="02020603050405020304" pitchFamily="18" charset="0"/>
                <a:cs typeface="Times New Roman" panose="02020603050405020304" pitchFamily="18" charset="0"/>
              </a:rPr>
              <a:t>SRM Decision Process</a:t>
            </a:r>
            <a:endParaRPr lang="en-US" altLang="en-US" sz="2000">
              <a:solidFill>
                <a:srgbClr val="CC0000"/>
              </a:solidFill>
              <a:latin typeface="Times New Roman" panose="02020603050405020304" pitchFamily="18" charset="0"/>
              <a:cs typeface="Times New Roman" panose="02020603050405020304" pitchFamily="18" charset="0"/>
            </a:endParaRPr>
          </a:p>
        </p:txBody>
      </p:sp>
      <p:sp>
        <p:nvSpPr>
          <p:cNvPr id="27652" name="Rectangle 3">
            <a:extLst>
              <a:ext uri="{FF2B5EF4-FFF2-40B4-BE49-F238E27FC236}">
                <a16:creationId xmlns:a16="http://schemas.microsoft.com/office/drawing/2014/main" id="{B1F0E2E0-1089-43BA-B90E-804B327222F1}"/>
              </a:ext>
            </a:extLst>
          </p:cNvPr>
          <p:cNvSpPr>
            <a:spLocks noGrp="1" noChangeArrowheads="1"/>
          </p:cNvSpPr>
          <p:nvPr>
            <p:ph type="body" idx="1"/>
          </p:nvPr>
        </p:nvSpPr>
        <p:spPr>
          <a:xfrm>
            <a:off x="133350" y="493713"/>
            <a:ext cx="6781800" cy="5494337"/>
          </a:xfrm>
        </p:spPr>
        <p:txBody>
          <a:bodyPr/>
          <a:lstStyle/>
          <a:p>
            <a:pPr eaLnBrk="1" hangingPunct="1">
              <a:lnSpc>
                <a:spcPct val="90000"/>
              </a:lnSpc>
            </a:pPr>
            <a:r>
              <a:rPr lang="en-US" altLang="en-US" sz="2000" dirty="0">
                <a:latin typeface="Times New Roman" panose="02020603050405020304" pitchFamily="18" charset="0"/>
                <a:cs typeface="Times New Roman" panose="02020603050405020304" pitchFamily="18" charset="0"/>
              </a:rPr>
              <a:t>At predetermined decision points consider your situation and the 5 P’s</a:t>
            </a:r>
          </a:p>
          <a:p>
            <a:pPr eaLnBrk="1" hangingPunct="1">
              <a:lnSpc>
                <a:spcPct val="90000"/>
              </a:lnSpc>
            </a:pPr>
            <a:r>
              <a:rPr lang="en-US" altLang="en-US" sz="2000" dirty="0">
                <a:latin typeface="Times New Roman" panose="02020603050405020304" pitchFamily="18" charset="0"/>
                <a:cs typeface="Times New Roman" panose="02020603050405020304" pitchFamily="18" charset="0"/>
              </a:rPr>
              <a:t>What can we do to minimize the increased risk associated with those outcomes?</a:t>
            </a:r>
          </a:p>
          <a:p>
            <a:pPr lvl="1" eaLnBrk="1" hangingPunct="1">
              <a:lnSpc>
                <a:spcPct val="90000"/>
              </a:lnSpc>
            </a:pPr>
            <a:r>
              <a:rPr lang="en-US" altLang="en-US" sz="2000" b="1" dirty="0">
                <a:latin typeface="Times New Roman" panose="02020603050405020304" pitchFamily="18" charset="0"/>
                <a:cs typeface="Times New Roman" panose="02020603050405020304" pitchFamily="18" charset="0"/>
              </a:rPr>
              <a:t>Use automation to reduce workload / increase awareness. </a:t>
            </a:r>
          </a:p>
          <a:p>
            <a:pPr lvl="1" eaLnBrk="1" hangingPunct="1">
              <a:lnSpc>
                <a:spcPct val="90000"/>
              </a:lnSpc>
            </a:pPr>
            <a:r>
              <a:rPr lang="en-US" altLang="en-US" sz="2000" b="1" dirty="0">
                <a:latin typeface="Times New Roman" panose="02020603050405020304" pitchFamily="18" charset="0"/>
                <a:cs typeface="Times New Roman" panose="02020603050405020304" pitchFamily="18" charset="0"/>
              </a:rPr>
              <a:t>Use MFD to maintain terrain awareness, etc</a:t>
            </a:r>
          </a:p>
          <a:p>
            <a:pPr lvl="1" eaLnBrk="1" hangingPunct="1">
              <a:lnSpc>
                <a:spcPct val="90000"/>
              </a:lnSpc>
            </a:pPr>
            <a:r>
              <a:rPr lang="en-US" altLang="en-US" sz="2000" b="1" dirty="0">
                <a:latin typeface="Times New Roman" panose="02020603050405020304" pitchFamily="18" charset="0"/>
                <a:cs typeface="Times New Roman" panose="02020603050405020304" pitchFamily="18" charset="0"/>
              </a:rPr>
              <a:t>Use passengers to share workload / monitor environment</a:t>
            </a:r>
          </a:p>
          <a:p>
            <a:pPr lvl="1" eaLnBrk="1" hangingPunct="1">
              <a:lnSpc>
                <a:spcPct val="90000"/>
              </a:lnSpc>
            </a:pPr>
            <a:r>
              <a:rPr lang="en-US" altLang="en-US" sz="2000" b="1" dirty="0">
                <a:latin typeface="Times New Roman" panose="02020603050405020304" pitchFamily="18" charset="0"/>
                <a:cs typeface="Times New Roman" panose="02020603050405020304" pitchFamily="18" charset="0"/>
              </a:rPr>
              <a:t>As needed, ask ATC for</a:t>
            </a:r>
          </a:p>
          <a:p>
            <a:pPr lvl="2" eaLnBrk="1" hangingPunct="1">
              <a:lnSpc>
                <a:spcPct val="90000"/>
              </a:lnSpc>
            </a:pPr>
            <a:r>
              <a:rPr lang="en-US" altLang="en-US" sz="1800" b="1" dirty="0">
                <a:latin typeface="Times New Roman" panose="02020603050405020304" pitchFamily="18" charset="0"/>
                <a:cs typeface="Times New Roman" panose="02020603050405020304" pitchFamily="18" charset="0"/>
              </a:rPr>
              <a:t>A simpler approach</a:t>
            </a:r>
          </a:p>
          <a:p>
            <a:pPr lvl="2" eaLnBrk="1" hangingPunct="1">
              <a:lnSpc>
                <a:spcPct val="90000"/>
              </a:lnSpc>
            </a:pPr>
            <a:r>
              <a:rPr lang="en-US" altLang="en-US" sz="1800" b="1" dirty="0">
                <a:latin typeface="Times New Roman" panose="02020603050405020304" pitchFamily="18" charset="0"/>
                <a:cs typeface="Times New Roman" panose="02020603050405020304" pitchFamily="18" charset="0"/>
              </a:rPr>
              <a:t>Single frequency approach</a:t>
            </a:r>
          </a:p>
          <a:p>
            <a:pPr lvl="2" eaLnBrk="1" hangingPunct="1">
              <a:lnSpc>
                <a:spcPct val="90000"/>
              </a:lnSpc>
            </a:pPr>
            <a:r>
              <a:rPr lang="en-US" altLang="en-US" sz="1800" b="1" dirty="0">
                <a:latin typeface="Times New Roman" panose="02020603050405020304" pitchFamily="18" charset="0"/>
                <a:cs typeface="Times New Roman" panose="02020603050405020304" pitchFamily="18" charset="0"/>
              </a:rPr>
              <a:t>Vectors to final</a:t>
            </a:r>
          </a:p>
          <a:p>
            <a:pPr lvl="2" eaLnBrk="1" hangingPunct="1">
              <a:lnSpc>
                <a:spcPct val="90000"/>
              </a:lnSpc>
            </a:pPr>
            <a:r>
              <a:rPr lang="en-US" altLang="en-US" sz="1800" b="1" dirty="0">
                <a:latin typeface="Times New Roman" panose="02020603050405020304" pitchFamily="18" charset="0"/>
                <a:cs typeface="Times New Roman" panose="02020603050405020304" pitchFamily="18" charset="0"/>
              </a:rPr>
              <a:t>Declare minimum fuel</a:t>
            </a:r>
          </a:p>
          <a:p>
            <a:pPr lvl="2" eaLnBrk="1" hangingPunct="1">
              <a:lnSpc>
                <a:spcPct val="90000"/>
              </a:lnSpc>
            </a:pPr>
            <a:r>
              <a:rPr lang="en-US" altLang="en-US" sz="1800" b="1" dirty="0">
                <a:latin typeface="Times New Roman" panose="02020603050405020304" pitchFamily="18" charset="0"/>
                <a:cs typeface="Times New Roman" panose="02020603050405020304" pitchFamily="18" charset="0"/>
              </a:rPr>
              <a:t>Ask for altitude / routing change</a:t>
            </a:r>
          </a:p>
          <a:p>
            <a:pPr lvl="2" eaLnBrk="1" hangingPunct="1">
              <a:lnSpc>
                <a:spcPct val="90000"/>
              </a:lnSpc>
            </a:pPr>
            <a:r>
              <a:rPr lang="en-US" altLang="en-US" sz="1800" b="1" dirty="0">
                <a:latin typeface="Times New Roman" panose="02020603050405020304" pitchFamily="18" charset="0"/>
                <a:cs typeface="Times New Roman" panose="02020603050405020304" pitchFamily="18" charset="0"/>
              </a:rPr>
              <a:t>Just say “unable” for "difficult" </a:t>
            </a:r>
            <a:br>
              <a:rPr lang="en-US" altLang="en-US" sz="1800" b="1" dirty="0">
                <a:latin typeface="Times New Roman" panose="02020603050405020304" pitchFamily="18" charset="0"/>
                <a:cs typeface="Times New Roman" panose="02020603050405020304" pitchFamily="18" charset="0"/>
              </a:rPr>
            </a:br>
            <a:r>
              <a:rPr lang="en-US" altLang="en-US" sz="1800" b="1" dirty="0">
                <a:latin typeface="Times New Roman" panose="02020603050405020304" pitchFamily="18" charset="0"/>
                <a:cs typeface="Times New Roman" panose="02020603050405020304" pitchFamily="18" charset="0"/>
              </a:rPr>
              <a:t>ATC requests</a:t>
            </a:r>
          </a:p>
        </p:txBody>
      </p:sp>
      <p:pic>
        <p:nvPicPr>
          <p:cNvPr id="7" name="Picture 9" descr="WFC_N584LQ_C182T.jpg">
            <a:extLst>
              <a:ext uri="{FF2B5EF4-FFF2-40B4-BE49-F238E27FC236}">
                <a16:creationId xmlns:a16="http://schemas.microsoft.com/office/drawing/2014/main" id="{346D3545-094E-48A1-8072-CFFC07880AAA}"/>
              </a:ext>
            </a:extLst>
          </p:cNvPr>
          <p:cNvPicPr>
            <a:picLocks noChangeAspect="1"/>
          </p:cNvPicPr>
          <p:nvPr/>
        </p:nvPicPr>
        <p:blipFill>
          <a:blip r:embed="rId3">
            <a:extLst>
              <a:ext uri="{28A0092B-C50C-407E-A947-70E740481C1C}">
                <a14:useLocalDpi xmlns:a14="http://schemas.microsoft.com/office/drawing/2010/main" val="0"/>
              </a:ext>
            </a:extLst>
          </a:blip>
          <a:srcRect t="6400" b="16800"/>
          <a:stretch>
            <a:fillRect/>
          </a:stretch>
        </p:blipFill>
        <p:spPr bwMode="auto">
          <a:xfrm>
            <a:off x="6389688" y="1439863"/>
            <a:ext cx="263683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G1000-MFD_with_Storm_on_NEXRAD_Annotated.jpg">
            <a:extLst>
              <a:ext uri="{FF2B5EF4-FFF2-40B4-BE49-F238E27FC236}">
                <a16:creationId xmlns:a16="http://schemas.microsoft.com/office/drawing/2014/main" id="{2CB75114-8E83-495F-9CCC-CF714B3954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8950" y="3225800"/>
            <a:ext cx="34575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calcmode="lin" valueType="num">
                                      <p:cBhvr additive="base">
                                        <p:cTn id="7" dur="500" fill="hold"/>
                                        <p:tgtEl>
                                          <p:spTgt spid="276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52">
                                            <p:txEl>
                                              <p:pRg st="1" end="1"/>
                                            </p:txEl>
                                          </p:spTgt>
                                        </p:tgtEl>
                                        <p:attrNameLst>
                                          <p:attrName>style.visibility</p:attrName>
                                        </p:attrNameLst>
                                      </p:cBhvr>
                                      <p:to>
                                        <p:strVal val="visible"/>
                                      </p:to>
                                    </p:set>
                                    <p:anim calcmode="lin" valueType="num">
                                      <p:cBhvr additive="base">
                                        <p:cTn id="13" dur="500" fill="hold"/>
                                        <p:tgtEl>
                                          <p:spTgt spid="2765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7652">
                                            <p:txEl>
                                              <p:pRg st="2" end="2"/>
                                            </p:txEl>
                                          </p:spTgt>
                                        </p:tgtEl>
                                        <p:attrNameLst>
                                          <p:attrName>style.visibility</p:attrName>
                                        </p:attrNameLst>
                                      </p:cBhvr>
                                      <p:to>
                                        <p:strVal val="visible"/>
                                      </p:to>
                                    </p:set>
                                    <p:anim calcmode="lin" valueType="num">
                                      <p:cBhvr additive="base">
                                        <p:cTn id="27" dur="500" fill="hold"/>
                                        <p:tgtEl>
                                          <p:spTgt spid="2765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76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7652">
                                            <p:txEl>
                                              <p:pRg st="3" end="3"/>
                                            </p:txEl>
                                          </p:spTgt>
                                        </p:tgtEl>
                                        <p:attrNameLst>
                                          <p:attrName>style.visibility</p:attrName>
                                        </p:attrNameLst>
                                      </p:cBhvr>
                                      <p:to>
                                        <p:strVal val="visible"/>
                                      </p:to>
                                    </p:set>
                                    <p:anim calcmode="lin" valueType="num">
                                      <p:cBhvr additive="base">
                                        <p:cTn id="33" dur="500" fill="hold"/>
                                        <p:tgtEl>
                                          <p:spTgt spid="27652">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76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7652">
                                            <p:txEl>
                                              <p:pRg st="4" end="4"/>
                                            </p:txEl>
                                          </p:spTgt>
                                        </p:tgtEl>
                                        <p:attrNameLst>
                                          <p:attrName>style.visibility</p:attrName>
                                        </p:attrNameLst>
                                      </p:cBhvr>
                                      <p:to>
                                        <p:strVal val="visible"/>
                                      </p:to>
                                    </p:set>
                                    <p:anim calcmode="lin" valueType="num">
                                      <p:cBhvr additive="base">
                                        <p:cTn id="39" dur="500" fill="hold"/>
                                        <p:tgtEl>
                                          <p:spTgt spid="27652">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765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7652">
                                            <p:txEl>
                                              <p:pRg st="5" end="5"/>
                                            </p:txEl>
                                          </p:spTgt>
                                        </p:tgtEl>
                                        <p:attrNameLst>
                                          <p:attrName>style.visibility</p:attrName>
                                        </p:attrNameLst>
                                      </p:cBhvr>
                                      <p:to>
                                        <p:strVal val="visible"/>
                                      </p:to>
                                    </p:set>
                                    <p:anim calcmode="lin" valueType="num">
                                      <p:cBhvr additive="base">
                                        <p:cTn id="45" dur="500" fill="hold"/>
                                        <p:tgtEl>
                                          <p:spTgt spid="27652">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765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7652">
                                            <p:txEl>
                                              <p:pRg st="6" end="6"/>
                                            </p:txEl>
                                          </p:spTgt>
                                        </p:tgtEl>
                                        <p:attrNameLst>
                                          <p:attrName>style.visibility</p:attrName>
                                        </p:attrNameLst>
                                      </p:cBhvr>
                                      <p:to>
                                        <p:strVal val="visible"/>
                                      </p:to>
                                    </p:set>
                                    <p:anim calcmode="lin" valueType="num">
                                      <p:cBhvr additive="base">
                                        <p:cTn id="51" dur="500" fill="hold"/>
                                        <p:tgtEl>
                                          <p:spTgt spid="27652">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7652">
                                            <p:txEl>
                                              <p:pRg st="6" end="6"/>
                                            </p:txEl>
                                          </p:spTgt>
                                        </p:tgtEl>
                                        <p:attrNameLst>
                                          <p:attrName>ppt_y</p:attrName>
                                        </p:attrNameLst>
                                      </p:cBhvr>
                                      <p:tavLst>
                                        <p:tav tm="0">
                                          <p:val>
                                            <p:strVal val="1+#ppt_h/2"/>
                                          </p:val>
                                        </p:tav>
                                        <p:tav tm="100000">
                                          <p:val>
                                            <p:strVal val="#ppt_y"/>
                                          </p:val>
                                        </p:tav>
                                      </p:tavLst>
                                    </p:anim>
                                  </p:childTnLst>
                                </p:cTn>
                              </p:par>
                            </p:childTnLst>
                          </p:cTn>
                        </p:par>
                        <p:par>
                          <p:cTn id="53" fill="hold" nodeType="withGroup">
                            <p:stCondLst>
                              <p:cond delay="500"/>
                            </p:stCondLst>
                            <p:childTnLst>
                              <p:par>
                                <p:cTn id="54" presetID="2" presetClass="entr" presetSubtype="4" fill="hold" nodeType="afterEffect">
                                  <p:stCondLst>
                                    <p:cond delay="0"/>
                                  </p:stCondLst>
                                  <p:childTnLst>
                                    <p:set>
                                      <p:cBhvr>
                                        <p:cTn id="55" dur="1" fill="hold">
                                          <p:stCondLst>
                                            <p:cond delay="0"/>
                                          </p:stCondLst>
                                        </p:cTn>
                                        <p:tgtEl>
                                          <p:spTgt spid="27652">
                                            <p:txEl>
                                              <p:pRg st="7" end="7"/>
                                            </p:txEl>
                                          </p:spTgt>
                                        </p:tgtEl>
                                        <p:attrNameLst>
                                          <p:attrName>style.visibility</p:attrName>
                                        </p:attrNameLst>
                                      </p:cBhvr>
                                      <p:to>
                                        <p:strVal val="visible"/>
                                      </p:to>
                                    </p:set>
                                    <p:anim calcmode="lin" valueType="num">
                                      <p:cBhvr additive="base">
                                        <p:cTn id="56" dur="500" fill="hold"/>
                                        <p:tgtEl>
                                          <p:spTgt spid="27652">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7652">
                                            <p:txEl>
                                              <p:pRg st="7" end="7"/>
                                            </p:txEl>
                                          </p:spTgt>
                                        </p:tgtEl>
                                        <p:attrNameLst>
                                          <p:attrName>ppt_y</p:attrName>
                                        </p:attrNameLst>
                                      </p:cBhvr>
                                      <p:tavLst>
                                        <p:tav tm="0">
                                          <p:val>
                                            <p:strVal val="1+#ppt_h/2"/>
                                          </p:val>
                                        </p:tav>
                                        <p:tav tm="100000">
                                          <p:val>
                                            <p:strVal val="#ppt_y"/>
                                          </p:val>
                                        </p:tav>
                                      </p:tavLst>
                                    </p:anim>
                                  </p:childTnLst>
                                </p:cTn>
                              </p:par>
                            </p:childTnLst>
                          </p:cTn>
                        </p:par>
                        <p:par>
                          <p:cTn id="58" fill="hold" nodeType="withGroup">
                            <p:stCondLst>
                              <p:cond delay="1000"/>
                            </p:stCondLst>
                            <p:childTnLst>
                              <p:par>
                                <p:cTn id="59" presetID="2" presetClass="entr" presetSubtype="4" fill="hold" nodeType="afterEffect">
                                  <p:stCondLst>
                                    <p:cond delay="0"/>
                                  </p:stCondLst>
                                  <p:childTnLst>
                                    <p:set>
                                      <p:cBhvr>
                                        <p:cTn id="60" dur="1" fill="hold">
                                          <p:stCondLst>
                                            <p:cond delay="0"/>
                                          </p:stCondLst>
                                        </p:cTn>
                                        <p:tgtEl>
                                          <p:spTgt spid="27652">
                                            <p:txEl>
                                              <p:pRg st="8" end="8"/>
                                            </p:txEl>
                                          </p:spTgt>
                                        </p:tgtEl>
                                        <p:attrNameLst>
                                          <p:attrName>style.visibility</p:attrName>
                                        </p:attrNameLst>
                                      </p:cBhvr>
                                      <p:to>
                                        <p:strVal val="visible"/>
                                      </p:to>
                                    </p:set>
                                    <p:anim calcmode="lin" valueType="num">
                                      <p:cBhvr additive="base">
                                        <p:cTn id="61" dur="500" fill="hold"/>
                                        <p:tgtEl>
                                          <p:spTgt spid="27652">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2">
                                            <p:txEl>
                                              <p:pRg st="8" end="8"/>
                                            </p:txEl>
                                          </p:spTgt>
                                        </p:tgtEl>
                                        <p:attrNameLst>
                                          <p:attrName>ppt_y</p:attrName>
                                        </p:attrNameLst>
                                      </p:cBhvr>
                                      <p:tavLst>
                                        <p:tav tm="0">
                                          <p:val>
                                            <p:strVal val="1+#ppt_h/2"/>
                                          </p:val>
                                        </p:tav>
                                        <p:tav tm="100000">
                                          <p:val>
                                            <p:strVal val="#ppt_y"/>
                                          </p:val>
                                        </p:tav>
                                      </p:tavLst>
                                    </p:anim>
                                  </p:childTnLst>
                                </p:cTn>
                              </p:par>
                            </p:childTnLst>
                          </p:cTn>
                        </p:par>
                        <p:par>
                          <p:cTn id="63" fill="hold" nodeType="withGroup">
                            <p:stCondLst>
                              <p:cond delay="1500"/>
                            </p:stCondLst>
                            <p:childTnLst>
                              <p:par>
                                <p:cTn id="64" presetID="2" presetClass="entr" presetSubtype="4" fill="hold" nodeType="afterEffect">
                                  <p:stCondLst>
                                    <p:cond delay="0"/>
                                  </p:stCondLst>
                                  <p:childTnLst>
                                    <p:set>
                                      <p:cBhvr>
                                        <p:cTn id="65" dur="1" fill="hold">
                                          <p:stCondLst>
                                            <p:cond delay="0"/>
                                          </p:stCondLst>
                                        </p:cTn>
                                        <p:tgtEl>
                                          <p:spTgt spid="27652">
                                            <p:txEl>
                                              <p:pRg st="9" end="9"/>
                                            </p:txEl>
                                          </p:spTgt>
                                        </p:tgtEl>
                                        <p:attrNameLst>
                                          <p:attrName>style.visibility</p:attrName>
                                        </p:attrNameLst>
                                      </p:cBhvr>
                                      <p:to>
                                        <p:strVal val="visible"/>
                                      </p:to>
                                    </p:set>
                                    <p:anim calcmode="lin" valueType="num">
                                      <p:cBhvr additive="base">
                                        <p:cTn id="66" dur="500" fill="hold"/>
                                        <p:tgtEl>
                                          <p:spTgt spid="27652">
                                            <p:txEl>
                                              <p:pRg st="9" end="9"/>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7652">
                                            <p:txEl>
                                              <p:pRg st="9" end="9"/>
                                            </p:txEl>
                                          </p:spTgt>
                                        </p:tgtEl>
                                        <p:attrNameLst>
                                          <p:attrName>ppt_y</p:attrName>
                                        </p:attrNameLst>
                                      </p:cBhvr>
                                      <p:tavLst>
                                        <p:tav tm="0">
                                          <p:val>
                                            <p:strVal val="1+#ppt_h/2"/>
                                          </p:val>
                                        </p:tav>
                                        <p:tav tm="100000">
                                          <p:val>
                                            <p:strVal val="#ppt_y"/>
                                          </p:val>
                                        </p:tav>
                                      </p:tavLst>
                                    </p:anim>
                                  </p:childTnLst>
                                </p:cTn>
                              </p:par>
                            </p:childTnLst>
                          </p:cTn>
                        </p:par>
                        <p:par>
                          <p:cTn id="68" fill="hold" nodeType="withGroup">
                            <p:stCondLst>
                              <p:cond delay="2000"/>
                            </p:stCondLst>
                            <p:childTnLst>
                              <p:par>
                                <p:cTn id="69" presetID="2" presetClass="entr" presetSubtype="4" fill="hold" nodeType="afterEffect">
                                  <p:stCondLst>
                                    <p:cond delay="0"/>
                                  </p:stCondLst>
                                  <p:childTnLst>
                                    <p:set>
                                      <p:cBhvr>
                                        <p:cTn id="70" dur="1" fill="hold">
                                          <p:stCondLst>
                                            <p:cond delay="0"/>
                                          </p:stCondLst>
                                        </p:cTn>
                                        <p:tgtEl>
                                          <p:spTgt spid="27652">
                                            <p:txEl>
                                              <p:pRg st="10" end="10"/>
                                            </p:txEl>
                                          </p:spTgt>
                                        </p:tgtEl>
                                        <p:attrNameLst>
                                          <p:attrName>style.visibility</p:attrName>
                                        </p:attrNameLst>
                                      </p:cBhvr>
                                      <p:to>
                                        <p:strVal val="visible"/>
                                      </p:to>
                                    </p:set>
                                    <p:anim calcmode="lin" valueType="num">
                                      <p:cBhvr additive="base">
                                        <p:cTn id="71" dur="500" fill="hold"/>
                                        <p:tgtEl>
                                          <p:spTgt spid="27652">
                                            <p:txEl>
                                              <p:pRg st="10" end="1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7652">
                                            <p:txEl>
                                              <p:pRg st="10" end="10"/>
                                            </p:txEl>
                                          </p:spTgt>
                                        </p:tgtEl>
                                        <p:attrNameLst>
                                          <p:attrName>ppt_y</p:attrName>
                                        </p:attrNameLst>
                                      </p:cBhvr>
                                      <p:tavLst>
                                        <p:tav tm="0">
                                          <p:val>
                                            <p:strVal val="1+#ppt_h/2"/>
                                          </p:val>
                                        </p:tav>
                                        <p:tav tm="100000">
                                          <p:val>
                                            <p:strVal val="#ppt_y"/>
                                          </p:val>
                                        </p:tav>
                                      </p:tavLst>
                                    </p:anim>
                                  </p:childTnLst>
                                </p:cTn>
                              </p:par>
                            </p:childTnLst>
                          </p:cTn>
                        </p:par>
                        <p:par>
                          <p:cTn id="73" fill="hold" nodeType="withGroup">
                            <p:stCondLst>
                              <p:cond delay="2500"/>
                            </p:stCondLst>
                            <p:childTnLst>
                              <p:par>
                                <p:cTn id="74" presetID="2" presetClass="entr" presetSubtype="4" fill="hold" nodeType="afterEffect">
                                  <p:stCondLst>
                                    <p:cond delay="0"/>
                                  </p:stCondLst>
                                  <p:childTnLst>
                                    <p:set>
                                      <p:cBhvr>
                                        <p:cTn id="75" dur="1" fill="hold">
                                          <p:stCondLst>
                                            <p:cond delay="0"/>
                                          </p:stCondLst>
                                        </p:cTn>
                                        <p:tgtEl>
                                          <p:spTgt spid="27652">
                                            <p:txEl>
                                              <p:pRg st="11" end="11"/>
                                            </p:txEl>
                                          </p:spTgt>
                                        </p:tgtEl>
                                        <p:attrNameLst>
                                          <p:attrName>style.visibility</p:attrName>
                                        </p:attrNameLst>
                                      </p:cBhvr>
                                      <p:to>
                                        <p:strVal val="visible"/>
                                      </p:to>
                                    </p:set>
                                    <p:anim calcmode="lin" valueType="num">
                                      <p:cBhvr additive="base">
                                        <p:cTn id="76" dur="500" fill="hold"/>
                                        <p:tgtEl>
                                          <p:spTgt spid="27652">
                                            <p:txEl>
                                              <p:pRg st="11" end="11"/>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765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2">
            <a:extLst>
              <a:ext uri="{FF2B5EF4-FFF2-40B4-BE49-F238E27FC236}">
                <a16:creationId xmlns:a16="http://schemas.microsoft.com/office/drawing/2014/main" id="{957029E9-EE8C-4631-BC5B-ACDE5DC00618}"/>
              </a:ext>
            </a:extLst>
          </p:cNvPr>
          <p:cNvSpPr>
            <a:spLocks noGrp="1" noChangeArrowheads="1"/>
          </p:cNvSpPr>
          <p:nvPr>
            <p:ph type="title"/>
          </p:nvPr>
        </p:nvSpPr>
        <p:spPr>
          <a:xfrm>
            <a:off x="0" y="0"/>
            <a:ext cx="9144000" cy="528638"/>
          </a:xfrm>
        </p:spPr>
        <p:txBody>
          <a:bodyPr/>
          <a:lstStyle/>
          <a:p>
            <a:pPr algn="ctr" eaLnBrk="1" hangingPunct="1"/>
            <a:r>
              <a:rPr lang="en-US" altLang="en-US" sz="3200">
                <a:latin typeface="Times New Roman" panose="02020603050405020304" pitchFamily="18" charset="0"/>
                <a:cs typeface="Times New Roman" panose="02020603050405020304" pitchFamily="18" charset="0"/>
              </a:rPr>
              <a:t>SRM Decision Process</a:t>
            </a:r>
            <a:endParaRPr lang="en-US" altLang="en-US" sz="2000">
              <a:solidFill>
                <a:srgbClr val="CC0000"/>
              </a:solidFill>
              <a:latin typeface="Times New Roman" panose="02020603050405020304" pitchFamily="18" charset="0"/>
              <a:cs typeface="Times New Roman" panose="02020603050405020304" pitchFamily="18" charset="0"/>
            </a:endParaRPr>
          </a:p>
        </p:txBody>
      </p:sp>
      <p:sp>
        <p:nvSpPr>
          <p:cNvPr id="27652" name="Rectangle 3">
            <a:extLst>
              <a:ext uri="{FF2B5EF4-FFF2-40B4-BE49-F238E27FC236}">
                <a16:creationId xmlns:a16="http://schemas.microsoft.com/office/drawing/2014/main" id="{9A68FDDF-4B20-4F67-B067-30D53E780618}"/>
              </a:ext>
            </a:extLst>
          </p:cNvPr>
          <p:cNvSpPr>
            <a:spLocks noGrp="1" noChangeArrowheads="1"/>
          </p:cNvSpPr>
          <p:nvPr>
            <p:ph type="body" idx="1"/>
          </p:nvPr>
        </p:nvSpPr>
        <p:spPr>
          <a:xfrm>
            <a:off x="133350" y="493713"/>
            <a:ext cx="6781800" cy="5494337"/>
          </a:xfrm>
        </p:spPr>
        <p:txBody>
          <a:bodyPr/>
          <a:lstStyle/>
          <a:p>
            <a:pPr eaLnBrk="1" hangingPunct="1">
              <a:lnSpc>
                <a:spcPct val="90000"/>
              </a:lnSpc>
            </a:pPr>
            <a:r>
              <a:rPr lang="en-US" altLang="en-US" sz="2000" dirty="0">
                <a:latin typeface="Times New Roman" panose="02020603050405020304" pitchFamily="18" charset="0"/>
                <a:cs typeface="Times New Roman" panose="02020603050405020304" pitchFamily="18" charset="0"/>
              </a:rPr>
              <a:t>At predetermined decision points consider your situation and the 5 P’s</a:t>
            </a:r>
          </a:p>
          <a:p>
            <a:pPr eaLnBrk="1" hangingPunct="1">
              <a:lnSpc>
                <a:spcPct val="90000"/>
              </a:lnSpc>
            </a:pPr>
            <a:r>
              <a:rPr lang="en-US" altLang="en-US" sz="2000" dirty="0">
                <a:latin typeface="Times New Roman" panose="02020603050405020304" pitchFamily="18" charset="0"/>
                <a:cs typeface="Times New Roman" panose="02020603050405020304" pitchFamily="18" charset="0"/>
              </a:rPr>
              <a:t>Prioritize tasks</a:t>
            </a:r>
          </a:p>
          <a:p>
            <a:pPr lvl="1" eaLnBrk="1" hangingPunct="1">
              <a:lnSpc>
                <a:spcPct val="90000"/>
              </a:lnSpc>
            </a:pPr>
            <a:r>
              <a:rPr lang="en-US" altLang="en-US" sz="2000" b="1" dirty="0">
                <a:latin typeface="Times New Roman" panose="02020603050405020304" pitchFamily="18" charset="0"/>
                <a:cs typeface="Times New Roman" panose="02020603050405020304" pitchFamily="18" charset="0"/>
              </a:rPr>
              <a:t>If we can't do everything well, at least get the important things right. </a:t>
            </a:r>
          </a:p>
          <a:p>
            <a:pPr lvl="2" eaLnBrk="1" hangingPunct="1">
              <a:lnSpc>
                <a:spcPct val="90000"/>
              </a:lnSpc>
            </a:pPr>
            <a:r>
              <a:rPr lang="en-US" altLang="en-US" b="1" dirty="0">
                <a:latin typeface="Times New Roman" panose="02020603050405020304" pitchFamily="18" charset="0"/>
                <a:cs typeface="Times New Roman" panose="02020603050405020304" pitchFamily="18" charset="0"/>
              </a:rPr>
              <a:t> </a:t>
            </a:r>
            <a:r>
              <a:rPr lang="en-US" altLang="en-US" sz="1800" b="1" dirty="0">
                <a:latin typeface="Times New Roman" panose="02020603050405020304" pitchFamily="18" charset="0"/>
                <a:cs typeface="Times New Roman" panose="02020603050405020304" pitchFamily="18" charset="0"/>
              </a:rPr>
              <a:t>What are they? </a:t>
            </a:r>
          </a:p>
          <a:p>
            <a:pPr lvl="2" eaLnBrk="1" hangingPunct="1">
              <a:lnSpc>
                <a:spcPct val="90000"/>
              </a:lnSpc>
            </a:pPr>
            <a:r>
              <a:rPr lang="en-US" altLang="en-US" sz="1800" b="1" dirty="0">
                <a:latin typeface="Times New Roman" panose="02020603050405020304" pitchFamily="18" charset="0"/>
                <a:cs typeface="Times New Roman" panose="02020603050405020304" pitchFamily="18" charset="0"/>
              </a:rPr>
              <a:t> What can we shed?</a:t>
            </a:r>
          </a:p>
          <a:p>
            <a:pPr lvl="2" eaLnBrk="1" hangingPunct="1">
              <a:lnSpc>
                <a:spcPct val="90000"/>
              </a:lnSpc>
            </a:pPr>
            <a:r>
              <a:rPr lang="en-US" altLang="en-US" sz="1800" b="1" dirty="0">
                <a:latin typeface="Times New Roman" panose="02020603050405020304" pitchFamily="18" charset="0"/>
                <a:cs typeface="Times New Roman" panose="02020603050405020304" pitchFamily="18" charset="0"/>
              </a:rPr>
              <a:t>Can I file IFR enroute?</a:t>
            </a:r>
          </a:p>
          <a:p>
            <a:pPr eaLnBrk="1" hangingPunct="1">
              <a:lnSpc>
                <a:spcPct val="90000"/>
              </a:lnSpc>
            </a:pPr>
            <a:r>
              <a:rPr lang="en-US" altLang="en-US" sz="2000" dirty="0">
                <a:latin typeface="Times New Roman" panose="02020603050405020304" pitchFamily="18" charset="0"/>
                <a:cs typeface="Times New Roman" panose="02020603050405020304" pitchFamily="18" charset="0"/>
              </a:rPr>
              <a:t>Is the resulting risk acceptable?</a:t>
            </a:r>
          </a:p>
          <a:p>
            <a:pPr lvl="1" eaLnBrk="1" hangingPunct="1">
              <a:lnSpc>
                <a:spcPct val="90000"/>
              </a:lnSpc>
            </a:pPr>
            <a:r>
              <a:rPr lang="en-US" altLang="en-US" sz="2000" b="1" dirty="0">
                <a:latin typeface="Times New Roman" panose="02020603050405020304" pitchFamily="18" charset="0"/>
                <a:cs typeface="Times New Roman" panose="02020603050405020304" pitchFamily="18" charset="0"/>
              </a:rPr>
              <a:t>Would I have taken off knowing this was </a:t>
            </a:r>
            <a:br>
              <a:rPr lang="en-US" altLang="en-US" sz="2000" b="1" dirty="0">
                <a:latin typeface="Times New Roman" panose="02020603050405020304" pitchFamily="18" charset="0"/>
                <a:cs typeface="Times New Roman" panose="02020603050405020304" pitchFamily="18" charset="0"/>
              </a:rPr>
            </a:br>
            <a:r>
              <a:rPr lang="en-US" altLang="en-US" sz="2000" b="1" dirty="0">
                <a:latin typeface="Times New Roman" panose="02020603050405020304" pitchFamily="18" charset="0"/>
                <a:cs typeface="Times New Roman" panose="02020603050405020304" pitchFamily="18" charset="0"/>
              </a:rPr>
              <a:t>going to happen?</a:t>
            </a:r>
          </a:p>
          <a:p>
            <a:pPr lvl="2" eaLnBrk="1" hangingPunct="1">
              <a:lnSpc>
                <a:spcPct val="90000"/>
              </a:lnSpc>
            </a:pPr>
            <a:r>
              <a:rPr lang="en-US" altLang="en-US" sz="2000" b="1" dirty="0">
                <a:latin typeface="Times New Roman" panose="02020603050405020304" pitchFamily="18" charset="0"/>
                <a:cs typeface="Times New Roman" panose="02020603050405020304" pitchFamily="18" charset="0"/>
              </a:rPr>
              <a:t>If not … </a:t>
            </a:r>
          </a:p>
          <a:p>
            <a:pPr lvl="3" eaLnBrk="1" hangingPunct="1">
              <a:lnSpc>
                <a:spcPct val="90000"/>
              </a:lnSpc>
            </a:pPr>
            <a:r>
              <a:rPr lang="en-US" altLang="en-US" sz="2000" b="1" dirty="0">
                <a:latin typeface="Times New Roman" panose="02020603050405020304" pitchFamily="18" charset="0"/>
                <a:cs typeface="Times New Roman" panose="02020603050405020304" pitchFamily="18" charset="0"/>
              </a:rPr>
              <a:t>Divert / terminate the flight early</a:t>
            </a:r>
            <a:r>
              <a:rPr lang="en-US" altLang="en-US" b="1" dirty="0">
                <a:latin typeface="Times New Roman" panose="02020603050405020304" pitchFamily="18" charset="0"/>
                <a:cs typeface="Times New Roman" panose="02020603050405020304" pitchFamily="18" charset="0"/>
              </a:rPr>
              <a:t> </a:t>
            </a:r>
          </a:p>
        </p:txBody>
      </p:sp>
      <p:pic>
        <p:nvPicPr>
          <p:cNvPr id="7" name="Picture 9" descr="WFC_N584LQ_C182T.jpg">
            <a:extLst>
              <a:ext uri="{FF2B5EF4-FFF2-40B4-BE49-F238E27FC236}">
                <a16:creationId xmlns:a16="http://schemas.microsoft.com/office/drawing/2014/main" id="{963D726A-4BDF-425A-BE32-BB1936F3C2AE}"/>
              </a:ext>
            </a:extLst>
          </p:cNvPr>
          <p:cNvPicPr>
            <a:picLocks noChangeAspect="1"/>
          </p:cNvPicPr>
          <p:nvPr/>
        </p:nvPicPr>
        <p:blipFill>
          <a:blip r:embed="rId3">
            <a:extLst>
              <a:ext uri="{28A0092B-C50C-407E-A947-70E740481C1C}">
                <a14:useLocalDpi xmlns:a14="http://schemas.microsoft.com/office/drawing/2010/main" val="0"/>
              </a:ext>
            </a:extLst>
          </a:blip>
          <a:srcRect t="6400" b="16800"/>
          <a:stretch>
            <a:fillRect/>
          </a:stretch>
        </p:blipFill>
        <p:spPr bwMode="auto">
          <a:xfrm>
            <a:off x="6389688" y="1748631"/>
            <a:ext cx="263683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G1000-MFD_with_Storm_on_NEXRAD_Annotated.jpg">
            <a:extLst>
              <a:ext uri="{FF2B5EF4-FFF2-40B4-BE49-F238E27FC236}">
                <a16:creationId xmlns:a16="http://schemas.microsoft.com/office/drawing/2014/main" id="{F81BC44B-C5E2-4C52-8778-388472500F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8950" y="3225800"/>
            <a:ext cx="34575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calcmode="lin" valueType="num">
                                      <p:cBhvr additive="base">
                                        <p:cTn id="7" dur="500" fill="hold"/>
                                        <p:tgtEl>
                                          <p:spTgt spid="276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52">
                                            <p:txEl>
                                              <p:pRg st="1" end="1"/>
                                            </p:txEl>
                                          </p:spTgt>
                                        </p:tgtEl>
                                        <p:attrNameLst>
                                          <p:attrName>style.visibility</p:attrName>
                                        </p:attrNameLst>
                                      </p:cBhvr>
                                      <p:to>
                                        <p:strVal val="visible"/>
                                      </p:to>
                                    </p:set>
                                    <p:anim calcmode="lin" valueType="num">
                                      <p:cBhvr additive="base">
                                        <p:cTn id="13" dur="500" fill="hold"/>
                                        <p:tgtEl>
                                          <p:spTgt spid="2765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7652">
                                            <p:txEl>
                                              <p:pRg st="2" end="2"/>
                                            </p:txEl>
                                          </p:spTgt>
                                        </p:tgtEl>
                                        <p:attrNameLst>
                                          <p:attrName>style.visibility</p:attrName>
                                        </p:attrNameLst>
                                      </p:cBhvr>
                                      <p:to>
                                        <p:strVal val="visible"/>
                                      </p:to>
                                    </p:set>
                                    <p:anim calcmode="lin" valueType="num">
                                      <p:cBhvr additive="base">
                                        <p:cTn id="27" dur="500" fill="hold"/>
                                        <p:tgtEl>
                                          <p:spTgt spid="2765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76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7652">
                                            <p:txEl>
                                              <p:pRg st="3" end="3"/>
                                            </p:txEl>
                                          </p:spTgt>
                                        </p:tgtEl>
                                        <p:attrNameLst>
                                          <p:attrName>style.visibility</p:attrName>
                                        </p:attrNameLst>
                                      </p:cBhvr>
                                      <p:to>
                                        <p:strVal val="visible"/>
                                      </p:to>
                                    </p:set>
                                    <p:anim calcmode="lin" valueType="num">
                                      <p:cBhvr additive="base">
                                        <p:cTn id="33" dur="500" fill="hold"/>
                                        <p:tgtEl>
                                          <p:spTgt spid="27652">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7652">
                                            <p:txEl>
                                              <p:pRg st="3" end="3"/>
                                            </p:txEl>
                                          </p:spTgt>
                                        </p:tgtEl>
                                        <p:attrNameLst>
                                          <p:attrName>ppt_y</p:attrName>
                                        </p:attrNameLst>
                                      </p:cBhvr>
                                      <p:tavLst>
                                        <p:tav tm="0">
                                          <p:val>
                                            <p:strVal val="1+#ppt_h/2"/>
                                          </p:val>
                                        </p:tav>
                                        <p:tav tm="100000">
                                          <p:val>
                                            <p:strVal val="#ppt_y"/>
                                          </p:val>
                                        </p:tav>
                                      </p:tavLst>
                                    </p:anim>
                                  </p:childTnLst>
                                </p:cTn>
                              </p:par>
                            </p:childTnLst>
                          </p:cTn>
                        </p:par>
                        <p:par>
                          <p:cTn id="35" fill="hold" nodeType="withGroup">
                            <p:stCondLst>
                              <p:cond delay="500"/>
                            </p:stCondLst>
                            <p:childTnLst>
                              <p:par>
                                <p:cTn id="36" presetID="2" presetClass="entr" presetSubtype="4" fill="hold" nodeType="afterEffect">
                                  <p:stCondLst>
                                    <p:cond delay="0"/>
                                  </p:stCondLst>
                                  <p:childTnLst>
                                    <p:set>
                                      <p:cBhvr>
                                        <p:cTn id="37" dur="1" fill="hold">
                                          <p:stCondLst>
                                            <p:cond delay="0"/>
                                          </p:stCondLst>
                                        </p:cTn>
                                        <p:tgtEl>
                                          <p:spTgt spid="27652">
                                            <p:txEl>
                                              <p:pRg st="4" end="4"/>
                                            </p:txEl>
                                          </p:spTgt>
                                        </p:tgtEl>
                                        <p:attrNameLst>
                                          <p:attrName>style.visibility</p:attrName>
                                        </p:attrNameLst>
                                      </p:cBhvr>
                                      <p:to>
                                        <p:strVal val="visible"/>
                                      </p:to>
                                    </p:set>
                                    <p:anim calcmode="lin" valueType="num">
                                      <p:cBhvr additive="base">
                                        <p:cTn id="38" dur="500" fill="hold"/>
                                        <p:tgtEl>
                                          <p:spTgt spid="27652">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7652">
                                            <p:txEl>
                                              <p:pRg st="4" end="4"/>
                                            </p:txEl>
                                          </p:spTgt>
                                        </p:tgtEl>
                                        <p:attrNameLst>
                                          <p:attrName>ppt_y</p:attrName>
                                        </p:attrNameLst>
                                      </p:cBhvr>
                                      <p:tavLst>
                                        <p:tav tm="0">
                                          <p:val>
                                            <p:strVal val="1+#ppt_h/2"/>
                                          </p:val>
                                        </p:tav>
                                        <p:tav tm="100000">
                                          <p:val>
                                            <p:strVal val="#ppt_y"/>
                                          </p:val>
                                        </p:tav>
                                      </p:tavLst>
                                    </p:anim>
                                  </p:childTnLst>
                                </p:cTn>
                              </p:par>
                            </p:childTnLst>
                          </p:cTn>
                        </p:par>
                        <p:par>
                          <p:cTn id="40" fill="hold" nodeType="withGroup">
                            <p:stCondLst>
                              <p:cond delay="1000"/>
                            </p:stCondLst>
                            <p:childTnLst>
                              <p:par>
                                <p:cTn id="41" presetID="2" presetClass="entr" presetSubtype="4" fill="hold" nodeType="afterEffect">
                                  <p:stCondLst>
                                    <p:cond delay="0"/>
                                  </p:stCondLst>
                                  <p:childTnLst>
                                    <p:set>
                                      <p:cBhvr>
                                        <p:cTn id="42" dur="1" fill="hold">
                                          <p:stCondLst>
                                            <p:cond delay="0"/>
                                          </p:stCondLst>
                                        </p:cTn>
                                        <p:tgtEl>
                                          <p:spTgt spid="27652">
                                            <p:txEl>
                                              <p:pRg st="5" end="5"/>
                                            </p:txEl>
                                          </p:spTgt>
                                        </p:tgtEl>
                                        <p:attrNameLst>
                                          <p:attrName>style.visibility</p:attrName>
                                        </p:attrNameLst>
                                      </p:cBhvr>
                                      <p:to>
                                        <p:strVal val="visible"/>
                                      </p:to>
                                    </p:set>
                                    <p:anim calcmode="lin" valueType="num">
                                      <p:cBhvr additive="base">
                                        <p:cTn id="43" dur="500" fill="hold"/>
                                        <p:tgtEl>
                                          <p:spTgt spid="2765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7652">
                                            <p:txEl>
                                              <p:pRg st="6" end="6"/>
                                            </p:txEl>
                                          </p:spTgt>
                                        </p:tgtEl>
                                        <p:attrNameLst>
                                          <p:attrName>style.visibility</p:attrName>
                                        </p:attrNameLst>
                                      </p:cBhvr>
                                      <p:to>
                                        <p:strVal val="visible"/>
                                      </p:to>
                                    </p:set>
                                    <p:anim calcmode="lin" valueType="num">
                                      <p:cBhvr additive="base">
                                        <p:cTn id="49" dur="500" fill="hold"/>
                                        <p:tgtEl>
                                          <p:spTgt spid="27652">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7652">
                                            <p:txEl>
                                              <p:pRg st="7" end="7"/>
                                            </p:txEl>
                                          </p:spTgt>
                                        </p:tgtEl>
                                        <p:attrNameLst>
                                          <p:attrName>style.visibility</p:attrName>
                                        </p:attrNameLst>
                                      </p:cBhvr>
                                      <p:to>
                                        <p:strVal val="visible"/>
                                      </p:to>
                                    </p:set>
                                    <p:anim calcmode="lin" valueType="num">
                                      <p:cBhvr additive="base">
                                        <p:cTn id="55" dur="500" fill="hold"/>
                                        <p:tgtEl>
                                          <p:spTgt spid="27652">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7652">
                                            <p:txEl>
                                              <p:pRg st="8" end="8"/>
                                            </p:txEl>
                                          </p:spTgt>
                                        </p:tgtEl>
                                        <p:attrNameLst>
                                          <p:attrName>style.visibility</p:attrName>
                                        </p:attrNameLst>
                                      </p:cBhvr>
                                      <p:to>
                                        <p:strVal val="visible"/>
                                      </p:to>
                                    </p:set>
                                    <p:anim calcmode="lin" valueType="num">
                                      <p:cBhvr additive="base">
                                        <p:cTn id="61" dur="500" fill="hold"/>
                                        <p:tgtEl>
                                          <p:spTgt spid="27652">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27652">
                                            <p:txEl>
                                              <p:pRg st="9" end="9"/>
                                            </p:txEl>
                                          </p:spTgt>
                                        </p:tgtEl>
                                        <p:attrNameLst>
                                          <p:attrName>style.visibility</p:attrName>
                                        </p:attrNameLst>
                                      </p:cBhvr>
                                      <p:to>
                                        <p:strVal val="visible"/>
                                      </p:to>
                                    </p:set>
                                    <p:anim calcmode="lin" valueType="num">
                                      <p:cBhvr additive="base">
                                        <p:cTn id="67" dur="500" fill="hold"/>
                                        <p:tgtEl>
                                          <p:spTgt spid="27652">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134EBBA-1415-4E66-8E8D-2D8E9E4ABA40}"/>
              </a:ext>
            </a:extLst>
          </p:cNvPr>
          <p:cNvSpPr>
            <a:spLocks noGrp="1" noChangeArrowheads="1"/>
          </p:cNvSpPr>
          <p:nvPr>
            <p:ph type="title"/>
          </p:nvPr>
        </p:nvSpPr>
        <p:spPr>
          <a:xfrm>
            <a:off x="0" y="0"/>
            <a:ext cx="9144000" cy="5913438"/>
          </a:xfrm>
          <a:noFill/>
        </p:spPr>
        <p:txBody>
          <a:bodyPr/>
          <a:lstStyle/>
          <a:p>
            <a:pPr algn="ctr" eaLnBrk="1" hangingPunct="1"/>
            <a:r>
              <a:rPr lang="en-US" altLang="en-US" sz="5400" dirty="0">
                <a:latin typeface="Times New Roman" panose="02020603050405020304" pitchFamily="18" charset="0"/>
              </a:rPr>
              <a:t>Appendix – Airspace</a:t>
            </a:r>
            <a:endParaRPr lang="en-US" altLang="en-US" sz="4400" b="0" dirty="0">
              <a:latin typeface="Times New Roman" panose="02020603050405020304" pitchFamily="18" charset="0"/>
            </a:endParaRPr>
          </a:p>
        </p:txBody>
      </p:sp>
    </p:spTree>
    <p:extLst>
      <p:ext uri="{BB962C8B-B14F-4D97-AF65-F5344CB8AC3E}">
        <p14:creationId xmlns:p14="http://schemas.microsoft.com/office/powerpoint/2010/main" val="2086048756"/>
      </p:ext>
    </p:ext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C5A11C6-06FE-42E4-9DC3-32EEA310AA3E}"/>
              </a:ext>
            </a:extLst>
          </p:cNvPr>
          <p:cNvSpPr>
            <a:spLocks noGrp="1" noChangeArrowheads="1"/>
          </p:cNvSpPr>
          <p:nvPr>
            <p:ph type="title"/>
          </p:nvPr>
        </p:nvSpPr>
        <p:spPr>
          <a:xfrm>
            <a:off x="0" y="0"/>
            <a:ext cx="8982075" cy="928688"/>
          </a:xfrm>
          <a:noFill/>
        </p:spPr>
        <p:txBody>
          <a:bodyPr/>
          <a:lstStyle/>
          <a:p>
            <a:pPr algn="ctr" eaLnBrk="1" hangingPunct="1"/>
            <a:r>
              <a:rPr lang="en-US" altLang="en-US" sz="3200" i="1">
                <a:latin typeface="Times New Roman" panose="02020603050405020304" pitchFamily="18" charset="0"/>
              </a:rPr>
              <a:t>Airspace Classifications</a:t>
            </a:r>
            <a:br>
              <a:rPr lang="en-US" altLang="en-US" sz="3200" i="1">
                <a:latin typeface="Times New Roman" panose="02020603050405020304" pitchFamily="18" charset="0"/>
              </a:rPr>
            </a:br>
            <a:r>
              <a:rPr lang="en-US" altLang="en-US" sz="3200" i="1">
                <a:latin typeface="Times New Roman" panose="02020603050405020304" pitchFamily="18" charset="0"/>
              </a:rPr>
              <a:t>Pilot’s Handbook of Aeronautical Knowledge</a:t>
            </a:r>
            <a:endParaRPr lang="en-US" altLang="en-US" sz="3200">
              <a:latin typeface="Times New Roman" panose="02020603050405020304" pitchFamily="18" charset="0"/>
            </a:endParaRPr>
          </a:p>
        </p:txBody>
      </p:sp>
      <p:pic>
        <p:nvPicPr>
          <p:cNvPr id="98307" name="Picture 1">
            <a:extLst>
              <a:ext uri="{FF2B5EF4-FFF2-40B4-BE49-F238E27FC236}">
                <a16:creationId xmlns:a16="http://schemas.microsoft.com/office/drawing/2014/main" id="{EFA84C2C-64E2-4509-8425-F0773EA3FF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60475"/>
            <a:ext cx="914400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29A3996-8D4C-4724-84E3-18EB5E80D352}"/>
              </a:ext>
            </a:extLst>
          </p:cNvPr>
          <p:cNvSpPr>
            <a:spLocks noChangeArrowheads="1"/>
          </p:cNvSpPr>
          <p:nvPr/>
        </p:nvSpPr>
        <p:spPr bwMode="auto">
          <a:xfrm>
            <a:off x="3775075" y="1739900"/>
            <a:ext cx="973138" cy="325438"/>
          </a:xfrm>
          <a:prstGeom prst="rect">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5" name="Rectangle 4">
            <a:extLst>
              <a:ext uri="{FF2B5EF4-FFF2-40B4-BE49-F238E27FC236}">
                <a16:creationId xmlns:a16="http://schemas.microsoft.com/office/drawing/2014/main" id="{BA1B5572-56A9-41A9-8C73-CE43F946C6D6}"/>
              </a:ext>
            </a:extLst>
          </p:cNvPr>
          <p:cNvSpPr>
            <a:spLocks noChangeArrowheads="1"/>
          </p:cNvSpPr>
          <p:nvPr/>
        </p:nvSpPr>
        <p:spPr bwMode="auto">
          <a:xfrm>
            <a:off x="2801938" y="2957513"/>
            <a:ext cx="1165225" cy="301625"/>
          </a:xfrm>
          <a:prstGeom prst="rect">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6" name="Rectangle 5">
            <a:extLst>
              <a:ext uri="{FF2B5EF4-FFF2-40B4-BE49-F238E27FC236}">
                <a16:creationId xmlns:a16="http://schemas.microsoft.com/office/drawing/2014/main" id="{ECD66FCF-2DD6-4EB2-A351-4E699B3BBB9F}"/>
              </a:ext>
            </a:extLst>
          </p:cNvPr>
          <p:cNvSpPr>
            <a:spLocks noChangeArrowheads="1"/>
          </p:cNvSpPr>
          <p:nvPr/>
        </p:nvSpPr>
        <p:spPr bwMode="auto">
          <a:xfrm>
            <a:off x="4886325" y="3617913"/>
            <a:ext cx="1071563" cy="349250"/>
          </a:xfrm>
          <a:prstGeom prst="rect">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7" name="Rectangle 6">
            <a:extLst>
              <a:ext uri="{FF2B5EF4-FFF2-40B4-BE49-F238E27FC236}">
                <a16:creationId xmlns:a16="http://schemas.microsoft.com/office/drawing/2014/main" id="{CC32E713-C4FE-4FFA-B13A-66D6739F28CB}"/>
              </a:ext>
            </a:extLst>
          </p:cNvPr>
          <p:cNvSpPr>
            <a:spLocks noChangeArrowheads="1"/>
          </p:cNvSpPr>
          <p:nvPr/>
        </p:nvSpPr>
        <p:spPr bwMode="auto">
          <a:xfrm>
            <a:off x="6921500" y="4133850"/>
            <a:ext cx="973138" cy="325438"/>
          </a:xfrm>
          <a:prstGeom prst="rect">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8" name="Rectangle 7">
            <a:extLst>
              <a:ext uri="{FF2B5EF4-FFF2-40B4-BE49-F238E27FC236}">
                <a16:creationId xmlns:a16="http://schemas.microsoft.com/office/drawing/2014/main" id="{A4031639-77A3-4A0A-94A4-7D2FC7D6D4D2}"/>
              </a:ext>
            </a:extLst>
          </p:cNvPr>
          <p:cNvSpPr>
            <a:spLocks noChangeArrowheads="1"/>
          </p:cNvSpPr>
          <p:nvPr/>
        </p:nvSpPr>
        <p:spPr bwMode="auto">
          <a:xfrm>
            <a:off x="241300" y="3986213"/>
            <a:ext cx="973138" cy="325437"/>
          </a:xfrm>
          <a:prstGeom prst="rect">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9" name="Rectangle 8">
            <a:extLst>
              <a:ext uri="{FF2B5EF4-FFF2-40B4-BE49-F238E27FC236}">
                <a16:creationId xmlns:a16="http://schemas.microsoft.com/office/drawing/2014/main" id="{FB6ADB12-4C56-4DA9-86C4-EDC639183363}"/>
              </a:ext>
            </a:extLst>
          </p:cNvPr>
          <p:cNvSpPr>
            <a:spLocks noChangeArrowheads="1"/>
          </p:cNvSpPr>
          <p:nvPr/>
        </p:nvSpPr>
        <p:spPr bwMode="auto">
          <a:xfrm>
            <a:off x="2114550" y="4459288"/>
            <a:ext cx="973138" cy="323850"/>
          </a:xfrm>
          <a:prstGeom prst="rect">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10" name="Rectangle 9">
            <a:extLst>
              <a:ext uri="{FF2B5EF4-FFF2-40B4-BE49-F238E27FC236}">
                <a16:creationId xmlns:a16="http://schemas.microsoft.com/office/drawing/2014/main" id="{B7C52BEC-B994-4A1B-98E1-4EA56AF79406}"/>
              </a:ext>
            </a:extLst>
          </p:cNvPr>
          <p:cNvSpPr>
            <a:spLocks noChangeArrowheads="1"/>
          </p:cNvSpPr>
          <p:nvPr/>
        </p:nvSpPr>
        <p:spPr bwMode="auto">
          <a:xfrm>
            <a:off x="4030663" y="4487863"/>
            <a:ext cx="974725" cy="323850"/>
          </a:xfrm>
          <a:prstGeom prst="rect">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11" name="Rectangle 10">
            <a:extLst>
              <a:ext uri="{FF2B5EF4-FFF2-40B4-BE49-F238E27FC236}">
                <a16:creationId xmlns:a16="http://schemas.microsoft.com/office/drawing/2014/main" id="{B1B69D3B-30AA-4B03-8F30-11E53FF2E2F2}"/>
              </a:ext>
            </a:extLst>
          </p:cNvPr>
          <p:cNvSpPr>
            <a:spLocks noChangeArrowheads="1"/>
          </p:cNvSpPr>
          <p:nvPr/>
        </p:nvSpPr>
        <p:spPr bwMode="auto">
          <a:xfrm>
            <a:off x="5962650" y="4438650"/>
            <a:ext cx="974725" cy="323850"/>
          </a:xfrm>
          <a:prstGeom prst="rect">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12" name="Rectangle 11">
            <a:extLst>
              <a:ext uri="{FF2B5EF4-FFF2-40B4-BE49-F238E27FC236}">
                <a16:creationId xmlns:a16="http://schemas.microsoft.com/office/drawing/2014/main" id="{AE2E053F-6FA3-4CE1-BED0-40C2A5BFAC94}"/>
              </a:ext>
            </a:extLst>
          </p:cNvPr>
          <p:cNvSpPr>
            <a:spLocks noChangeArrowheads="1"/>
          </p:cNvSpPr>
          <p:nvPr/>
        </p:nvSpPr>
        <p:spPr bwMode="auto">
          <a:xfrm>
            <a:off x="6069013" y="3127375"/>
            <a:ext cx="1054100" cy="354013"/>
          </a:xfrm>
          <a:prstGeom prst="rect">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extLst>
      <p:ext uri="{BB962C8B-B14F-4D97-AF65-F5344CB8AC3E}">
        <p14:creationId xmlns:p14="http://schemas.microsoft.com/office/powerpoint/2010/main" val="251604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8307"/>
                                        </p:tgtEl>
                                        <p:attrNameLst>
                                          <p:attrName>style.visibility</p:attrName>
                                        </p:attrNameLst>
                                      </p:cBhvr>
                                      <p:to>
                                        <p:strVal val="visible"/>
                                      </p:to>
                                    </p:set>
                                    <p:anim calcmode="lin" valueType="num">
                                      <p:cBhvr additive="base">
                                        <p:cTn id="7" dur="500" fill="hold"/>
                                        <p:tgtEl>
                                          <p:spTgt spid="98307"/>
                                        </p:tgtEl>
                                        <p:attrNameLst>
                                          <p:attrName>ppt_x</p:attrName>
                                        </p:attrNameLst>
                                      </p:cBhvr>
                                      <p:tavLst>
                                        <p:tav tm="0">
                                          <p:val>
                                            <p:strVal val="#ppt_x"/>
                                          </p:val>
                                        </p:tav>
                                        <p:tav tm="100000">
                                          <p:val>
                                            <p:strVal val="#ppt_x"/>
                                          </p:val>
                                        </p:tav>
                                      </p:tavLst>
                                    </p:anim>
                                    <p:anim calcmode="lin" valueType="num">
                                      <p:cBhvr additive="base">
                                        <p:cTn id="8" dur="500" fill="hold"/>
                                        <p:tgtEl>
                                          <p:spTgt spid="9830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563DF81-324E-42E5-AF0A-A125886988CD}"/>
              </a:ext>
            </a:extLst>
          </p:cNvPr>
          <p:cNvSpPr>
            <a:spLocks noGrp="1" noChangeArrowheads="1"/>
          </p:cNvSpPr>
          <p:nvPr>
            <p:ph type="title"/>
          </p:nvPr>
        </p:nvSpPr>
        <p:spPr>
          <a:xfrm>
            <a:off x="0" y="0"/>
            <a:ext cx="9144000" cy="884238"/>
          </a:xfrm>
          <a:noFill/>
        </p:spPr>
        <p:txBody>
          <a:bodyPr/>
          <a:lstStyle/>
          <a:p>
            <a:pPr algn="ctr" eaLnBrk="1" hangingPunct="1"/>
            <a:r>
              <a:rPr lang="en-US" altLang="en-US" sz="3200" i="1">
                <a:latin typeface="Times New Roman" panose="02020603050405020304" pitchFamily="18" charset="0"/>
              </a:rPr>
              <a:t>Airspace Classifications</a:t>
            </a:r>
            <a:br>
              <a:rPr lang="en-US" altLang="en-US" sz="3200" i="1">
                <a:latin typeface="Times New Roman" panose="02020603050405020304" pitchFamily="18" charset="0"/>
              </a:rPr>
            </a:br>
            <a:r>
              <a:rPr lang="en-US" altLang="en-US" sz="3200" i="1">
                <a:latin typeface="Times New Roman" panose="02020603050405020304" pitchFamily="18" charset="0"/>
              </a:rPr>
              <a:t>Pilot’s Handbook of Aeronautical Knowledge</a:t>
            </a:r>
            <a:endParaRPr lang="en-US" altLang="en-US" sz="3200">
              <a:latin typeface="Times New Roman" panose="02020603050405020304" pitchFamily="18" charset="0"/>
            </a:endParaRPr>
          </a:p>
        </p:txBody>
      </p:sp>
      <p:sp>
        <p:nvSpPr>
          <p:cNvPr id="100355" name="Text Placeholder 2">
            <a:extLst>
              <a:ext uri="{FF2B5EF4-FFF2-40B4-BE49-F238E27FC236}">
                <a16:creationId xmlns:a16="http://schemas.microsoft.com/office/drawing/2014/main" id="{B77DEAEA-A884-4885-BF94-BED480D819DB}"/>
              </a:ext>
            </a:extLst>
          </p:cNvPr>
          <p:cNvSpPr>
            <a:spLocks noGrp="1"/>
          </p:cNvSpPr>
          <p:nvPr>
            <p:ph type="body" sz="half" idx="1"/>
          </p:nvPr>
        </p:nvSpPr>
        <p:spPr>
          <a:xfrm>
            <a:off x="0" y="884238"/>
            <a:ext cx="9144000" cy="5000625"/>
          </a:xfrm>
        </p:spPr>
        <p:txBody>
          <a:bodyPr/>
          <a:lstStyle/>
          <a:p>
            <a:r>
              <a:rPr lang="en-US" altLang="en-US" sz="2400" dirty="0">
                <a:latin typeface="Times New Roman" panose="02020603050405020304" pitchFamily="18" charset="0"/>
                <a:cs typeface="Times New Roman" panose="02020603050405020304" pitchFamily="18" charset="0"/>
              </a:rPr>
              <a:t>Controlled Airspace</a:t>
            </a:r>
          </a:p>
          <a:p>
            <a:pPr lvl="1"/>
            <a:r>
              <a:rPr lang="en-US" altLang="en-US" sz="2000" b="1" dirty="0">
                <a:latin typeface="Times New Roman" panose="02020603050405020304" pitchFamily="18" charset="0"/>
                <a:cs typeface="Times New Roman" panose="02020603050405020304" pitchFamily="18" charset="0"/>
              </a:rPr>
              <a:t>Class A</a:t>
            </a:r>
            <a:r>
              <a:rPr lang="en-US" altLang="en-US" sz="2000" dirty="0">
                <a:latin typeface="Times New Roman" panose="02020603050405020304" pitchFamily="18" charset="0"/>
                <a:cs typeface="Times New Roman" panose="02020603050405020304" pitchFamily="18" charset="0"/>
              </a:rPr>
              <a:t> – airspace </a:t>
            </a:r>
            <a:r>
              <a:rPr lang="en-US" altLang="en-US" sz="2000" b="1" dirty="0">
                <a:latin typeface="Times New Roman" panose="02020603050405020304" pitchFamily="18" charset="0"/>
                <a:cs typeface="Times New Roman" panose="02020603050405020304" pitchFamily="18" charset="0"/>
              </a:rPr>
              <a:t>from 18,000 feet MSL up to and including FL 600</a:t>
            </a:r>
            <a:r>
              <a:rPr lang="en-US" altLang="en-US" sz="2000" dirty="0">
                <a:latin typeface="Times New Roman" panose="02020603050405020304" pitchFamily="18" charset="0"/>
                <a:cs typeface="Times New Roman" panose="02020603050405020304" pitchFamily="18" charset="0"/>
              </a:rPr>
              <a:t>. Operation in Class A airspace is conducted under instrument flight rules (</a:t>
            </a:r>
            <a:r>
              <a:rPr lang="en-US" altLang="en-US" sz="2000" b="1" dirty="0">
                <a:latin typeface="Times New Roman" panose="02020603050405020304" pitchFamily="18" charset="0"/>
                <a:cs typeface="Times New Roman" panose="02020603050405020304" pitchFamily="18" charset="0"/>
              </a:rPr>
              <a:t>IFR</a:t>
            </a:r>
            <a:r>
              <a:rPr lang="en-US" altLang="en-US" sz="2000" dirty="0">
                <a:latin typeface="Times New Roman" panose="02020603050405020304" pitchFamily="18" charset="0"/>
                <a:cs typeface="Times New Roman" panose="02020603050405020304" pitchFamily="18" charset="0"/>
              </a:rPr>
              <a:t>). </a:t>
            </a:r>
          </a:p>
          <a:p>
            <a:pPr lvl="1"/>
            <a:r>
              <a:rPr lang="en-US" altLang="en-US" sz="2000" b="1" dirty="0">
                <a:latin typeface="Times New Roman" panose="02020603050405020304" pitchFamily="18" charset="0"/>
                <a:cs typeface="Times New Roman" panose="02020603050405020304" pitchFamily="18" charset="0"/>
              </a:rPr>
              <a:t>Class B</a:t>
            </a:r>
            <a:r>
              <a:rPr lang="en-US" altLang="en-US" sz="2000" dirty="0">
                <a:latin typeface="Times New Roman" panose="02020603050405020304" pitchFamily="18" charset="0"/>
                <a:cs typeface="Times New Roman" panose="02020603050405020304" pitchFamily="18" charset="0"/>
              </a:rPr>
              <a:t> – generally from </a:t>
            </a:r>
            <a:r>
              <a:rPr lang="en-US" altLang="en-US" sz="2000" b="1" dirty="0">
                <a:latin typeface="Times New Roman" panose="02020603050405020304" pitchFamily="18" charset="0"/>
                <a:cs typeface="Times New Roman" panose="02020603050405020304" pitchFamily="18" charset="0"/>
              </a:rPr>
              <a:t>surface to 10,000 feet MSL </a:t>
            </a:r>
            <a:r>
              <a:rPr lang="en-US" altLang="en-US" sz="2000" dirty="0">
                <a:latin typeface="Times New Roman" panose="02020603050405020304" pitchFamily="18" charset="0"/>
                <a:cs typeface="Times New Roman" panose="02020603050405020304" pitchFamily="18" charset="0"/>
              </a:rPr>
              <a:t>surrounding busiest airports. Some Class B airspace resembles upside-down wedding cakes. An </a:t>
            </a:r>
            <a:r>
              <a:rPr lang="en-US" altLang="en-US" sz="2000" b="1" dirty="0">
                <a:latin typeface="Times New Roman" panose="02020603050405020304" pitchFamily="18" charset="0"/>
                <a:cs typeface="Times New Roman" panose="02020603050405020304" pitchFamily="18" charset="0"/>
              </a:rPr>
              <a:t>ATC clearance is required </a:t>
            </a:r>
            <a:r>
              <a:rPr lang="en-US" altLang="en-US" sz="2000" dirty="0">
                <a:latin typeface="Times New Roman" panose="02020603050405020304" pitchFamily="18" charset="0"/>
                <a:cs typeface="Times New Roman" panose="02020603050405020304" pitchFamily="18" charset="0"/>
              </a:rPr>
              <a:t>for all aircraft to operate in the area.</a:t>
            </a:r>
          </a:p>
          <a:p>
            <a:pPr lvl="1"/>
            <a:r>
              <a:rPr lang="en-US" altLang="en-US" sz="2000" b="1" dirty="0">
                <a:latin typeface="Times New Roman" panose="02020603050405020304" pitchFamily="18" charset="0"/>
                <a:cs typeface="Times New Roman" panose="02020603050405020304" pitchFamily="18" charset="0"/>
              </a:rPr>
              <a:t>Class C</a:t>
            </a:r>
            <a:r>
              <a:rPr lang="en-US" altLang="en-US" sz="2000" dirty="0">
                <a:latin typeface="Times New Roman" panose="02020603050405020304" pitchFamily="18" charset="0"/>
                <a:cs typeface="Times New Roman" panose="02020603050405020304" pitchFamily="18" charset="0"/>
              </a:rPr>
              <a:t> – generally from </a:t>
            </a:r>
            <a:r>
              <a:rPr lang="en-US" altLang="en-US" sz="2000" b="1" dirty="0">
                <a:latin typeface="Times New Roman" panose="02020603050405020304" pitchFamily="18" charset="0"/>
                <a:cs typeface="Times New Roman" panose="02020603050405020304" pitchFamily="18" charset="0"/>
              </a:rPr>
              <a:t>surface to 4,000 feet </a:t>
            </a:r>
            <a:r>
              <a:rPr lang="en-US" altLang="en-US" sz="2000" dirty="0">
                <a:latin typeface="Times New Roman" panose="02020603050405020304" pitchFamily="18" charset="0"/>
                <a:cs typeface="Times New Roman" panose="02020603050405020304" pitchFamily="18" charset="0"/>
              </a:rPr>
              <a:t>above the airport elevation (charted in MSL) surrounding those airports with a control tower, are serviced by a radar approach control, and have a certain number of IFR operations or passenger enplanements. </a:t>
            </a:r>
          </a:p>
          <a:p>
            <a:pPr lvl="2"/>
            <a:r>
              <a:rPr lang="en-US" altLang="en-US" sz="1800" dirty="0">
                <a:latin typeface="Times New Roman" panose="02020603050405020304" pitchFamily="18" charset="0"/>
                <a:cs typeface="Times New Roman" panose="02020603050405020304" pitchFamily="18" charset="0"/>
              </a:rPr>
              <a:t>Airspace usually consists of a surface area with a five NM radius, an outer circle with a ten NM radius that extends from 1,200 feet to 4,000 feet above the airport elevation, and an outer area. </a:t>
            </a:r>
          </a:p>
          <a:p>
            <a:pPr lvl="2"/>
            <a:r>
              <a:rPr lang="en-US" altLang="en-US" sz="1800" dirty="0">
                <a:latin typeface="Times New Roman" panose="02020603050405020304" pitchFamily="18" charset="0"/>
                <a:cs typeface="Times New Roman" panose="02020603050405020304" pitchFamily="18" charset="0"/>
              </a:rPr>
              <a:t>Each aircraft must </a:t>
            </a:r>
            <a:r>
              <a:rPr lang="en-US" altLang="en-US" sz="1800" b="1" dirty="0">
                <a:latin typeface="Times New Roman" panose="02020603050405020304" pitchFamily="18" charset="0"/>
                <a:cs typeface="Times New Roman" panose="02020603050405020304" pitchFamily="18" charset="0"/>
              </a:rPr>
              <a:t>establish two-way radio communications with the ATC facility </a:t>
            </a:r>
            <a:r>
              <a:rPr lang="en-US" altLang="en-US" sz="1800" dirty="0">
                <a:latin typeface="Times New Roman" panose="02020603050405020304" pitchFamily="18" charset="0"/>
                <a:cs typeface="Times New Roman" panose="02020603050405020304" pitchFamily="18" charset="0"/>
              </a:rPr>
              <a:t>providing air traffic services prior to entering the airspace and thereafter maintain those communications while within the airspace. </a:t>
            </a:r>
          </a:p>
          <a:p>
            <a:pPr lvl="1"/>
            <a:endParaRPr lang="en-US"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67610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additive="base">
                                        <p:cTn id="13" dur="500" fill="hold"/>
                                        <p:tgtEl>
                                          <p:spTgt spid="1003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3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additive="base">
                                        <p:cTn id="19" dur="500" fill="hold"/>
                                        <p:tgtEl>
                                          <p:spTgt spid="1003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03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0355">
                                            <p:txEl>
                                              <p:pRg st="3" end="3"/>
                                            </p:txEl>
                                          </p:spTgt>
                                        </p:tgtEl>
                                        <p:attrNameLst>
                                          <p:attrName>style.visibility</p:attrName>
                                        </p:attrNameLst>
                                      </p:cBhvr>
                                      <p:to>
                                        <p:strVal val="visible"/>
                                      </p:to>
                                    </p:set>
                                    <p:anim calcmode="lin" valueType="num">
                                      <p:cBhvr additive="base">
                                        <p:cTn id="25" dur="500" fill="hold"/>
                                        <p:tgtEl>
                                          <p:spTgt spid="1003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03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0355">
                                            <p:txEl>
                                              <p:pRg st="4" end="4"/>
                                            </p:txEl>
                                          </p:spTgt>
                                        </p:tgtEl>
                                        <p:attrNameLst>
                                          <p:attrName>style.visibility</p:attrName>
                                        </p:attrNameLst>
                                      </p:cBhvr>
                                      <p:to>
                                        <p:strVal val="visible"/>
                                      </p:to>
                                    </p:set>
                                    <p:anim calcmode="lin" valueType="num">
                                      <p:cBhvr additive="base">
                                        <p:cTn id="31" dur="500" fill="hold"/>
                                        <p:tgtEl>
                                          <p:spTgt spid="1003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03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0355">
                                            <p:txEl>
                                              <p:pRg st="5" end="5"/>
                                            </p:txEl>
                                          </p:spTgt>
                                        </p:tgtEl>
                                        <p:attrNameLst>
                                          <p:attrName>style.visibility</p:attrName>
                                        </p:attrNameLst>
                                      </p:cBhvr>
                                      <p:to>
                                        <p:strVal val="visible"/>
                                      </p:to>
                                    </p:set>
                                    <p:anim calcmode="lin" valueType="num">
                                      <p:cBhvr additive="base">
                                        <p:cTn id="37" dur="500" fill="hold"/>
                                        <p:tgtEl>
                                          <p:spTgt spid="1003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035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4327BC4-4021-4967-98A7-8C902FB0DFBC}"/>
              </a:ext>
            </a:extLst>
          </p:cNvPr>
          <p:cNvSpPr>
            <a:spLocks noGrp="1" noChangeArrowheads="1"/>
          </p:cNvSpPr>
          <p:nvPr>
            <p:ph type="title"/>
          </p:nvPr>
        </p:nvSpPr>
        <p:spPr>
          <a:xfrm>
            <a:off x="0" y="0"/>
            <a:ext cx="9144000" cy="884238"/>
          </a:xfrm>
          <a:noFill/>
        </p:spPr>
        <p:txBody>
          <a:bodyPr/>
          <a:lstStyle/>
          <a:p>
            <a:pPr algn="ctr" eaLnBrk="1" hangingPunct="1"/>
            <a:r>
              <a:rPr lang="en-US" altLang="en-US" sz="3200" i="1">
                <a:latin typeface="Times New Roman" panose="02020603050405020304" pitchFamily="18" charset="0"/>
              </a:rPr>
              <a:t>Airspace Classifications</a:t>
            </a:r>
            <a:br>
              <a:rPr lang="en-US" altLang="en-US" sz="3200" i="1">
                <a:latin typeface="Times New Roman" panose="02020603050405020304" pitchFamily="18" charset="0"/>
              </a:rPr>
            </a:br>
            <a:r>
              <a:rPr lang="en-US" altLang="en-US" sz="3200" i="1">
                <a:latin typeface="Times New Roman" panose="02020603050405020304" pitchFamily="18" charset="0"/>
              </a:rPr>
              <a:t>Pilot’s Handbook of Aeronautical Knowledge</a:t>
            </a:r>
            <a:endParaRPr lang="en-US" altLang="en-US" sz="3200">
              <a:latin typeface="Times New Roman" panose="02020603050405020304" pitchFamily="18" charset="0"/>
            </a:endParaRPr>
          </a:p>
        </p:txBody>
      </p:sp>
      <p:sp>
        <p:nvSpPr>
          <p:cNvPr id="102403" name="Text Placeholder 2">
            <a:extLst>
              <a:ext uri="{FF2B5EF4-FFF2-40B4-BE49-F238E27FC236}">
                <a16:creationId xmlns:a16="http://schemas.microsoft.com/office/drawing/2014/main" id="{7543B9FF-0F2B-45C0-9F1D-15A4852AAB92}"/>
              </a:ext>
            </a:extLst>
          </p:cNvPr>
          <p:cNvSpPr>
            <a:spLocks noGrp="1"/>
          </p:cNvSpPr>
          <p:nvPr>
            <p:ph type="body" sz="half" idx="1"/>
          </p:nvPr>
        </p:nvSpPr>
        <p:spPr>
          <a:xfrm>
            <a:off x="0" y="1135063"/>
            <a:ext cx="9144000" cy="4114800"/>
          </a:xfrm>
        </p:spPr>
        <p:txBody>
          <a:bodyPr/>
          <a:lstStyle/>
          <a:p>
            <a:r>
              <a:rPr lang="en-US" altLang="en-US" sz="2400" dirty="0">
                <a:latin typeface="Times New Roman" panose="02020603050405020304" pitchFamily="18" charset="0"/>
                <a:cs typeface="Times New Roman" panose="02020603050405020304" pitchFamily="18" charset="0"/>
              </a:rPr>
              <a:t>Controlled Airspace (continued)</a:t>
            </a:r>
          </a:p>
          <a:p>
            <a:pPr lvl="1"/>
            <a:r>
              <a:rPr lang="en-US" altLang="en-US" sz="2400" b="1" dirty="0">
                <a:latin typeface="Times New Roman" panose="02020603050405020304" pitchFamily="18" charset="0"/>
                <a:cs typeface="Times New Roman" panose="02020603050405020304" pitchFamily="18" charset="0"/>
              </a:rPr>
              <a:t>Class D</a:t>
            </a:r>
            <a:r>
              <a:rPr lang="en-US" altLang="en-US" sz="2400" dirty="0">
                <a:latin typeface="Times New Roman" panose="02020603050405020304" pitchFamily="18" charset="0"/>
                <a:cs typeface="Times New Roman" panose="02020603050405020304" pitchFamily="18" charset="0"/>
              </a:rPr>
              <a:t> – generally airspace from the </a:t>
            </a:r>
            <a:r>
              <a:rPr lang="en-US" altLang="en-US" sz="2400" b="1" dirty="0">
                <a:latin typeface="Times New Roman" panose="02020603050405020304" pitchFamily="18" charset="0"/>
                <a:cs typeface="Times New Roman" panose="02020603050405020304" pitchFamily="18" charset="0"/>
              </a:rPr>
              <a:t>surface to 2,500 </a:t>
            </a:r>
            <a:r>
              <a:rPr lang="en-US" altLang="en-US" sz="2400" dirty="0">
                <a:latin typeface="Times New Roman" panose="02020603050405020304" pitchFamily="18" charset="0"/>
                <a:cs typeface="Times New Roman" panose="02020603050405020304" pitchFamily="18" charset="0"/>
              </a:rPr>
              <a:t>feet above the airport elevation (charted in MSL) surrounding those airports that have an operational control tower. </a:t>
            </a:r>
          </a:p>
          <a:p>
            <a:pPr lvl="2"/>
            <a:r>
              <a:rPr lang="en-US" altLang="en-US" sz="2400" dirty="0">
                <a:latin typeface="Times New Roman" panose="02020603050405020304" pitchFamily="18" charset="0"/>
                <a:cs typeface="Times New Roman" panose="02020603050405020304" pitchFamily="18" charset="0"/>
              </a:rPr>
              <a:t>Arrival extensions for instrument approach procedures (IAPs) may be Class D or Class E airspace. </a:t>
            </a:r>
          </a:p>
          <a:p>
            <a:pPr lvl="2"/>
            <a:r>
              <a:rPr lang="en-US" altLang="en-US" sz="2400" dirty="0">
                <a:latin typeface="Times New Roman" panose="02020603050405020304" pitchFamily="18" charset="0"/>
                <a:cs typeface="Times New Roman" panose="02020603050405020304" pitchFamily="18" charset="0"/>
              </a:rPr>
              <a:t>Each aircraft must </a:t>
            </a:r>
            <a:r>
              <a:rPr lang="en-US" altLang="en-US" sz="2400" b="1" dirty="0">
                <a:latin typeface="Times New Roman" panose="02020603050405020304" pitchFamily="18" charset="0"/>
                <a:cs typeface="Times New Roman" panose="02020603050405020304" pitchFamily="18" charset="0"/>
              </a:rPr>
              <a:t>establish two-way radio communications with the ATC facility</a:t>
            </a:r>
            <a:r>
              <a:rPr lang="en-US" altLang="en-US" sz="2400" dirty="0">
                <a:latin typeface="Times New Roman" panose="02020603050405020304" pitchFamily="18" charset="0"/>
                <a:cs typeface="Times New Roman" panose="02020603050405020304" pitchFamily="18" charset="0"/>
              </a:rPr>
              <a:t> providing air traffic services prior to entering the airspace and thereafter maintain those communications while in the airspace.</a:t>
            </a:r>
          </a:p>
        </p:txBody>
      </p:sp>
    </p:spTree>
    <p:extLst>
      <p:ext uri="{BB962C8B-B14F-4D97-AF65-F5344CB8AC3E}">
        <p14:creationId xmlns:p14="http://schemas.microsoft.com/office/powerpoint/2010/main" val="118941686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additive="base">
                                        <p:cTn id="7" dur="500" fill="hold"/>
                                        <p:tgtEl>
                                          <p:spTgt spid="1024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403">
                                            <p:txEl>
                                              <p:pRg st="1" end="1"/>
                                            </p:txEl>
                                          </p:spTgt>
                                        </p:tgtEl>
                                        <p:attrNameLst>
                                          <p:attrName>style.visibility</p:attrName>
                                        </p:attrNameLst>
                                      </p:cBhvr>
                                      <p:to>
                                        <p:strVal val="visible"/>
                                      </p:to>
                                    </p:set>
                                    <p:anim calcmode="lin" valueType="num">
                                      <p:cBhvr additive="base">
                                        <p:cTn id="13" dur="500" fill="hold"/>
                                        <p:tgtEl>
                                          <p:spTgt spid="1024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anim calcmode="lin" valueType="num">
                                      <p:cBhvr additive="base">
                                        <p:cTn id="19" dur="500" fill="hold"/>
                                        <p:tgtEl>
                                          <p:spTgt spid="1024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2403">
                                            <p:txEl>
                                              <p:pRg st="3" end="3"/>
                                            </p:txEl>
                                          </p:spTgt>
                                        </p:tgtEl>
                                        <p:attrNameLst>
                                          <p:attrName>style.visibility</p:attrName>
                                        </p:attrNameLst>
                                      </p:cBhvr>
                                      <p:to>
                                        <p:strVal val="visible"/>
                                      </p:to>
                                    </p:set>
                                    <p:anim calcmode="lin" valueType="num">
                                      <p:cBhvr additive="base">
                                        <p:cTn id="25" dur="500" fill="hold"/>
                                        <p:tgtEl>
                                          <p:spTgt spid="1024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F7EC55B-7E0C-4FA2-8629-FA4B5FFDB644}"/>
              </a:ext>
            </a:extLst>
          </p:cNvPr>
          <p:cNvSpPr>
            <a:spLocks noGrp="1" noChangeArrowheads="1"/>
          </p:cNvSpPr>
          <p:nvPr>
            <p:ph type="title"/>
          </p:nvPr>
        </p:nvSpPr>
        <p:spPr>
          <a:xfrm>
            <a:off x="0" y="0"/>
            <a:ext cx="9144000" cy="884238"/>
          </a:xfrm>
          <a:noFill/>
        </p:spPr>
        <p:txBody>
          <a:bodyPr/>
          <a:lstStyle/>
          <a:p>
            <a:pPr algn="ctr" eaLnBrk="1" hangingPunct="1"/>
            <a:r>
              <a:rPr lang="en-US" altLang="en-US" sz="3200" i="1">
                <a:latin typeface="Times New Roman" panose="02020603050405020304" pitchFamily="18" charset="0"/>
              </a:rPr>
              <a:t>Airspace Classifications</a:t>
            </a:r>
            <a:br>
              <a:rPr lang="en-US" altLang="en-US" sz="3200" i="1">
                <a:latin typeface="Times New Roman" panose="02020603050405020304" pitchFamily="18" charset="0"/>
              </a:rPr>
            </a:br>
            <a:r>
              <a:rPr lang="en-US" altLang="en-US" sz="3200" i="1">
                <a:latin typeface="Times New Roman" panose="02020603050405020304" pitchFamily="18" charset="0"/>
              </a:rPr>
              <a:t>Pilot’s Handbook of Aeronautical Knowledge</a:t>
            </a:r>
            <a:endParaRPr lang="en-US" altLang="en-US" sz="3200">
              <a:latin typeface="Times New Roman" panose="02020603050405020304" pitchFamily="18" charset="0"/>
            </a:endParaRPr>
          </a:p>
        </p:txBody>
      </p:sp>
      <p:sp>
        <p:nvSpPr>
          <p:cNvPr id="104451" name="Text Placeholder 2">
            <a:extLst>
              <a:ext uri="{FF2B5EF4-FFF2-40B4-BE49-F238E27FC236}">
                <a16:creationId xmlns:a16="http://schemas.microsoft.com/office/drawing/2014/main" id="{98B27335-AFA4-4ABB-B1CB-DCF60AEF782C}"/>
              </a:ext>
            </a:extLst>
          </p:cNvPr>
          <p:cNvSpPr>
            <a:spLocks noGrp="1"/>
          </p:cNvSpPr>
          <p:nvPr>
            <p:ph type="body" sz="half" idx="1"/>
          </p:nvPr>
        </p:nvSpPr>
        <p:spPr>
          <a:xfrm>
            <a:off x="0" y="884238"/>
            <a:ext cx="9144000" cy="4646612"/>
          </a:xfrm>
        </p:spPr>
        <p:txBody>
          <a:bodyPr/>
          <a:lstStyle/>
          <a:p>
            <a:r>
              <a:rPr lang="en-US" altLang="en-US" sz="2400" dirty="0">
                <a:latin typeface="Times New Roman" panose="02020603050405020304" pitchFamily="18" charset="0"/>
                <a:cs typeface="Times New Roman" panose="02020603050405020304" pitchFamily="18" charset="0"/>
              </a:rPr>
              <a:t>Controlled Airspace (continued)</a:t>
            </a:r>
          </a:p>
          <a:p>
            <a:pPr lvl="1"/>
            <a:r>
              <a:rPr lang="en-US" altLang="en-US" sz="2000" b="1" dirty="0">
                <a:latin typeface="Times New Roman" panose="02020603050405020304" pitchFamily="18" charset="0"/>
                <a:cs typeface="Times New Roman" panose="02020603050405020304" pitchFamily="18" charset="0"/>
              </a:rPr>
              <a:t>Class E</a:t>
            </a:r>
            <a:r>
              <a:rPr lang="en-US" altLang="en-US" sz="2000" dirty="0">
                <a:latin typeface="Times New Roman" panose="02020603050405020304" pitchFamily="18" charset="0"/>
                <a:cs typeface="Times New Roman" panose="02020603050405020304" pitchFamily="18" charset="0"/>
              </a:rPr>
              <a:t> – If airspace is not Class A, B, C, or D, and is controlled airspace, then it is Class E airspace. </a:t>
            </a:r>
          </a:p>
          <a:p>
            <a:pPr lvl="2"/>
            <a:r>
              <a:rPr lang="en-US" altLang="en-US" sz="2000" dirty="0">
                <a:latin typeface="Times New Roman" panose="02020603050405020304" pitchFamily="18" charset="0"/>
                <a:cs typeface="Times New Roman" panose="02020603050405020304" pitchFamily="18" charset="0"/>
              </a:rPr>
              <a:t>Class E airspace extends upward from either the surface or a designated altitude to the overlying or adjacent controlled airspace. </a:t>
            </a:r>
          </a:p>
          <a:p>
            <a:pPr lvl="2"/>
            <a:r>
              <a:rPr lang="en-US" altLang="en-US" sz="2000" dirty="0">
                <a:latin typeface="Times New Roman" panose="02020603050405020304" pitchFamily="18" charset="0"/>
                <a:cs typeface="Times New Roman" panose="02020603050405020304" pitchFamily="18" charset="0"/>
              </a:rPr>
              <a:t>Class E airspace contains federal airways, airspace beginning at either 700 or 1,200 feet above ground level (AGL) used to transition to and from the terminal or enroute environment, and enroute domestic and offshore airspace areas designated below 18,000 feet MSL. </a:t>
            </a:r>
          </a:p>
          <a:p>
            <a:pPr lvl="2"/>
            <a:r>
              <a:rPr lang="en-US" altLang="en-US" sz="2000" dirty="0">
                <a:latin typeface="Times New Roman" panose="02020603050405020304" pitchFamily="18" charset="0"/>
                <a:cs typeface="Times New Roman" panose="02020603050405020304" pitchFamily="18" charset="0"/>
              </a:rPr>
              <a:t>Unless designated at a lower altitude, Class E airspace begins at 14,500 feet MSL over the United States, including that airspace overlying the waters within 12 NM of the coast of the 48 contiguous states and Alaska, up to but not including 18,000 feet MSL, and the airspace above FL 600.</a:t>
            </a:r>
          </a:p>
          <a:p>
            <a:pPr lvl="1"/>
            <a:endParaRPr lang="en-US"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2732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4451">
                                            <p:txEl>
                                              <p:pRg st="4" end="4"/>
                                            </p:txEl>
                                          </p:spTgt>
                                        </p:tgtEl>
                                        <p:attrNameLst>
                                          <p:attrName>style.visibility</p:attrName>
                                        </p:attrNameLst>
                                      </p:cBhvr>
                                      <p:to>
                                        <p:strVal val="visible"/>
                                      </p:to>
                                    </p:set>
                                    <p:anim calcmode="lin" valueType="num">
                                      <p:cBhvr additive="base">
                                        <p:cTn id="31" dur="500" fill="hold"/>
                                        <p:tgtEl>
                                          <p:spTgt spid="1044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4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7F829BC-A87F-4BD1-ABD0-192919F5C181}"/>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a:latin typeface="Times New Roman" panose="02020603050405020304" pitchFamily="18" charset="0"/>
              </a:rPr>
              <a:t>Quickie Quiz</a:t>
            </a:r>
            <a:endParaRPr lang="en-US" altLang="en-US" sz="3200">
              <a:latin typeface="Times New Roman" panose="02020603050405020304" pitchFamily="18" charset="0"/>
            </a:endParaRPr>
          </a:p>
        </p:txBody>
      </p:sp>
      <p:sp>
        <p:nvSpPr>
          <p:cNvPr id="9" name="Rectangle 3">
            <a:extLst>
              <a:ext uri="{FF2B5EF4-FFF2-40B4-BE49-F238E27FC236}">
                <a16:creationId xmlns:a16="http://schemas.microsoft.com/office/drawing/2014/main" id="{1B4C93B9-9244-41B0-B40F-869C728DFCD4}"/>
              </a:ext>
            </a:extLst>
          </p:cNvPr>
          <p:cNvSpPr>
            <a:spLocks noGrp="1" noChangeArrowheads="1"/>
          </p:cNvSpPr>
          <p:nvPr>
            <p:ph type="body" sz="half" idx="1"/>
          </p:nvPr>
        </p:nvSpPr>
        <p:spPr>
          <a:xfrm>
            <a:off x="0" y="546100"/>
            <a:ext cx="9144000" cy="5397500"/>
          </a:xfrm>
        </p:spPr>
        <p:txBody>
          <a:bodyPr/>
          <a:lstStyle/>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What do you need to do to fly your airplane in the airspace listed below? </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Class A?</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Class B?</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Class C?</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Class D?</a:t>
            </a:r>
          </a:p>
        </p:txBody>
      </p:sp>
    </p:spTree>
    <p:extLst>
      <p:ext uri="{BB962C8B-B14F-4D97-AF65-F5344CB8AC3E}">
        <p14:creationId xmlns:p14="http://schemas.microsoft.com/office/powerpoint/2010/main" val="21678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C217400-4551-491C-82F3-14BF5B223417}"/>
              </a:ext>
            </a:extLst>
          </p:cNvPr>
          <p:cNvSpPr>
            <a:spLocks noGrp="1" noChangeArrowheads="1"/>
          </p:cNvSpPr>
          <p:nvPr>
            <p:ph type="title"/>
          </p:nvPr>
        </p:nvSpPr>
        <p:spPr>
          <a:xfrm>
            <a:off x="0" y="0"/>
            <a:ext cx="9144000" cy="5913438"/>
          </a:xfrm>
          <a:noFill/>
        </p:spPr>
        <p:txBody>
          <a:bodyPr/>
          <a:lstStyle/>
          <a:p>
            <a:pPr algn="ctr" eaLnBrk="1" hangingPunct="1"/>
            <a:r>
              <a:rPr lang="en-US" altLang="en-US" sz="5400">
                <a:latin typeface="Times New Roman" panose="02020603050405020304" pitchFamily="18" charset="0"/>
              </a:rPr>
              <a:t>Philadelphia (PHL)</a:t>
            </a:r>
            <a:br>
              <a:rPr lang="en-US" altLang="en-US" sz="5400">
                <a:latin typeface="Times New Roman" panose="02020603050405020304" pitchFamily="18" charset="0"/>
              </a:rPr>
            </a:br>
            <a:r>
              <a:rPr lang="en-US" altLang="en-US" sz="5400">
                <a:latin typeface="Times New Roman" panose="02020603050405020304" pitchFamily="18" charset="0"/>
              </a:rPr>
              <a:t>Class B Airspace</a:t>
            </a:r>
            <a:endParaRPr lang="en-US" altLang="en-US" sz="4400" b="0">
              <a:latin typeface="Times New Roman" panose="02020603050405020304" pitchFamily="18" charset="0"/>
            </a:endParaRPr>
          </a:p>
        </p:txBody>
      </p:sp>
    </p:spTree>
    <p:extLst>
      <p:ext uri="{BB962C8B-B14F-4D97-AF65-F5344CB8AC3E}">
        <p14:creationId xmlns:p14="http://schemas.microsoft.com/office/powerpoint/2010/main" val="4083271725"/>
      </p:ext>
    </p:extLst>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C9103E4-EB03-4E84-BC4A-55259D906CCF}"/>
              </a:ext>
            </a:extLst>
          </p:cNvPr>
          <p:cNvSpPr>
            <a:spLocks noGrp="1" noChangeArrowheads="1"/>
          </p:cNvSpPr>
          <p:nvPr>
            <p:ph type="title"/>
          </p:nvPr>
        </p:nvSpPr>
        <p:spPr>
          <a:xfrm>
            <a:off x="0" y="0"/>
            <a:ext cx="9144000" cy="530225"/>
          </a:xfrm>
          <a:noFill/>
        </p:spPr>
        <p:txBody>
          <a:bodyPr/>
          <a:lstStyle/>
          <a:p>
            <a:pPr algn="ctr" eaLnBrk="1" hangingPunct="1"/>
            <a:r>
              <a:rPr lang="en-US" altLang="en-US" sz="3200" i="1">
                <a:latin typeface="Times New Roman" panose="02020603050405020304" pitchFamily="18" charset="0"/>
              </a:rPr>
              <a:t>Philadelphia (PHL) Class B Airspace</a:t>
            </a:r>
            <a:endParaRPr lang="en-US" altLang="en-US" sz="3200">
              <a:latin typeface="Times New Roman" panose="02020603050405020304" pitchFamily="18" charset="0"/>
            </a:endParaRPr>
          </a:p>
        </p:txBody>
      </p:sp>
      <p:pic>
        <p:nvPicPr>
          <p:cNvPr id="40963" name="Picture 1">
            <a:extLst>
              <a:ext uri="{FF2B5EF4-FFF2-40B4-BE49-F238E27FC236}">
                <a16:creationId xmlns:a16="http://schemas.microsoft.com/office/drawing/2014/main" id="{20A4DF12-0585-4B13-8420-08EEA183D1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30225"/>
            <a:ext cx="91440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302490"/>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0E21747-E985-4FCC-8F74-9C5C9A324F61}"/>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a:latin typeface="Times New Roman" panose="02020603050405020304" pitchFamily="18" charset="0"/>
              </a:rPr>
              <a:t>How to Get TFR Alerts</a:t>
            </a:r>
            <a:endParaRPr lang="en-US" altLang="en-US" sz="3200">
              <a:latin typeface="Times New Roman" panose="02020603050405020304" pitchFamily="18" charset="0"/>
            </a:endParaRPr>
          </a:p>
        </p:txBody>
      </p:sp>
      <p:sp>
        <p:nvSpPr>
          <p:cNvPr id="9" name="Rectangle 3">
            <a:extLst>
              <a:ext uri="{FF2B5EF4-FFF2-40B4-BE49-F238E27FC236}">
                <a16:creationId xmlns:a16="http://schemas.microsoft.com/office/drawing/2014/main" id="{F793DBD5-688E-4FDF-89E3-F0B11D1C2D7A}"/>
              </a:ext>
            </a:extLst>
          </p:cNvPr>
          <p:cNvSpPr>
            <a:spLocks noGrp="1" noChangeArrowheads="1"/>
          </p:cNvSpPr>
          <p:nvPr>
            <p:ph type="body" sz="half" idx="1"/>
          </p:nvPr>
        </p:nvSpPr>
        <p:spPr>
          <a:xfrm>
            <a:off x="0" y="546100"/>
            <a:ext cx="9144000" cy="5397500"/>
          </a:xfrm>
        </p:spPr>
        <p:txBody>
          <a:bodyPr/>
          <a:lstStyle/>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Sign onto </a:t>
            </a:r>
            <a:r>
              <a:rPr lang="en-US" altLang="en-US" sz="2400" b="0" dirty="0">
                <a:latin typeface="Times New Roman" panose="02020603050405020304" pitchFamily="18" charset="0"/>
                <a:cs typeface="Arial" panose="020B0604020202020204" pitchFamily="34" charset="0"/>
                <a:hlinkClick r:id="rId3"/>
              </a:rPr>
              <a:t>www.faasafety.gov</a:t>
            </a:r>
            <a:r>
              <a:rPr lang="en-US" altLang="en-US" sz="2400" b="0" dirty="0">
                <a:latin typeface="Times New Roman" panose="02020603050405020304" pitchFamily="18" charset="0"/>
                <a:cs typeface="Arial" panose="020B0604020202020204" pitchFamily="34" charset="0"/>
              </a:rPr>
              <a:t>  </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Log onto your existing account</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If you don’t have an account, you can create one. </a:t>
            </a:r>
          </a:p>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Click on “</a:t>
            </a:r>
            <a:r>
              <a:rPr lang="en-US" altLang="en-US" sz="2400" dirty="0">
                <a:latin typeface="Times New Roman" panose="02020603050405020304" pitchFamily="18" charset="0"/>
                <a:cs typeface="Arial" panose="020B0604020202020204" pitchFamily="34" charset="0"/>
              </a:rPr>
              <a:t>My Preferences and Profile</a:t>
            </a:r>
            <a:r>
              <a:rPr lang="en-US" altLang="en-US" sz="2400" b="0" dirty="0">
                <a:latin typeface="Times New Roman" panose="02020603050405020304" pitchFamily="18" charset="0"/>
                <a:cs typeface="Arial" panose="020B0604020202020204" pitchFamily="34" charset="0"/>
              </a:rPr>
              <a:t>”</a:t>
            </a:r>
          </a:p>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On </a:t>
            </a:r>
            <a:r>
              <a:rPr lang="en-US" altLang="en-US" sz="2400" dirty="0">
                <a:latin typeface="Times New Roman" panose="02020603050405020304" pitchFamily="18" charset="0"/>
                <a:cs typeface="Arial" panose="020B0604020202020204" pitchFamily="34" charset="0"/>
              </a:rPr>
              <a:t>General</a:t>
            </a:r>
            <a:r>
              <a:rPr lang="en-US" altLang="en-US" sz="2400" b="0" dirty="0">
                <a:latin typeface="Times New Roman" panose="02020603050405020304" pitchFamily="18" charset="0"/>
                <a:cs typeface="Arial" panose="020B0604020202020204" pitchFamily="34" charset="0"/>
              </a:rPr>
              <a:t> tab</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Click “</a:t>
            </a:r>
            <a:r>
              <a:rPr lang="en-US" altLang="en-US" sz="2400" b="1" dirty="0">
                <a:latin typeface="Times New Roman" panose="02020603050405020304" pitchFamily="18" charset="0"/>
                <a:cs typeface="Arial" panose="020B0604020202020204" pitchFamily="34" charset="0"/>
              </a:rPr>
              <a:t>Selected ATC Notices</a:t>
            </a:r>
            <a:r>
              <a:rPr lang="en-US" altLang="en-US" sz="2400" dirty="0">
                <a:latin typeface="Times New Roman" panose="02020603050405020304" pitchFamily="18" charset="0"/>
                <a:cs typeface="Arial" panose="020B0604020202020204" pitchFamily="34" charset="0"/>
              </a:rPr>
              <a:t>” near bottom of screen</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Click “</a:t>
            </a:r>
            <a:r>
              <a:rPr lang="en-US" altLang="en-US" sz="2400" b="1" dirty="0">
                <a:latin typeface="Times New Roman" panose="02020603050405020304" pitchFamily="18" charset="0"/>
                <a:cs typeface="Arial" panose="020B0604020202020204" pitchFamily="34" charset="0"/>
              </a:rPr>
              <a:t>Save</a:t>
            </a:r>
            <a:r>
              <a:rPr lang="en-US" altLang="en-US" sz="2400" dirty="0">
                <a:latin typeface="Times New Roman" panose="02020603050405020304" pitchFamily="18" charset="0"/>
                <a:cs typeface="Arial" panose="020B0604020202020204" pitchFamily="34" charset="0"/>
              </a:rPr>
              <a:t>”</a:t>
            </a:r>
          </a:p>
          <a:p>
            <a:pPr lvl="1">
              <a:lnSpc>
                <a:spcPct val="110000"/>
              </a:lnSpc>
              <a:spcBef>
                <a:spcPct val="25000"/>
              </a:spcBef>
            </a:pPr>
            <a:endParaRPr lang="en-US" altLang="en-US" dirty="0">
              <a:latin typeface="Times New Roman" panose="02020603050405020304" pitchFamily="18" charset="0"/>
              <a:cs typeface="Arial" panose="020B0604020202020204" pitchFamily="34" charset="0"/>
            </a:endParaRPr>
          </a:p>
          <a:p>
            <a:pPr lvl="1">
              <a:lnSpc>
                <a:spcPct val="110000"/>
              </a:lnSpc>
              <a:spcBef>
                <a:spcPct val="25000"/>
              </a:spcBef>
            </a:pPr>
            <a:endParaRPr lang="en-US" altLang="en-US" dirty="0">
              <a:latin typeface="Times New Roman" panose="02020603050405020304" pitchFamily="18"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26D4B23-A2AA-4500-B684-6036E86B7255}"/>
              </a:ext>
            </a:extLst>
          </p:cNvPr>
          <p:cNvSpPr>
            <a:spLocks noGrp="1" noChangeArrowheads="1"/>
          </p:cNvSpPr>
          <p:nvPr>
            <p:ph type="title"/>
          </p:nvPr>
        </p:nvSpPr>
        <p:spPr>
          <a:xfrm>
            <a:off x="0" y="0"/>
            <a:ext cx="9144000" cy="5913438"/>
          </a:xfrm>
          <a:noFill/>
        </p:spPr>
        <p:txBody>
          <a:bodyPr/>
          <a:lstStyle/>
          <a:p>
            <a:pPr algn="ctr" eaLnBrk="1" hangingPunct="1"/>
            <a:r>
              <a:rPr lang="en-US" altLang="en-US" sz="5400">
                <a:latin typeface="Times New Roman" panose="02020603050405020304" pitchFamily="18" charset="0"/>
              </a:rPr>
              <a:t>Class C Airspace</a:t>
            </a:r>
            <a:br>
              <a:rPr lang="en-US" altLang="en-US" sz="5400">
                <a:latin typeface="Times New Roman" panose="02020603050405020304" pitchFamily="18" charset="0"/>
              </a:rPr>
            </a:br>
            <a:r>
              <a:rPr lang="en-US" altLang="en-US" sz="5400">
                <a:latin typeface="Times New Roman" panose="02020603050405020304" pitchFamily="18" charset="0"/>
              </a:rPr>
              <a:t>Allentown (ABE)</a:t>
            </a:r>
            <a:br>
              <a:rPr lang="en-US" altLang="en-US" sz="5400">
                <a:latin typeface="Times New Roman" panose="02020603050405020304" pitchFamily="18" charset="0"/>
              </a:rPr>
            </a:br>
            <a:r>
              <a:rPr lang="en-US" altLang="en-US" sz="5400">
                <a:latin typeface="Times New Roman" panose="02020603050405020304" pitchFamily="18" charset="0"/>
              </a:rPr>
              <a:t>Atlantic City (ACY)</a:t>
            </a:r>
            <a:endParaRPr lang="en-US" altLang="en-US" sz="4400" b="0">
              <a:latin typeface="Times New Roman" panose="02020603050405020304" pitchFamily="18" charset="0"/>
            </a:endParaRPr>
          </a:p>
        </p:txBody>
      </p:sp>
    </p:spTree>
    <p:extLst>
      <p:ext uri="{BB962C8B-B14F-4D97-AF65-F5344CB8AC3E}">
        <p14:creationId xmlns:p14="http://schemas.microsoft.com/office/powerpoint/2010/main" val="437962251"/>
      </p:ext>
    </p:extLst>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38D4D26-5809-452C-A7B1-CB294F52575C}"/>
              </a:ext>
            </a:extLst>
          </p:cNvPr>
          <p:cNvSpPr>
            <a:spLocks noGrp="1" noChangeArrowheads="1"/>
          </p:cNvSpPr>
          <p:nvPr>
            <p:ph type="title"/>
          </p:nvPr>
        </p:nvSpPr>
        <p:spPr>
          <a:xfrm>
            <a:off x="0" y="0"/>
            <a:ext cx="9144000" cy="530225"/>
          </a:xfrm>
          <a:noFill/>
        </p:spPr>
        <p:txBody>
          <a:bodyPr/>
          <a:lstStyle/>
          <a:p>
            <a:pPr algn="ctr" eaLnBrk="1" hangingPunct="1"/>
            <a:r>
              <a:rPr lang="en-US" altLang="en-US" sz="3200" i="1">
                <a:latin typeface="Times New Roman" panose="02020603050405020304" pitchFamily="18" charset="0"/>
              </a:rPr>
              <a:t>Allentown (ABE) Class C Airspace</a:t>
            </a:r>
            <a:endParaRPr lang="en-US" altLang="en-US" sz="3200">
              <a:latin typeface="Times New Roman" panose="02020603050405020304" pitchFamily="18" charset="0"/>
            </a:endParaRPr>
          </a:p>
        </p:txBody>
      </p:sp>
      <p:pic>
        <p:nvPicPr>
          <p:cNvPr id="45059" name="Picture 2">
            <a:extLst>
              <a:ext uri="{FF2B5EF4-FFF2-40B4-BE49-F238E27FC236}">
                <a16:creationId xmlns:a16="http://schemas.microsoft.com/office/drawing/2014/main" id="{2AF13A6A-5CCB-4B15-9C72-90F9E214BC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30225"/>
            <a:ext cx="9144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917375"/>
      </p:ext>
    </p:extLst>
  </p:cSld>
  <p:clrMapOvr>
    <a:masterClrMapping/>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C38AC50-B258-4B91-B3E1-5E4BBE9CB9D7}"/>
              </a:ext>
            </a:extLst>
          </p:cNvPr>
          <p:cNvSpPr>
            <a:spLocks noGrp="1" noChangeArrowheads="1"/>
          </p:cNvSpPr>
          <p:nvPr>
            <p:ph type="title"/>
          </p:nvPr>
        </p:nvSpPr>
        <p:spPr>
          <a:xfrm>
            <a:off x="0" y="0"/>
            <a:ext cx="9144000" cy="530225"/>
          </a:xfrm>
          <a:noFill/>
        </p:spPr>
        <p:txBody>
          <a:bodyPr/>
          <a:lstStyle/>
          <a:p>
            <a:pPr algn="ctr" eaLnBrk="1" hangingPunct="1"/>
            <a:r>
              <a:rPr lang="en-US" altLang="en-US" sz="3200" i="1">
                <a:latin typeface="Times New Roman" panose="02020603050405020304" pitchFamily="18" charset="0"/>
              </a:rPr>
              <a:t>Atlantic City (ACY) Class C Airspace</a:t>
            </a:r>
            <a:endParaRPr lang="en-US" altLang="en-US" sz="3200">
              <a:latin typeface="Times New Roman" panose="02020603050405020304" pitchFamily="18" charset="0"/>
            </a:endParaRPr>
          </a:p>
        </p:txBody>
      </p:sp>
      <p:pic>
        <p:nvPicPr>
          <p:cNvPr id="47107" name="Picture 1">
            <a:extLst>
              <a:ext uri="{FF2B5EF4-FFF2-40B4-BE49-F238E27FC236}">
                <a16:creationId xmlns:a16="http://schemas.microsoft.com/office/drawing/2014/main" id="{A996D756-1BE9-4D4A-A93F-929551632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06413"/>
            <a:ext cx="9144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863789"/>
      </p:ext>
    </p:extLst>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7B613FD-6D1D-4D37-915F-62468016E8E5}"/>
              </a:ext>
            </a:extLst>
          </p:cNvPr>
          <p:cNvSpPr>
            <a:spLocks noGrp="1" noChangeArrowheads="1"/>
          </p:cNvSpPr>
          <p:nvPr>
            <p:ph type="title"/>
          </p:nvPr>
        </p:nvSpPr>
        <p:spPr>
          <a:xfrm>
            <a:off x="0" y="0"/>
            <a:ext cx="9144000" cy="5913438"/>
          </a:xfrm>
          <a:noFill/>
        </p:spPr>
        <p:txBody>
          <a:bodyPr/>
          <a:lstStyle/>
          <a:p>
            <a:pPr algn="ctr" eaLnBrk="1" hangingPunct="1"/>
            <a:r>
              <a:rPr lang="en-US" altLang="en-US" sz="5400">
                <a:latin typeface="Times New Roman" panose="02020603050405020304" pitchFamily="18" charset="0"/>
              </a:rPr>
              <a:t>Class D Airspace</a:t>
            </a:r>
            <a:br>
              <a:rPr lang="en-US" altLang="en-US" sz="5400">
                <a:latin typeface="Times New Roman" panose="02020603050405020304" pitchFamily="18" charset="0"/>
              </a:rPr>
            </a:br>
            <a:r>
              <a:rPr lang="en-US" altLang="en-US" sz="4800">
                <a:latin typeface="Times New Roman" panose="02020603050405020304" pitchFamily="18" charset="0"/>
              </a:rPr>
              <a:t>Philadelphia Northeast (PNE)</a:t>
            </a:r>
            <a:br>
              <a:rPr lang="en-US" altLang="en-US" sz="4800">
                <a:latin typeface="Times New Roman" panose="02020603050405020304" pitchFamily="18" charset="0"/>
              </a:rPr>
            </a:br>
            <a:r>
              <a:rPr lang="en-US" altLang="en-US" sz="4800">
                <a:latin typeface="Times New Roman" panose="02020603050405020304" pitchFamily="18" charset="0"/>
              </a:rPr>
              <a:t>Trenton Mercer County (TTN)</a:t>
            </a:r>
            <a:endParaRPr lang="en-US" altLang="en-US" sz="4400" b="0">
              <a:latin typeface="Times New Roman" panose="02020603050405020304" pitchFamily="18" charset="0"/>
            </a:endParaRPr>
          </a:p>
        </p:txBody>
      </p:sp>
    </p:spTree>
    <p:extLst>
      <p:ext uri="{BB962C8B-B14F-4D97-AF65-F5344CB8AC3E}">
        <p14:creationId xmlns:p14="http://schemas.microsoft.com/office/powerpoint/2010/main" val="823435080"/>
      </p:ext>
    </p:extLst>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A0D1824-4630-4FE3-91C6-AAC49875AED6}"/>
              </a:ext>
            </a:extLst>
          </p:cNvPr>
          <p:cNvSpPr>
            <a:spLocks noGrp="1" noChangeArrowheads="1"/>
          </p:cNvSpPr>
          <p:nvPr>
            <p:ph type="title"/>
          </p:nvPr>
        </p:nvSpPr>
        <p:spPr>
          <a:xfrm>
            <a:off x="0" y="0"/>
            <a:ext cx="9144000" cy="530225"/>
          </a:xfrm>
          <a:noFill/>
        </p:spPr>
        <p:txBody>
          <a:bodyPr/>
          <a:lstStyle/>
          <a:p>
            <a:pPr algn="ctr" eaLnBrk="1" hangingPunct="1"/>
            <a:r>
              <a:rPr lang="en-US" altLang="en-US" sz="3200" i="1">
                <a:latin typeface="Times New Roman" panose="02020603050405020304" pitchFamily="18" charset="0"/>
              </a:rPr>
              <a:t>PNE &amp; TTN Class D Airspace</a:t>
            </a:r>
            <a:endParaRPr lang="en-US" altLang="en-US" sz="3200">
              <a:latin typeface="Times New Roman" panose="02020603050405020304" pitchFamily="18" charset="0"/>
            </a:endParaRPr>
          </a:p>
        </p:txBody>
      </p:sp>
      <p:pic>
        <p:nvPicPr>
          <p:cNvPr id="51203" name="Picture 1">
            <a:extLst>
              <a:ext uri="{FF2B5EF4-FFF2-40B4-BE49-F238E27FC236}">
                <a16:creationId xmlns:a16="http://schemas.microsoft.com/office/drawing/2014/main" id="{DDB0D8C8-5A10-4D1B-9633-A6636A9BE2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09588"/>
            <a:ext cx="91440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Oval 1">
            <a:extLst>
              <a:ext uri="{FF2B5EF4-FFF2-40B4-BE49-F238E27FC236}">
                <a16:creationId xmlns:a16="http://schemas.microsoft.com/office/drawing/2014/main" id="{D4F31DC8-E93B-4D11-82DC-E2203E35EECF}"/>
              </a:ext>
            </a:extLst>
          </p:cNvPr>
          <p:cNvSpPr>
            <a:spLocks noChangeArrowheads="1"/>
          </p:cNvSpPr>
          <p:nvPr/>
        </p:nvSpPr>
        <p:spPr bwMode="auto">
          <a:xfrm>
            <a:off x="4541838" y="2065338"/>
            <a:ext cx="930275" cy="50165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51205" name="Oval 4">
            <a:extLst>
              <a:ext uri="{FF2B5EF4-FFF2-40B4-BE49-F238E27FC236}">
                <a16:creationId xmlns:a16="http://schemas.microsoft.com/office/drawing/2014/main" id="{296EB87A-9A65-42DF-986C-A9A4BFBE9C9D}"/>
              </a:ext>
            </a:extLst>
          </p:cNvPr>
          <p:cNvSpPr>
            <a:spLocks noChangeArrowheads="1"/>
          </p:cNvSpPr>
          <p:nvPr/>
        </p:nvSpPr>
        <p:spPr bwMode="auto">
          <a:xfrm>
            <a:off x="2232025" y="4783138"/>
            <a:ext cx="928688" cy="50165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extLst>
      <p:ext uri="{BB962C8B-B14F-4D97-AF65-F5344CB8AC3E}">
        <p14:creationId xmlns:p14="http://schemas.microsoft.com/office/powerpoint/2010/main" val="3369879645"/>
      </p:ext>
    </p:extLst>
  </p:cSld>
  <p:clrMapOvr>
    <a:masterClrMapping/>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Proficiency and Peace of Mind</a:t>
            </a:r>
          </a:p>
        </p:txBody>
      </p:sp>
      <p:pic>
        <p:nvPicPr>
          <p:cNvPr id="5"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65" r="20389"/>
          <a:stretch/>
        </p:blipFill>
        <p:spPr bwMode="auto">
          <a:xfrm>
            <a:off x="5958760" y="1869195"/>
            <a:ext cx="2440042" cy="2829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89802" y="3283742"/>
            <a:ext cx="2290994" cy="172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428626" y="1245593"/>
            <a:ext cx="5421215" cy="157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473869" algn="l"/>
              </a:tabLst>
              <a:defRPr/>
            </a:pPr>
            <a:r>
              <a:rPr lang="en-US" sz="2100" kern="0" dirty="0">
                <a:latin typeface="Times New Roman" panose="02020603050405020304" pitchFamily="18" charset="0"/>
                <a:cs typeface="Times New Roman" panose="02020603050405020304" pitchFamily="18" charset="0"/>
              </a:rPr>
              <a:t>Fly regularly with your CFI</a:t>
            </a:r>
          </a:p>
          <a:p>
            <a:pPr>
              <a:lnSpc>
                <a:spcPct val="90000"/>
              </a:lnSpc>
              <a:spcBef>
                <a:spcPct val="70000"/>
              </a:spcBef>
              <a:tabLst>
                <a:tab pos="473869" algn="l"/>
              </a:tabLst>
              <a:defRPr/>
            </a:pPr>
            <a:r>
              <a:rPr lang="en-US" sz="2100" kern="0" dirty="0">
                <a:latin typeface="Times New Roman" panose="02020603050405020304" pitchFamily="18" charset="0"/>
                <a:cs typeface="Times New Roman" panose="02020603050405020304" pitchFamily="18" charset="0"/>
              </a:rPr>
              <a:t>Practice to Perfection</a:t>
            </a:r>
          </a:p>
          <a:p>
            <a:pPr>
              <a:lnSpc>
                <a:spcPct val="90000"/>
              </a:lnSpc>
              <a:spcBef>
                <a:spcPct val="70000"/>
              </a:spcBef>
              <a:tabLst>
                <a:tab pos="473869" algn="l"/>
              </a:tabLst>
              <a:defRPr/>
            </a:pPr>
            <a:r>
              <a:rPr lang="en-US" sz="2100" kern="0" dirty="0">
                <a:latin typeface="Times New Roman" panose="02020603050405020304" pitchFamily="18" charset="0"/>
                <a:cs typeface="Times New Roman" panose="02020603050405020304" pitchFamily="18" charset="0"/>
              </a:rPr>
              <a:t>Document in WINGS</a:t>
            </a:r>
          </a:p>
          <a:p>
            <a:pPr marL="0" indent="0">
              <a:lnSpc>
                <a:spcPct val="90000"/>
              </a:lnSpc>
              <a:spcBef>
                <a:spcPct val="70000"/>
              </a:spcBef>
              <a:buNone/>
              <a:tabLst>
                <a:tab pos="473869" algn="l"/>
              </a:tabLst>
              <a:defRPr/>
            </a:pPr>
            <a:endParaRPr lang="en-US" sz="2100" kern="0" dirty="0"/>
          </a:p>
          <a:p>
            <a:pPr marL="0" indent="0">
              <a:lnSpc>
                <a:spcPct val="90000"/>
              </a:lnSpc>
              <a:spcBef>
                <a:spcPct val="70000"/>
              </a:spcBef>
              <a:buNone/>
              <a:tabLst>
                <a:tab pos="473869" algn="l"/>
              </a:tabLst>
              <a:defRPr/>
            </a:pPr>
            <a:r>
              <a:rPr lang="en-US" sz="2100" kern="0" dirty="0"/>
              <a:t>	</a:t>
            </a:r>
          </a:p>
        </p:txBody>
      </p:sp>
    </p:spTree>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Thank you for attending	</a:t>
            </a:r>
          </a:p>
        </p:txBody>
      </p:sp>
      <p:sp>
        <p:nvSpPr>
          <p:cNvPr id="3" name="Content Placeholder 2"/>
          <p:cNvSpPr>
            <a:spLocks noGrp="1"/>
          </p:cNvSpPr>
          <p:nvPr>
            <p:ph idx="1"/>
          </p:nvPr>
        </p:nvSpPr>
        <p:spPr>
          <a:xfrm>
            <a:off x="428625" y="1644093"/>
            <a:ext cx="6037660" cy="3293269"/>
          </a:xfrm>
        </p:spPr>
        <p:txBody>
          <a:bodyPr/>
          <a:lstStyle/>
          <a:p>
            <a:r>
              <a:rPr lang="en-US" dirty="0">
                <a:latin typeface="Times New Roman" panose="02020603050405020304" pitchFamily="18" charset="0"/>
                <a:cs typeface="Times New Roman" panose="02020603050405020304" pitchFamily="18" charset="0"/>
              </a:rPr>
              <a:t>You are vital members of our GA safety community</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563" y="3636813"/>
            <a:ext cx="2582624" cy="1938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505" y="2429706"/>
            <a:ext cx="2138867" cy="1605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480" y="3636813"/>
            <a:ext cx="3347996" cy="1450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04174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3E41393-09BC-49B0-B9FB-440562ADC834}"/>
              </a:ext>
            </a:extLst>
          </p:cNvPr>
          <p:cNvSpPr>
            <a:spLocks noGrp="1" noChangeArrowheads="1"/>
          </p:cNvSpPr>
          <p:nvPr>
            <p:ph type="title"/>
          </p:nvPr>
        </p:nvSpPr>
        <p:spPr>
          <a:xfrm>
            <a:off x="0" y="0"/>
            <a:ext cx="9144000" cy="471488"/>
          </a:xfrm>
          <a:noFill/>
        </p:spPr>
        <p:txBody>
          <a:bodyPr/>
          <a:lstStyle/>
          <a:p>
            <a:pPr algn="ctr" eaLnBrk="1" hangingPunct="1"/>
            <a:r>
              <a:rPr lang="en-US" altLang="en-US" sz="3200" i="1">
                <a:latin typeface="Times New Roman" panose="02020603050405020304" pitchFamily="18" charset="0"/>
              </a:rPr>
              <a:t>How to Get TFR Alerts</a:t>
            </a:r>
            <a:endParaRPr lang="en-US" altLang="en-US" sz="3200">
              <a:latin typeface="Times New Roman" panose="02020603050405020304" pitchFamily="18" charset="0"/>
            </a:endParaRPr>
          </a:p>
        </p:txBody>
      </p:sp>
      <p:sp>
        <p:nvSpPr>
          <p:cNvPr id="65539" name="Rectangle 2">
            <a:extLst>
              <a:ext uri="{FF2B5EF4-FFF2-40B4-BE49-F238E27FC236}">
                <a16:creationId xmlns:a16="http://schemas.microsoft.com/office/drawing/2014/main" id="{CFB6B2AA-8124-4547-BAAF-6FAA2712611E}"/>
              </a:ext>
            </a:extLst>
          </p:cNvPr>
          <p:cNvSpPr>
            <a:spLocks noChangeArrowheads="1"/>
          </p:cNvSpPr>
          <p:nvPr/>
        </p:nvSpPr>
        <p:spPr bwMode="auto">
          <a:xfrm>
            <a:off x="-354013" y="471488"/>
            <a:ext cx="91440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b="1">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lvl="1" algn="ctr" eaLnBrk="1" hangingPunct="1">
              <a:spcBef>
                <a:spcPct val="0"/>
              </a:spcBef>
              <a:buFontTx/>
              <a:buNone/>
            </a:pPr>
            <a:r>
              <a:rPr lang="en-US" altLang="en-US" sz="2000">
                <a:latin typeface="Times New Roman" panose="02020603050405020304" pitchFamily="18" charset="0"/>
                <a:cs typeface="Arial" panose="020B0604020202020204" pitchFamily="34" charset="0"/>
                <a:hlinkClick r:id="rId3"/>
              </a:rPr>
              <a:t>http://www.faasafety.gov/</a:t>
            </a:r>
            <a:r>
              <a:rPr lang="en-US" altLang="en-US" sz="2000">
                <a:latin typeface="Times New Roman" panose="02020603050405020304" pitchFamily="18" charset="0"/>
                <a:cs typeface="Arial" panose="020B0604020202020204" pitchFamily="34" charset="0"/>
                <a:hlinkClick r:id="rId4"/>
              </a:rPr>
              <a:t>/</a:t>
            </a:r>
            <a:r>
              <a:rPr lang="en-US" altLang="en-US" sz="2000">
                <a:latin typeface="Times New Roman" panose="02020603050405020304" pitchFamily="18" charset="0"/>
                <a:cs typeface="Arial" panose="020B0604020202020204" pitchFamily="34" charset="0"/>
              </a:rPr>
              <a:t> </a:t>
            </a:r>
          </a:p>
        </p:txBody>
      </p:sp>
      <p:pic>
        <p:nvPicPr>
          <p:cNvPr id="3" name="Picture 2">
            <a:extLst>
              <a:ext uri="{FF2B5EF4-FFF2-40B4-BE49-F238E27FC236}">
                <a16:creationId xmlns:a16="http://schemas.microsoft.com/office/drawing/2014/main" id="{1E84035D-83E2-4DB5-A7E6-D6C86BDD2481}"/>
              </a:ext>
            </a:extLst>
          </p:cNvPr>
          <p:cNvPicPr>
            <a:picLocks noChangeAspect="1"/>
          </p:cNvPicPr>
          <p:nvPr/>
        </p:nvPicPr>
        <p:blipFill rotWithShape="1">
          <a:blip r:embed="rId5"/>
          <a:srcRect b="33402"/>
          <a:stretch/>
        </p:blipFill>
        <p:spPr>
          <a:xfrm>
            <a:off x="0" y="942976"/>
            <a:ext cx="9144000" cy="4016129"/>
          </a:xfrm>
          <a:prstGeom prst="rect">
            <a:avLst/>
          </a:prstGeom>
        </p:spPr>
      </p:pic>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1344C39C-08C7-4A27-B96D-5F8F5E15BC2A}"/>
              </a:ext>
            </a:extLst>
          </p:cNvPr>
          <p:cNvSpPr>
            <a:spLocks noGrp="1" noChangeArrowheads="1"/>
          </p:cNvSpPr>
          <p:nvPr>
            <p:ph type="title"/>
          </p:nvPr>
        </p:nvSpPr>
        <p:spPr>
          <a:xfrm>
            <a:off x="0" y="0"/>
            <a:ext cx="1516063" cy="3451225"/>
          </a:xfrm>
          <a:noFill/>
        </p:spPr>
        <p:txBody>
          <a:bodyPr/>
          <a:lstStyle/>
          <a:p>
            <a:pPr algn="ctr" eaLnBrk="1" hangingPunct="1"/>
            <a:r>
              <a:rPr lang="en-US" altLang="en-US" sz="3200" i="1">
                <a:latin typeface="Times New Roman" panose="02020603050405020304" pitchFamily="18" charset="0"/>
              </a:rPr>
              <a:t>How to Get TFR Alerts</a:t>
            </a:r>
            <a:endParaRPr lang="en-US" altLang="en-US" sz="3200">
              <a:latin typeface="Times New Roman" panose="02020603050405020304" pitchFamily="18" charset="0"/>
            </a:endParaRPr>
          </a:p>
        </p:txBody>
      </p:sp>
      <p:pic>
        <p:nvPicPr>
          <p:cNvPr id="2" name="Picture 1">
            <a:extLst>
              <a:ext uri="{FF2B5EF4-FFF2-40B4-BE49-F238E27FC236}">
                <a16:creationId xmlns:a16="http://schemas.microsoft.com/office/drawing/2014/main" id="{7B92DB6D-014B-4E86-98C6-C65703F9BBBD}"/>
              </a:ext>
            </a:extLst>
          </p:cNvPr>
          <p:cNvPicPr>
            <a:picLocks noChangeAspect="1"/>
          </p:cNvPicPr>
          <p:nvPr/>
        </p:nvPicPr>
        <p:blipFill>
          <a:blip r:embed="rId3"/>
          <a:stretch>
            <a:fillRect/>
          </a:stretch>
        </p:blipFill>
        <p:spPr>
          <a:xfrm>
            <a:off x="1399132" y="98474"/>
            <a:ext cx="7744867" cy="6444369"/>
          </a:xfrm>
          <a:prstGeom prst="rect">
            <a:avLst/>
          </a:prstGeom>
        </p:spPr>
      </p:pic>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E31E67C8-0A7B-4318-A28D-1ED5F6911B0B}"/>
              </a:ext>
            </a:extLst>
          </p:cNvPr>
          <p:cNvSpPr>
            <a:spLocks noGrp="1" noChangeArrowheads="1"/>
          </p:cNvSpPr>
          <p:nvPr>
            <p:ph type="title"/>
          </p:nvPr>
        </p:nvSpPr>
        <p:spPr>
          <a:xfrm>
            <a:off x="0" y="0"/>
            <a:ext cx="9144000" cy="560388"/>
          </a:xfrm>
          <a:noFill/>
        </p:spPr>
        <p:txBody>
          <a:bodyPr/>
          <a:lstStyle/>
          <a:p>
            <a:pPr algn="ctr" eaLnBrk="1" hangingPunct="1"/>
            <a:r>
              <a:rPr lang="en-US" altLang="en-US" sz="3200" i="1">
                <a:latin typeface="Times New Roman" panose="02020603050405020304" pitchFamily="18" charset="0"/>
              </a:rPr>
              <a:t>How to Get TFR Alerts</a:t>
            </a:r>
            <a:endParaRPr lang="en-US" altLang="en-US" sz="3200">
              <a:latin typeface="Times New Roman" panose="02020603050405020304" pitchFamily="18" charset="0"/>
            </a:endParaRPr>
          </a:p>
        </p:txBody>
      </p:sp>
      <p:sp>
        <p:nvSpPr>
          <p:cNvPr id="5" name="Rectangle 3">
            <a:extLst>
              <a:ext uri="{FF2B5EF4-FFF2-40B4-BE49-F238E27FC236}">
                <a16:creationId xmlns:a16="http://schemas.microsoft.com/office/drawing/2014/main" id="{1B94212E-7636-4469-AE29-4364E642D57C}"/>
              </a:ext>
            </a:extLst>
          </p:cNvPr>
          <p:cNvSpPr>
            <a:spLocks noGrp="1" noChangeArrowheads="1"/>
          </p:cNvSpPr>
          <p:nvPr>
            <p:ph type="body" sz="half" idx="1"/>
          </p:nvPr>
        </p:nvSpPr>
        <p:spPr>
          <a:xfrm>
            <a:off x="0" y="339725"/>
            <a:ext cx="9144000" cy="441325"/>
          </a:xfrm>
        </p:spPr>
        <p:txBody>
          <a:bodyPr/>
          <a:lstStyle/>
          <a:p>
            <a:pPr>
              <a:lnSpc>
                <a:spcPct val="110000"/>
              </a:lnSpc>
              <a:spcBef>
                <a:spcPct val="25000"/>
              </a:spcBef>
            </a:pPr>
            <a:r>
              <a:rPr lang="en-US" altLang="en-US" b="0">
                <a:latin typeface="Times New Roman" panose="02020603050405020304" pitchFamily="18" charset="0"/>
                <a:cs typeface="Arial" panose="020B0604020202020204" pitchFamily="34" charset="0"/>
              </a:rPr>
              <a:t>Sample email alert</a:t>
            </a:r>
          </a:p>
          <a:p>
            <a:pPr lvl="1">
              <a:lnSpc>
                <a:spcPct val="110000"/>
              </a:lnSpc>
              <a:spcBef>
                <a:spcPct val="25000"/>
              </a:spcBef>
            </a:pPr>
            <a:endParaRPr lang="en-US" altLang="en-US">
              <a:latin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1C78C807-E8BC-4FD9-A144-F1C618ABB4D1}"/>
              </a:ext>
            </a:extLst>
          </p:cNvPr>
          <p:cNvPicPr>
            <a:picLocks noChangeAspect="1"/>
          </p:cNvPicPr>
          <p:nvPr/>
        </p:nvPicPr>
        <p:blipFill>
          <a:blip r:embed="rId3"/>
          <a:stretch>
            <a:fillRect/>
          </a:stretch>
        </p:blipFill>
        <p:spPr>
          <a:xfrm>
            <a:off x="334707" y="781050"/>
            <a:ext cx="8716193" cy="5122600"/>
          </a:xfrm>
          <a:prstGeom prst="rect">
            <a:avLst/>
          </a:prstGeom>
        </p:spPr>
      </p:pic>
      <p:sp>
        <p:nvSpPr>
          <p:cNvPr id="3" name="Rectangle 2">
            <a:extLst>
              <a:ext uri="{FF2B5EF4-FFF2-40B4-BE49-F238E27FC236}">
                <a16:creationId xmlns:a16="http://schemas.microsoft.com/office/drawing/2014/main" id="{9D8FB6A4-2256-4F9E-B105-E9CC5B4D6991}"/>
              </a:ext>
            </a:extLst>
          </p:cNvPr>
          <p:cNvSpPr/>
          <p:nvPr/>
        </p:nvSpPr>
        <p:spPr bwMode="auto">
          <a:xfrm>
            <a:off x="710214" y="4065973"/>
            <a:ext cx="2281561" cy="284085"/>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w="28575">
                <a:solidFill>
                  <a:srgbClr val="FF0000"/>
                </a:solidFill>
              </a:ln>
              <a:solidFill>
                <a:schemeClr val="tx1"/>
              </a:solidFill>
              <a:effectLst/>
              <a:latin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D48EF4B-E9BE-4DE9-AE7C-5C59E4EBE4C7}"/>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a:latin typeface="Times New Roman" panose="02020603050405020304" pitchFamily="18" charset="0"/>
              </a:rPr>
              <a:t>How to Get TFR Alerts from AOPA</a:t>
            </a:r>
            <a:endParaRPr lang="en-US" altLang="en-US" sz="3200">
              <a:latin typeface="Times New Roman" panose="02020603050405020304" pitchFamily="18" charset="0"/>
            </a:endParaRPr>
          </a:p>
        </p:txBody>
      </p:sp>
      <p:sp>
        <p:nvSpPr>
          <p:cNvPr id="9" name="Rectangle 3">
            <a:extLst>
              <a:ext uri="{FF2B5EF4-FFF2-40B4-BE49-F238E27FC236}">
                <a16:creationId xmlns:a16="http://schemas.microsoft.com/office/drawing/2014/main" id="{6CD78C32-669F-4D31-B753-4B85B2078CE9}"/>
              </a:ext>
            </a:extLst>
          </p:cNvPr>
          <p:cNvSpPr>
            <a:spLocks noGrp="1" noChangeArrowheads="1"/>
          </p:cNvSpPr>
          <p:nvPr>
            <p:ph type="body" sz="half" idx="1"/>
          </p:nvPr>
        </p:nvSpPr>
        <p:spPr>
          <a:xfrm>
            <a:off x="0" y="546100"/>
            <a:ext cx="9144000" cy="4321175"/>
          </a:xfrm>
        </p:spPr>
        <p:txBody>
          <a:bodyPr/>
          <a:lstStyle/>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This an automatic benefit of membership in AOPA (</a:t>
            </a:r>
            <a:r>
              <a:rPr lang="en-US" altLang="en-US" sz="2400" b="0" dirty="0">
                <a:latin typeface="Times New Roman" panose="02020603050405020304" pitchFamily="18" charset="0"/>
                <a:cs typeface="Arial" panose="020B0604020202020204" pitchFamily="34" charset="0"/>
                <a:hlinkClick r:id="rId3"/>
              </a:rPr>
              <a:t>www.aopa.org</a:t>
            </a:r>
            <a:r>
              <a:rPr lang="en-US" altLang="en-US" sz="2400" b="0" dirty="0">
                <a:latin typeface="Times New Roman" panose="02020603050405020304" pitchFamily="18" charset="0"/>
                <a:cs typeface="Arial" panose="020B0604020202020204" pitchFamily="34" charset="0"/>
              </a:rPr>
              <a:t>)  </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If TFRs are planned for your area, AOPA will send you an email alert</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If you do not want these alerts, you can contact AOPA Member Services at 1-800-872-2672 and opt out (</a:t>
            </a:r>
            <a:r>
              <a:rPr lang="en-US" altLang="en-US" sz="2400" b="1" dirty="0">
                <a:solidFill>
                  <a:srgbClr val="FF0000"/>
                </a:solidFill>
                <a:latin typeface="Times New Roman" panose="02020603050405020304" pitchFamily="18" charset="0"/>
                <a:cs typeface="Arial" panose="020B0604020202020204" pitchFamily="34" charset="0"/>
              </a:rPr>
              <a:t>not recommended</a:t>
            </a:r>
            <a:r>
              <a:rPr lang="en-US" altLang="en-US" sz="2400" dirty="0">
                <a:latin typeface="Times New Roman" panose="02020603050405020304" pitchFamily="18" charset="0"/>
                <a:cs typeface="Arial" panose="020B0604020202020204" pitchFamily="34" charset="0"/>
              </a:rPr>
              <a:t>)</a:t>
            </a:r>
          </a:p>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The next slide shows the first page of the AOPA email alert on the Morristown/Bedminster TFR</a:t>
            </a:r>
            <a:endParaRPr lang="en-US" altLang="en-US" sz="2400" dirty="0">
              <a:latin typeface="Times New Roman" panose="02020603050405020304" pitchFamily="18" charset="0"/>
              <a:cs typeface="Arial" panose="020B0604020202020204" pitchFamily="34" charset="0"/>
            </a:endParaRPr>
          </a:p>
          <a:p>
            <a:pPr lvl="1">
              <a:lnSpc>
                <a:spcPct val="110000"/>
              </a:lnSpc>
              <a:spcBef>
                <a:spcPct val="25000"/>
              </a:spcBef>
            </a:pPr>
            <a:endParaRPr lang="en-US" altLang="en-US" dirty="0">
              <a:latin typeface="Times New Roman" panose="02020603050405020304" pitchFamily="18"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35B231F0-9177-4A42-B8AA-E0985892602B}"/>
              </a:ext>
            </a:extLst>
          </p:cNvPr>
          <p:cNvSpPr>
            <a:spLocks noGrp="1" noChangeArrowheads="1"/>
          </p:cNvSpPr>
          <p:nvPr>
            <p:ph type="title"/>
          </p:nvPr>
        </p:nvSpPr>
        <p:spPr>
          <a:xfrm>
            <a:off x="0" y="0"/>
            <a:ext cx="9144000" cy="398463"/>
          </a:xfrm>
          <a:noFill/>
        </p:spPr>
        <p:txBody>
          <a:bodyPr/>
          <a:lstStyle/>
          <a:p>
            <a:pPr algn="ctr" eaLnBrk="1" hangingPunct="1"/>
            <a:r>
              <a:rPr lang="en-US" altLang="en-US" sz="2800" i="1">
                <a:latin typeface="Times New Roman" panose="02020603050405020304" pitchFamily="18" charset="0"/>
              </a:rPr>
              <a:t>How to Get TFR Alerts</a:t>
            </a:r>
            <a:endParaRPr lang="en-US" altLang="en-US" sz="2800">
              <a:latin typeface="Times New Roman" panose="02020603050405020304" pitchFamily="18" charset="0"/>
            </a:endParaRPr>
          </a:p>
        </p:txBody>
      </p:sp>
      <p:sp>
        <p:nvSpPr>
          <p:cNvPr id="73731" name="Rectangle 3">
            <a:extLst>
              <a:ext uri="{FF2B5EF4-FFF2-40B4-BE49-F238E27FC236}">
                <a16:creationId xmlns:a16="http://schemas.microsoft.com/office/drawing/2014/main" id="{FF6D54B5-1637-4154-8AFC-599EB066C025}"/>
              </a:ext>
            </a:extLst>
          </p:cNvPr>
          <p:cNvSpPr>
            <a:spLocks noGrp="1" noChangeArrowheads="1"/>
          </p:cNvSpPr>
          <p:nvPr>
            <p:ph type="body" sz="half" idx="1"/>
          </p:nvPr>
        </p:nvSpPr>
        <p:spPr>
          <a:xfrm>
            <a:off x="0" y="398463"/>
            <a:ext cx="9144000" cy="576262"/>
          </a:xfrm>
        </p:spPr>
        <p:txBody>
          <a:bodyPr/>
          <a:lstStyle/>
          <a:p>
            <a:pPr>
              <a:lnSpc>
                <a:spcPct val="110000"/>
              </a:lnSpc>
              <a:spcBef>
                <a:spcPct val="25000"/>
              </a:spcBef>
            </a:pPr>
            <a:r>
              <a:rPr lang="en-US" altLang="en-US" b="0">
                <a:latin typeface="Times New Roman" panose="02020603050405020304" pitchFamily="18" charset="0"/>
                <a:cs typeface="Arial" panose="020B0604020202020204" pitchFamily="34" charset="0"/>
              </a:rPr>
              <a:t>Sample email alert from AOPA</a:t>
            </a:r>
          </a:p>
          <a:p>
            <a:pPr lvl="1">
              <a:lnSpc>
                <a:spcPct val="110000"/>
              </a:lnSpc>
              <a:spcBef>
                <a:spcPct val="25000"/>
              </a:spcBef>
            </a:pPr>
            <a:endParaRPr lang="en-US" altLang="en-US">
              <a:latin typeface="Times New Roman" panose="02020603050405020304" pitchFamily="18" charset="0"/>
              <a:cs typeface="Arial" panose="020B0604020202020204" pitchFamily="34" charset="0"/>
            </a:endParaRPr>
          </a:p>
        </p:txBody>
      </p:sp>
      <p:pic>
        <p:nvPicPr>
          <p:cNvPr id="73732" name="Picture 1">
            <a:extLst>
              <a:ext uri="{FF2B5EF4-FFF2-40B4-BE49-F238E27FC236}">
                <a16:creationId xmlns:a16="http://schemas.microsoft.com/office/drawing/2014/main" id="{411BFFCB-DD7F-40CC-83D4-BE6E5D055D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963" y="1182688"/>
            <a:ext cx="7240587"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CD0DC58-CA44-44F0-B638-7F47EAACD239}"/>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a:latin typeface="Times New Roman" panose="02020603050405020304" pitchFamily="18" charset="0"/>
              </a:rPr>
              <a:t>Quickie Quiz</a:t>
            </a:r>
            <a:endParaRPr lang="en-US" altLang="en-US" sz="3200">
              <a:latin typeface="Times New Roman" panose="02020603050405020304" pitchFamily="18" charset="0"/>
            </a:endParaRPr>
          </a:p>
        </p:txBody>
      </p:sp>
      <p:sp>
        <p:nvSpPr>
          <p:cNvPr id="9" name="Rectangle 3">
            <a:extLst>
              <a:ext uri="{FF2B5EF4-FFF2-40B4-BE49-F238E27FC236}">
                <a16:creationId xmlns:a16="http://schemas.microsoft.com/office/drawing/2014/main" id="{663F6F6C-5974-45C3-ADCD-F29349EDFDA0}"/>
              </a:ext>
            </a:extLst>
          </p:cNvPr>
          <p:cNvSpPr>
            <a:spLocks noGrp="1" noChangeArrowheads="1"/>
          </p:cNvSpPr>
          <p:nvPr>
            <p:ph type="body" sz="half" idx="1"/>
          </p:nvPr>
        </p:nvSpPr>
        <p:spPr>
          <a:xfrm>
            <a:off x="0" y="546100"/>
            <a:ext cx="9144000" cy="5397500"/>
          </a:xfrm>
        </p:spPr>
        <p:txBody>
          <a:bodyPr/>
          <a:lstStyle/>
          <a:p>
            <a:pPr>
              <a:lnSpc>
                <a:spcPct val="110000"/>
              </a:lnSpc>
              <a:spcBef>
                <a:spcPct val="25000"/>
              </a:spcBef>
            </a:pPr>
            <a:r>
              <a:rPr lang="en-US" altLang="en-US" sz="2800" b="0" dirty="0">
                <a:latin typeface="Times New Roman" panose="02020603050405020304" pitchFamily="18" charset="0"/>
                <a:cs typeface="Arial" panose="020B0604020202020204" pitchFamily="34" charset="0"/>
              </a:rPr>
              <a:t>How can you find out about upcoming TFRs? </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When and how they are announced?</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Before you fly?</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While you are in the air?</a:t>
            </a:r>
            <a:endParaRPr lang="en-US" altLang="en-US" dirty="0">
              <a:latin typeface="Times New Roman" panose="02020603050405020304" pitchFamily="18"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1230AD3-26FA-4FDC-811F-4B7C25CEFB14}"/>
              </a:ext>
            </a:extLst>
          </p:cNvPr>
          <p:cNvSpPr>
            <a:spLocks noGrp="1" noChangeArrowheads="1"/>
          </p:cNvSpPr>
          <p:nvPr>
            <p:ph type="title"/>
          </p:nvPr>
        </p:nvSpPr>
        <p:spPr>
          <a:xfrm>
            <a:off x="0" y="0"/>
            <a:ext cx="9144000" cy="5913438"/>
          </a:xfrm>
          <a:noFill/>
        </p:spPr>
        <p:txBody>
          <a:bodyPr/>
          <a:lstStyle/>
          <a:p>
            <a:pPr algn="ctr" eaLnBrk="1" hangingPunct="1"/>
            <a:r>
              <a:rPr lang="en-US" altLang="en-US" sz="5400">
                <a:latin typeface="Times New Roman" panose="02020603050405020304" pitchFamily="18" charset="0"/>
              </a:rPr>
              <a:t>TFR Awareness</a:t>
            </a:r>
            <a:endParaRPr lang="en-US" altLang="en-US" sz="5400" b="0">
              <a:latin typeface="Times New Roman" panose="02020603050405020304" pitchFamily="18" charset="0"/>
            </a:endParaRP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9B128A78-FEED-4E06-93AF-055E29543C97}"/>
              </a:ext>
            </a:extLst>
          </p:cNvPr>
          <p:cNvSpPr>
            <a:spLocks noGrp="1" noChangeArrowheads="1"/>
          </p:cNvSpPr>
          <p:nvPr>
            <p:ph type="title"/>
          </p:nvPr>
        </p:nvSpPr>
        <p:spPr>
          <a:xfrm>
            <a:off x="0" y="0"/>
            <a:ext cx="9144000" cy="471488"/>
          </a:xfrm>
          <a:noFill/>
        </p:spPr>
        <p:txBody>
          <a:bodyPr/>
          <a:lstStyle/>
          <a:p>
            <a:pPr algn="ctr" eaLnBrk="1" hangingPunct="1"/>
            <a:r>
              <a:rPr lang="en-US" altLang="en-US" sz="3200" i="1">
                <a:latin typeface="Times New Roman" panose="02020603050405020304" pitchFamily="18" charset="0"/>
              </a:rPr>
              <a:t>AOPA TFR Awareness</a:t>
            </a:r>
            <a:endParaRPr lang="en-US" altLang="en-US" sz="3200">
              <a:latin typeface="Times New Roman" panose="02020603050405020304" pitchFamily="18" charset="0"/>
            </a:endParaRPr>
          </a:p>
        </p:txBody>
      </p:sp>
      <p:sp>
        <p:nvSpPr>
          <p:cNvPr id="5" name="Rectangle 3">
            <a:extLst>
              <a:ext uri="{FF2B5EF4-FFF2-40B4-BE49-F238E27FC236}">
                <a16:creationId xmlns:a16="http://schemas.microsoft.com/office/drawing/2014/main" id="{561D2EB3-478F-45CD-9A4C-D739CF0241B5}"/>
              </a:ext>
            </a:extLst>
          </p:cNvPr>
          <p:cNvSpPr>
            <a:spLocks noGrp="1" noChangeArrowheads="1"/>
          </p:cNvSpPr>
          <p:nvPr>
            <p:ph type="body" sz="half" idx="1"/>
          </p:nvPr>
        </p:nvSpPr>
        <p:spPr>
          <a:xfrm>
            <a:off x="0" y="4556125"/>
            <a:ext cx="9144000" cy="1471613"/>
          </a:xfrm>
        </p:spPr>
        <p:txBody>
          <a:bodyPr/>
          <a:lstStyle/>
          <a:p>
            <a:pPr>
              <a:lnSpc>
                <a:spcPct val="110000"/>
              </a:lnSpc>
              <a:spcBef>
                <a:spcPct val="25000"/>
              </a:spcBef>
              <a:defRPr/>
            </a:pPr>
            <a:r>
              <a:rPr lang="en-US" altLang="en-US" sz="2400" b="0" dirty="0">
                <a:latin typeface="Times New Roman" panose="02020603050405020304" pitchFamily="18" charset="0"/>
                <a:cs typeface="Arial" panose="020B0604020202020204" pitchFamily="34" charset="0"/>
              </a:rPr>
              <a:t>Enter </a:t>
            </a:r>
            <a:r>
              <a:rPr lang="en-US" altLang="en-US" dirty="0">
                <a:latin typeface="Times New Roman" panose="02020603050405020304" pitchFamily="18" charset="0"/>
                <a:cs typeface="Arial" panose="020B0604020202020204" pitchFamily="34" charset="0"/>
                <a:hlinkClick r:id="rId3"/>
              </a:rPr>
              <a:t>https://www.aopa.org</a:t>
            </a:r>
            <a:r>
              <a:rPr lang="en-US" altLang="en-US" dirty="0">
                <a:latin typeface="Times New Roman" panose="02020603050405020304" pitchFamily="18" charset="0"/>
                <a:cs typeface="Arial" panose="020B0604020202020204" pitchFamily="34" charset="0"/>
              </a:rPr>
              <a:t> </a:t>
            </a:r>
          </a:p>
          <a:p>
            <a:pPr lvl="1">
              <a:lnSpc>
                <a:spcPct val="110000"/>
              </a:lnSpc>
              <a:spcBef>
                <a:spcPct val="25000"/>
              </a:spcBef>
              <a:defRPr/>
            </a:pPr>
            <a:r>
              <a:rPr lang="en-US" altLang="en-US" dirty="0">
                <a:latin typeface="Times New Roman" panose="02020603050405020304" pitchFamily="18" charset="0"/>
                <a:cs typeface="Arial" panose="020B0604020202020204" pitchFamily="34" charset="0"/>
              </a:rPr>
              <a:t>Click “Pilot Resources”</a:t>
            </a:r>
          </a:p>
          <a:p>
            <a:pPr lvl="1">
              <a:lnSpc>
                <a:spcPct val="110000"/>
              </a:lnSpc>
              <a:spcBef>
                <a:spcPct val="25000"/>
              </a:spcBef>
              <a:defRPr/>
            </a:pPr>
            <a:r>
              <a:rPr lang="en-US" altLang="en-US" dirty="0">
                <a:latin typeface="Times New Roman" panose="02020603050405020304" pitchFamily="18" charset="0"/>
                <a:cs typeface="Arial" panose="020B0604020202020204" pitchFamily="34" charset="0"/>
              </a:rPr>
              <a:t>Click “TFRs”</a:t>
            </a:r>
          </a:p>
          <a:p>
            <a:pPr marL="0" indent="0">
              <a:lnSpc>
                <a:spcPct val="110000"/>
              </a:lnSpc>
              <a:spcBef>
                <a:spcPct val="25000"/>
              </a:spcBef>
              <a:buFontTx/>
              <a:buNone/>
              <a:defRPr/>
            </a:pPr>
            <a:endParaRPr lang="en-US" altLang="en-US" b="0" dirty="0">
              <a:latin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7D7FD14B-5877-436A-A1CE-C19D1B5F7B85}"/>
              </a:ext>
            </a:extLst>
          </p:cNvPr>
          <p:cNvPicPr>
            <a:picLocks noChangeAspect="1"/>
          </p:cNvPicPr>
          <p:nvPr/>
        </p:nvPicPr>
        <p:blipFill>
          <a:blip r:embed="rId4"/>
          <a:stretch>
            <a:fillRect/>
          </a:stretch>
        </p:blipFill>
        <p:spPr>
          <a:xfrm>
            <a:off x="115367" y="524796"/>
            <a:ext cx="8664691" cy="4031329"/>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33FFA2D-3EBE-4052-8DF3-D712BA80E9F0}"/>
              </a:ext>
            </a:extLst>
          </p:cNvPr>
          <p:cNvSpPr>
            <a:spLocks noGrp="1" noChangeArrowheads="1"/>
          </p:cNvSpPr>
          <p:nvPr>
            <p:ph type="title"/>
          </p:nvPr>
        </p:nvSpPr>
        <p:spPr>
          <a:xfrm>
            <a:off x="0" y="0"/>
            <a:ext cx="9144000" cy="652463"/>
          </a:xfrm>
          <a:noFill/>
        </p:spPr>
        <p:txBody>
          <a:bodyPr/>
          <a:lstStyle/>
          <a:p>
            <a:pPr algn="ctr" eaLnBrk="1" hangingPunct="1"/>
            <a:r>
              <a:rPr lang="en-US" altLang="en-US" i="1" dirty="0">
                <a:latin typeface="Times New Roman" panose="02020603050405020304" pitchFamily="18" charset="0"/>
              </a:rPr>
              <a:t>How to Download this Presentation</a:t>
            </a:r>
            <a:endParaRPr lang="en-US" altLang="en-US" dirty="0">
              <a:latin typeface="Times New Roman" panose="02020603050405020304" pitchFamily="18" charset="0"/>
            </a:endParaRPr>
          </a:p>
        </p:txBody>
      </p:sp>
      <p:sp>
        <p:nvSpPr>
          <p:cNvPr id="11267" name="Rectangle 3">
            <a:extLst>
              <a:ext uri="{FF2B5EF4-FFF2-40B4-BE49-F238E27FC236}">
                <a16:creationId xmlns:a16="http://schemas.microsoft.com/office/drawing/2014/main" id="{0442CFFB-CDA1-4507-8F52-42B8CE070FCE}"/>
              </a:ext>
            </a:extLst>
          </p:cNvPr>
          <p:cNvSpPr>
            <a:spLocks noGrp="1" noChangeArrowheads="1"/>
          </p:cNvSpPr>
          <p:nvPr>
            <p:ph type="body" sz="half" idx="1"/>
          </p:nvPr>
        </p:nvSpPr>
        <p:spPr>
          <a:xfrm>
            <a:off x="0" y="595313"/>
            <a:ext cx="9144000" cy="5153025"/>
          </a:xfrm>
        </p:spPr>
        <p:txBody>
          <a:bodyPr/>
          <a:lstStyle/>
          <a:p>
            <a:pPr>
              <a:lnSpc>
                <a:spcPct val="110000"/>
              </a:lnSpc>
              <a:spcBef>
                <a:spcPct val="25000"/>
              </a:spcBef>
              <a:defRPr/>
            </a:pPr>
            <a:r>
              <a:rPr lang="en-US" sz="3000" b="0" dirty="0">
                <a:latin typeface="Times New Roman" pitchFamily="18" charset="0"/>
                <a:cs typeface="Arial" charset="0"/>
              </a:rPr>
              <a:t>You can download this presentation at the link below.</a:t>
            </a:r>
          </a:p>
          <a:p>
            <a:pPr lvl="1">
              <a:lnSpc>
                <a:spcPct val="110000"/>
              </a:lnSpc>
              <a:spcBef>
                <a:spcPct val="25000"/>
              </a:spcBef>
              <a:defRPr/>
            </a:pPr>
            <a:r>
              <a:rPr lang="en-US" sz="2800" dirty="0">
                <a:latin typeface="Times New Roman" panose="02020603050405020304" pitchFamily="18" charset="0"/>
                <a:cs typeface="Times New Roman" panose="02020603050405020304" pitchFamily="18" charset="0"/>
                <a:hlinkClick r:id="rId3"/>
              </a:rPr>
              <a:t>http://williamjdoylejr.net/FAAST/TFRs/ILG_TFR/TFRs_Wilmington_DE_2021_01_20.pptx</a:t>
            </a:r>
            <a:r>
              <a:rPr lang="en-US" sz="2800" dirty="0"/>
              <a:t> </a:t>
            </a:r>
            <a:r>
              <a:rPr lang="en-US" sz="2800" dirty="0">
                <a:latin typeface="Times New Roman" pitchFamily="18" charset="0"/>
                <a:cs typeface="Arial" charset="0"/>
              </a:rPr>
              <a:t>- </a:t>
            </a:r>
            <a:r>
              <a:rPr lang="en-US" sz="2800" b="1" dirty="0">
                <a:latin typeface="Times New Roman" pitchFamily="18" charset="0"/>
                <a:cs typeface="Arial" charset="0"/>
              </a:rPr>
              <a:t>PowerPoint</a:t>
            </a:r>
          </a:p>
          <a:p>
            <a:pPr lvl="1">
              <a:lnSpc>
                <a:spcPct val="110000"/>
              </a:lnSpc>
              <a:spcBef>
                <a:spcPct val="25000"/>
              </a:spcBef>
              <a:defRPr/>
            </a:pPr>
            <a:r>
              <a:rPr lang="en-US" sz="28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http://williamjdoylejr.net/FAAST/TFRs/ILG_TFR/TFRs_Wilmington_DE_2021_01_20.pdf</a:t>
            </a:r>
            <a:r>
              <a:rPr lang="en-US" sz="2800" dirty="0">
                <a:latin typeface="Times New Roman" panose="02020603050405020304" pitchFamily="18" charset="0"/>
                <a:cs typeface="Times New Roman" panose="02020603050405020304" pitchFamily="18" charset="0"/>
              </a:rPr>
              <a:t> - </a:t>
            </a:r>
            <a:r>
              <a:rPr lang="en-US" sz="2800" b="1" dirty="0">
                <a:latin typeface="Times New Roman" panose="02020603050405020304" pitchFamily="18" charset="0"/>
                <a:cs typeface="Times New Roman" panose="02020603050405020304" pitchFamily="18" charset="0"/>
              </a:rPr>
              <a:t>PDF</a:t>
            </a:r>
          </a:p>
          <a:p>
            <a:pPr lvl="1">
              <a:lnSpc>
                <a:spcPct val="110000"/>
              </a:lnSpc>
              <a:spcBef>
                <a:spcPct val="25000"/>
              </a:spcBef>
              <a:defRPr/>
            </a:pPr>
            <a:r>
              <a:rPr lang="en-US" sz="2800" dirty="0">
                <a:latin typeface="Times New Roman" pitchFamily="18" charset="0"/>
                <a:cs typeface="Arial" charset="0"/>
              </a:rPr>
              <a:t>The links are case-sensitive</a:t>
            </a:r>
          </a:p>
          <a:p>
            <a:pPr lvl="1">
              <a:lnSpc>
                <a:spcPct val="110000"/>
              </a:lnSpc>
              <a:spcBef>
                <a:spcPct val="25000"/>
              </a:spcBef>
              <a:defRPr/>
            </a:pPr>
            <a:r>
              <a:rPr lang="en-US" sz="2800" dirty="0">
                <a:latin typeface="Times New Roman" pitchFamily="18" charset="0"/>
                <a:cs typeface="Arial" charset="0"/>
              </a:rPr>
              <a:t>If prompted for a password, click the “Read Only” button</a:t>
            </a:r>
          </a:p>
          <a:p>
            <a:pPr lvl="1">
              <a:lnSpc>
                <a:spcPct val="110000"/>
              </a:lnSpc>
              <a:spcBef>
                <a:spcPct val="25000"/>
              </a:spcBef>
              <a:defRPr/>
            </a:pPr>
            <a:r>
              <a:rPr lang="en-US" sz="2800" dirty="0">
                <a:latin typeface="Times New Roman" pitchFamily="18" charset="0"/>
                <a:cs typeface="Arial" charset="0"/>
              </a:rPr>
              <a:t>You can email me </a:t>
            </a:r>
            <a:r>
              <a:rPr lang="en-US" sz="2800" dirty="0">
                <a:latin typeface="Times New Roman" pitchFamily="18" charset="0"/>
                <a:cs typeface="Arial" charset="0"/>
                <a:hlinkClick r:id="rId5"/>
              </a:rPr>
              <a:t>doylewj@ix.Netcom.com</a:t>
            </a:r>
            <a:r>
              <a:rPr lang="en-US" sz="2800" dirty="0">
                <a:latin typeface="Times New Roman" pitchFamily="18" charset="0"/>
                <a:cs typeface="Arial" charset="0"/>
              </a:rPr>
              <a:t> to request the link(s)</a:t>
            </a:r>
          </a:p>
          <a:p>
            <a:pPr marL="0" indent="0">
              <a:lnSpc>
                <a:spcPct val="110000"/>
              </a:lnSpc>
              <a:spcBef>
                <a:spcPct val="25000"/>
              </a:spcBef>
              <a:buFontTx/>
              <a:buNone/>
              <a:defRPr/>
            </a:pPr>
            <a:endParaRPr lang="en-US" sz="2400" b="0" dirty="0">
              <a:latin typeface="Times New Roman" pitchFamily="18" charset="0"/>
              <a:cs typeface="Arial" charset="0"/>
            </a:endParaRPr>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85338A2-0AC8-40F0-9466-9D5C3FF1C53B}"/>
              </a:ext>
            </a:extLst>
          </p:cNvPr>
          <p:cNvSpPr>
            <a:spLocks noGrp="1" noChangeArrowheads="1"/>
          </p:cNvSpPr>
          <p:nvPr>
            <p:ph type="title"/>
          </p:nvPr>
        </p:nvSpPr>
        <p:spPr>
          <a:xfrm>
            <a:off x="0" y="0"/>
            <a:ext cx="9144000" cy="471488"/>
          </a:xfrm>
          <a:noFill/>
        </p:spPr>
        <p:txBody>
          <a:bodyPr/>
          <a:lstStyle/>
          <a:p>
            <a:pPr algn="ctr" eaLnBrk="1" hangingPunct="1"/>
            <a:r>
              <a:rPr lang="en-US" altLang="en-US" sz="3200" i="1">
                <a:latin typeface="Times New Roman" panose="02020603050405020304" pitchFamily="18" charset="0"/>
              </a:rPr>
              <a:t>AOPA TFR Awareness</a:t>
            </a:r>
            <a:endParaRPr lang="en-US" altLang="en-US" sz="3200">
              <a:latin typeface="Times New Roman" panose="02020603050405020304" pitchFamily="18" charset="0"/>
            </a:endParaRPr>
          </a:p>
        </p:txBody>
      </p:sp>
      <p:sp>
        <p:nvSpPr>
          <p:cNvPr id="5" name="Rectangle 3">
            <a:extLst>
              <a:ext uri="{FF2B5EF4-FFF2-40B4-BE49-F238E27FC236}">
                <a16:creationId xmlns:a16="http://schemas.microsoft.com/office/drawing/2014/main" id="{31ED9B49-0AEC-44F0-938E-0EFB17ED47A9}"/>
              </a:ext>
            </a:extLst>
          </p:cNvPr>
          <p:cNvSpPr>
            <a:spLocks noGrp="1" noChangeArrowheads="1"/>
          </p:cNvSpPr>
          <p:nvPr>
            <p:ph type="body" sz="half" idx="1"/>
          </p:nvPr>
        </p:nvSpPr>
        <p:spPr>
          <a:xfrm>
            <a:off x="0" y="4664075"/>
            <a:ext cx="9144000" cy="1009650"/>
          </a:xfrm>
        </p:spPr>
        <p:txBody>
          <a:bodyPr/>
          <a:lstStyle/>
          <a:p>
            <a:pPr>
              <a:lnSpc>
                <a:spcPct val="110000"/>
              </a:lnSpc>
              <a:spcBef>
                <a:spcPct val="25000"/>
              </a:spcBef>
              <a:defRPr/>
            </a:pPr>
            <a:r>
              <a:rPr lang="en-US" altLang="en-US" b="0" dirty="0">
                <a:latin typeface="Times New Roman" panose="02020603050405020304" pitchFamily="18" charset="0"/>
                <a:cs typeface="Arial" panose="020B0604020202020204" pitchFamily="34" charset="0"/>
              </a:rPr>
              <a:t>Enter in one step</a:t>
            </a:r>
          </a:p>
          <a:p>
            <a:pPr lvl="1">
              <a:lnSpc>
                <a:spcPct val="110000"/>
              </a:lnSpc>
              <a:spcBef>
                <a:spcPct val="25000"/>
              </a:spcBef>
              <a:defRPr/>
            </a:pPr>
            <a:r>
              <a:rPr lang="en-US" altLang="en-US" dirty="0">
                <a:latin typeface="Times New Roman" panose="02020603050405020304" pitchFamily="18" charset="0"/>
                <a:cs typeface="Arial" panose="020B0604020202020204" pitchFamily="34" charset="0"/>
                <a:hlinkClick r:id="rId3"/>
              </a:rPr>
              <a:t>https://www.aopa.org/go-fly/tfrs</a:t>
            </a:r>
            <a:r>
              <a:rPr lang="en-US" altLang="en-US" dirty="0">
                <a:latin typeface="Times New Roman" panose="02020603050405020304" pitchFamily="18" charset="0"/>
                <a:cs typeface="Arial" panose="020B0604020202020204" pitchFamily="34" charset="0"/>
              </a:rPr>
              <a:t> </a:t>
            </a:r>
          </a:p>
          <a:p>
            <a:pPr marL="0" indent="0">
              <a:lnSpc>
                <a:spcPct val="110000"/>
              </a:lnSpc>
              <a:spcBef>
                <a:spcPct val="25000"/>
              </a:spcBef>
              <a:buFontTx/>
              <a:buNone/>
              <a:defRPr/>
            </a:pPr>
            <a:endParaRPr lang="en-US" altLang="en-US" b="0" dirty="0">
              <a:latin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7B90D824-618E-4D59-B526-C792D00D6068}"/>
              </a:ext>
            </a:extLst>
          </p:cNvPr>
          <p:cNvPicPr>
            <a:picLocks noChangeAspect="1"/>
          </p:cNvPicPr>
          <p:nvPr/>
        </p:nvPicPr>
        <p:blipFill>
          <a:blip r:embed="rId4"/>
          <a:stretch>
            <a:fillRect/>
          </a:stretch>
        </p:blipFill>
        <p:spPr>
          <a:xfrm>
            <a:off x="159755" y="552117"/>
            <a:ext cx="8664691" cy="4031329"/>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A60A94D1-CA96-40E8-A502-BAF8AC82123B}"/>
              </a:ext>
            </a:extLst>
          </p:cNvPr>
          <p:cNvSpPr>
            <a:spLocks noGrp="1" noChangeArrowheads="1"/>
          </p:cNvSpPr>
          <p:nvPr>
            <p:ph type="title"/>
          </p:nvPr>
        </p:nvSpPr>
        <p:spPr>
          <a:xfrm>
            <a:off x="0" y="0"/>
            <a:ext cx="9144000" cy="323850"/>
          </a:xfrm>
          <a:noFill/>
        </p:spPr>
        <p:txBody>
          <a:bodyPr/>
          <a:lstStyle/>
          <a:p>
            <a:pPr algn="ctr" eaLnBrk="1" hangingPunct="1"/>
            <a:r>
              <a:rPr lang="en-US" altLang="en-US" sz="2800" i="1">
                <a:latin typeface="Times New Roman" panose="02020603050405020304" pitchFamily="18" charset="0"/>
              </a:rPr>
              <a:t>AOPA TFR Awareness</a:t>
            </a:r>
            <a:endParaRPr lang="en-US" altLang="en-US" sz="2800">
              <a:latin typeface="Times New Roman" panose="02020603050405020304" pitchFamily="18" charset="0"/>
            </a:endParaRPr>
          </a:p>
        </p:txBody>
      </p:sp>
      <p:sp>
        <p:nvSpPr>
          <p:cNvPr id="26627" name="Rectangle 2">
            <a:extLst>
              <a:ext uri="{FF2B5EF4-FFF2-40B4-BE49-F238E27FC236}">
                <a16:creationId xmlns:a16="http://schemas.microsoft.com/office/drawing/2014/main" id="{E5962C2E-7618-406F-B1D3-CF2518CF45BB}"/>
              </a:ext>
            </a:extLst>
          </p:cNvPr>
          <p:cNvSpPr>
            <a:spLocks noChangeArrowheads="1"/>
          </p:cNvSpPr>
          <p:nvPr/>
        </p:nvSpPr>
        <p:spPr bwMode="auto">
          <a:xfrm>
            <a:off x="0" y="3238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b="1">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lvl="1" algn="ctr" eaLnBrk="1" hangingPunct="1">
              <a:spcBef>
                <a:spcPct val="0"/>
              </a:spcBef>
              <a:buFontTx/>
              <a:buNone/>
            </a:pPr>
            <a:r>
              <a:rPr lang="en-US" altLang="en-US" sz="2000">
                <a:latin typeface="Times New Roman" panose="02020603050405020304" pitchFamily="18" charset="0"/>
                <a:cs typeface="Arial" panose="020B0604020202020204" pitchFamily="34" charset="0"/>
                <a:hlinkClick r:id="rId3"/>
              </a:rPr>
              <a:t>https://www.aopa.org/go-fly/tfrs</a:t>
            </a:r>
            <a:r>
              <a:rPr lang="en-US" altLang="en-US" sz="2000">
                <a:latin typeface="Times New Roman" panose="02020603050405020304" pitchFamily="18" charset="0"/>
                <a:cs typeface="Arial" panose="020B0604020202020204" pitchFamily="34" charset="0"/>
              </a:rPr>
              <a:t> </a:t>
            </a:r>
          </a:p>
        </p:txBody>
      </p:sp>
      <p:pic>
        <p:nvPicPr>
          <p:cNvPr id="2" name="Picture 1">
            <a:extLst>
              <a:ext uri="{FF2B5EF4-FFF2-40B4-BE49-F238E27FC236}">
                <a16:creationId xmlns:a16="http://schemas.microsoft.com/office/drawing/2014/main" id="{C2B416A8-D537-4A2C-8156-61209351738B}"/>
              </a:ext>
            </a:extLst>
          </p:cNvPr>
          <p:cNvPicPr>
            <a:picLocks noChangeAspect="1"/>
          </p:cNvPicPr>
          <p:nvPr/>
        </p:nvPicPr>
        <p:blipFill>
          <a:blip r:embed="rId4"/>
          <a:stretch>
            <a:fillRect/>
          </a:stretch>
        </p:blipFill>
        <p:spPr>
          <a:xfrm>
            <a:off x="2327715" y="2434504"/>
            <a:ext cx="4488569" cy="1988992"/>
          </a:xfrm>
          <a:prstGeom prst="rect">
            <a:avLst/>
          </a:prstGeom>
        </p:spPr>
      </p:pic>
      <p:pic>
        <p:nvPicPr>
          <p:cNvPr id="3" name="Picture 2">
            <a:extLst>
              <a:ext uri="{FF2B5EF4-FFF2-40B4-BE49-F238E27FC236}">
                <a16:creationId xmlns:a16="http://schemas.microsoft.com/office/drawing/2014/main" id="{FEC7C905-52FE-4429-893B-3FFB971E4B46}"/>
              </a:ext>
            </a:extLst>
          </p:cNvPr>
          <p:cNvPicPr>
            <a:picLocks noChangeAspect="1"/>
          </p:cNvPicPr>
          <p:nvPr/>
        </p:nvPicPr>
        <p:blipFill>
          <a:blip r:embed="rId5"/>
          <a:stretch>
            <a:fillRect/>
          </a:stretch>
        </p:blipFill>
        <p:spPr>
          <a:xfrm>
            <a:off x="265931" y="786653"/>
            <a:ext cx="8878069" cy="158509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additive="base">
                                        <p:cTn id="7" dur="500" fill="hold"/>
                                        <p:tgtEl>
                                          <p:spTgt spid="26627"/>
                                        </p:tgtEl>
                                        <p:attrNameLst>
                                          <p:attrName>ppt_x</p:attrName>
                                        </p:attrNameLst>
                                      </p:cBhvr>
                                      <p:tavLst>
                                        <p:tav tm="0">
                                          <p:val>
                                            <p:strVal val="#ppt_x"/>
                                          </p:val>
                                        </p:tav>
                                        <p:tav tm="100000">
                                          <p:val>
                                            <p:strVal val="#ppt_x"/>
                                          </p:val>
                                        </p:tav>
                                      </p:tavLst>
                                    </p:anim>
                                    <p:anim calcmode="lin" valueType="num">
                                      <p:cBhvr additive="base">
                                        <p:cTn id="8" dur="500" fill="hold"/>
                                        <p:tgtEl>
                                          <p:spTgt spid="266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8C9217A4-CA3A-4FAE-850D-E244BB594EE3}"/>
              </a:ext>
            </a:extLst>
          </p:cNvPr>
          <p:cNvSpPr>
            <a:spLocks noGrp="1" noChangeArrowheads="1"/>
          </p:cNvSpPr>
          <p:nvPr>
            <p:ph type="title"/>
          </p:nvPr>
        </p:nvSpPr>
        <p:spPr>
          <a:xfrm>
            <a:off x="0" y="0"/>
            <a:ext cx="9144000" cy="471488"/>
          </a:xfrm>
          <a:noFill/>
        </p:spPr>
        <p:txBody>
          <a:bodyPr/>
          <a:lstStyle/>
          <a:p>
            <a:pPr algn="ctr" eaLnBrk="1" hangingPunct="1"/>
            <a:r>
              <a:rPr lang="en-US" altLang="en-US" sz="3200" i="1">
                <a:latin typeface="Times New Roman" panose="02020603050405020304" pitchFamily="18" charset="0"/>
              </a:rPr>
              <a:t>TFR Awareness</a:t>
            </a:r>
            <a:endParaRPr lang="en-US" altLang="en-US" sz="3200">
              <a:latin typeface="Times New Roman" panose="02020603050405020304" pitchFamily="18" charset="0"/>
            </a:endParaRPr>
          </a:p>
        </p:txBody>
      </p:sp>
      <p:pic>
        <p:nvPicPr>
          <p:cNvPr id="1026" name="Picture 2" descr="C:\Users\doylewj\AppData\Local\Temp\SNAGHTML14f116f7.PNG">
            <a:extLst>
              <a:ext uri="{FF2B5EF4-FFF2-40B4-BE49-F238E27FC236}">
                <a16:creationId xmlns:a16="http://schemas.microsoft.com/office/drawing/2014/main" id="{74CAB4CF-AFEF-4B74-A317-FA0C5E69A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47" y="748888"/>
            <a:ext cx="8792906" cy="45002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EA158142-8077-459E-916D-153DB27505D4}"/>
              </a:ext>
            </a:extLst>
          </p:cNvPr>
          <p:cNvSpPr>
            <a:spLocks noGrp="1" noChangeArrowheads="1"/>
          </p:cNvSpPr>
          <p:nvPr>
            <p:ph type="title"/>
          </p:nvPr>
        </p:nvSpPr>
        <p:spPr>
          <a:xfrm>
            <a:off x="0" y="0"/>
            <a:ext cx="9144000" cy="471488"/>
          </a:xfrm>
          <a:noFill/>
        </p:spPr>
        <p:txBody>
          <a:bodyPr/>
          <a:lstStyle/>
          <a:p>
            <a:pPr algn="ctr" eaLnBrk="1" hangingPunct="1"/>
            <a:r>
              <a:rPr lang="en-US" altLang="en-US" sz="3200" i="1">
                <a:latin typeface="Times New Roman" panose="02020603050405020304" pitchFamily="18" charset="0"/>
              </a:rPr>
              <a:t>TFR Awareness</a:t>
            </a:r>
            <a:endParaRPr lang="en-US" altLang="en-US" sz="3200">
              <a:latin typeface="Times New Roman" panose="02020603050405020304" pitchFamily="18" charset="0"/>
            </a:endParaRPr>
          </a:p>
        </p:txBody>
      </p:sp>
      <p:pic>
        <p:nvPicPr>
          <p:cNvPr id="2" name="Picture 1">
            <a:extLst>
              <a:ext uri="{FF2B5EF4-FFF2-40B4-BE49-F238E27FC236}">
                <a16:creationId xmlns:a16="http://schemas.microsoft.com/office/drawing/2014/main" id="{8152D7DC-BD5A-4BE3-B8C2-46040BCEED66}"/>
              </a:ext>
            </a:extLst>
          </p:cNvPr>
          <p:cNvPicPr>
            <a:picLocks noChangeAspect="1"/>
          </p:cNvPicPr>
          <p:nvPr/>
        </p:nvPicPr>
        <p:blipFill>
          <a:blip r:embed="rId3"/>
          <a:stretch>
            <a:fillRect/>
          </a:stretch>
        </p:blipFill>
        <p:spPr>
          <a:xfrm>
            <a:off x="83432" y="384939"/>
            <a:ext cx="5532599" cy="5555461"/>
          </a:xfrm>
          <a:prstGeom prst="rect">
            <a:avLst/>
          </a:prstGeom>
        </p:spPr>
      </p:pic>
      <p:pic>
        <p:nvPicPr>
          <p:cNvPr id="9" name="Picture 11" descr="C:\Users\DoyleWJ\AppData\Local\Temp\SNAGHTML9bc7b.PNG">
            <a:extLst>
              <a:ext uri="{FF2B5EF4-FFF2-40B4-BE49-F238E27FC236}">
                <a16:creationId xmlns:a16="http://schemas.microsoft.com/office/drawing/2014/main" id="{9CEE668B-B4E6-4B2D-82B5-D8EC26B34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7254" y="968401"/>
            <a:ext cx="36576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Users\DoyleWJ\AppData\Local\Temp\SNAGHTMLc6190.PNG">
            <a:extLst>
              <a:ext uri="{FF2B5EF4-FFF2-40B4-BE49-F238E27FC236}">
                <a16:creationId xmlns:a16="http://schemas.microsoft.com/office/drawing/2014/main" id="{F26FDF30-7727-4C06-AF8F-492C85E01E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040" y="3091665"/>
            <a:ext cx="27908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1230AD3-26FA-4FDC-811F-4B7C25CEFB14}"/>
              </a:ext>
            </a:extLst>
          </p:cNvPr>
          <p:cNvSpPr>
            <a:spLocks noGrp="1" noChangeArrowheads="1"/>
          </p:cNvSpPr>
          <p:nvPr>
            <p:ph type="title"/>
          </p:nvPr>
        </p:nvSpPr>
        <p:spPr>
          <a:xfrm>
            <a:off x="0" y="0"/>
            <a:ext cx="9144000" cy="5913438"/>
          </a:xfrm>
          <a:noFill/>
        </p:spPr>
        <p:txBody>
          <a:bodyPr/>
          <a:lstStyle/>
          <a:p>
            <a:pPr algn="ctr" eaLnBrk="1" hangingPunct="1"/>
            <a:r>
              <a:rPr lang="en-US" altLang="en-US" sz="5400" dirty="0">
                <a:latin typeface="Times New Roman" panose="02020603050405020304" pitchFamily="18" charset="0"/>
              </a:rPr>
              <a:t>TFR Awareness</a:t>
            </a:r>
            <a:br>
              <a:rPr lang="en-US" altLang="en-US" sz="5400" dirty="0">
                <a:latin typeface="Times New Roman" panose="02020603050405020304" pitchFamily="18" charset="0"/>
              </a:rPr>
            </a:br>
            <a:r>
              <a:rPr lang="en-US" altLang="en-US" sz="5400" dirty="0">
                <a:latin typeface="Times New Roman" panose="02020603050405020304" pitchFamily="18" charset="0"/>
              </a:rPr>
              <a:t>Wilmington, DE</a:t>
            </a:r>
            <a:br>
              <a:rPr lang="en-US" altLang="en-US" sz="5400" dirty="0">
                <a:latin typeface="Times New Roman" panose="02020603050405020304" pitchFamily="18" charset="0"/>
              </a:rPr>
            </a:br>
            <a:r>
              <a:rPr lang="en-US" altLang="en-US" sz="5400" dirty="0">
                <a:latin typeface="Times New Roman" panose="02020603050405020304" pitchFamily="18" charset="0"/>
              </a:rPr>
              <a:t>Prior to 01/20/2021</a:t>
            </a:r>
            <a:endParaRPr lang="en-US" altLang="en-US" sz="5400" b="0" dirty="0">
              <a:latin typeface="Times New Roman" panose="02020603050405020304" pitchFamily="18" charset="0"/>
            </a:endParaRPr>
          </a:p>
        </p:txBody>
      </p:sp>
    </p:spTree>
    <p:extLst>
      <p:ext uri="{BB962C8B-B14F-4D97-AF65-F5344CB8AC3E}">
        <p14:creationId xmlns:p14="http://schemas.microsoft.com/office/powerpoint/2010/main" val="1273888143"/>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1DFF539A-B36C-417E-883A-83B4761318A0}"/>
              </a:ext>
            </a:extLst>
          </p:cNvPr>
          <p:cNvSpPr>
            <a:spLocks noGrp="1" noChangeArrowheads="1"/>
          </p:cNvSpPr>
          <p:nvPr>
            <p:ph type="title"/>
          </p:nvPr>
        </p:nvSpPr>
        <p:spPr>
          <a:xfrm>
            <a:off x="0" y="0"/>
            <a:ext cx="9144000" cy="609600"/>
          </a:xfrm>
          <a:noFill/>
        </p:spPr>
        <p:txBody>
          <a:bodyPr/>
          <a:lstStyle/>
          <a:p>
            <a:pPr algn="ctr" eaLnBrk="1" hangingPunct="1"/>
            <a:r>
              <a:rPr lang="en-US" altLang="en-US" sz="3200" dirty="0">
                <a:latin typeface="Times New Roman" panose="02020603050405020304" pitchFamily="18" charset="0"/>
                <a:cs typeface="Arial" panose="020B0604020202020204" pitchFamily="34" charset="0"/>
              </a:rPr>
              <a:t>VIP TFR at Wilmington, DE – Pre-01/20/2021</a:t>
            </a:r>
            <a:endParaRPr lang="en-US" altLang="en-US" sz="3200" dirty="0">
              <a:latin typeface="Times New Roman" panose="02020603050405020304" pitchFamily="18" charset="0"/>
            </a:endParaRPr>
          </a:p>
        </p:txBody>
      </p:sp>
      <p:sp>
        <p:nvSpPr>
          <p:cNvPr id="17411" name="Rectangle 3">
            <a:extLst>
              <a:ext uri="{FF2B5EF4-FFF2-40B4-BE49-F238E27FC236}">
                <a16:creationId xmlns:a16="http://schemas.microsoft.com/office/drawing/2014/main" id="{CC9017FC-CAC5-42C8-BDB1-3F40D5483A91}"/>
              </a:ext>
            </a:extLst>
          </p:cNvPr>
          <p:cNvSpPr>
            <a:spLocks noGrp="1" noChangeArrowheads="1"/>
          </p:cNvSpPr>
          <p:nvPr>
            <p:ph type="body" sz="half" idx="1"/>
          </p:nvPr>
        </p:nvSpPr>
        <p:spPr>
          <a:xfrm>
            <a:off x="0" y="522288"/>
            <a:ext cx="9144000" cy="5530850"/>
          </a:xfrm>
        </p:spPr>
        <p:txBody>
          <a:bodyPr/>
          <a:lstStyle/>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Valid</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From 11/29/2020 to 01/20/2021</a:t>
            </a:r>
            <a:endParaRPr lang="en-US" altLang="en-US" sz="2400" b="0" dirty="0">
              <a:latin typeface="Times New Roman" panose="02020603050405020304" pitchFamily="18" charset="0"/>
              <a:cs typeface="Arial" panose="020B0604020202020204" pitchFamily="34" charset="0"/>
            </a:endParaRPr>
          </a:p>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Location</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Dupont (DQO) VORTAC 008° Radial at 5.6 NM</a:t>
            </a:r>
            <a:endParaRPr lang="en-US" altLang="en-US" sz="2400" b="0" dirty="0">
              <a:latin typeface="Times New Roman" panose="02020603050405020304" pitchFamily="18" charset="0"/>
              <a:cs typeface="Arial" panose="020B0604020202020204" pitchFamily="34" charset="0"/>
            </a:endParaRPr>
          </a:p>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Dimensions</a:t>
            </a:r>
          </a:p>
          <a:p>
            <a:pPr lvl="1">
              <a:lnSpc>
                <a:spcPct val="110000"/>
              </a:lnSpc>
              <a:spcBef>
                <a:spcPct val="25000"/>
              </a:spcBef>
            </a:pPr>
            <a:r>
              <a:rPr lang="en-US" altLang="en-US" sz="2400" dirty="0">
                <a:latin typeface="Times New Roman" panose="02020603050405020304" pitchFamily="18" charset="0"/>
                <a:cs typeface="Arial" panose="020B0604020202020204" pitchFamily="34" charset="0"/>
              </a:rPr>
              <a:t>Width = 3NM Radius</a:t>
            </a:r>
          </a:p>
          <a:p>
            <a:pPr lvl="1">
              <a:lnSpc>
                <a:spcPct val="110000"/>
              </a:lnSpc>
              <a:spcBef>
                <a:spcPct val="25000"/>
              </a:spcBef>
            </a:pPr>
            <a:r>
              <a:rPr lang="en-US" altLang="en-US" sz="2400" b="0" dirty="0">
                <a:latin typeface="Times New Roman" panose="02020603050405020304" pitchFamily="18" charset="0"/>
                <a:cs typeface="Arial" panose="020B0604020202020204" pitchFamily="34" charset="0"/>
              </a:rPr>
              <a:t>Height = Surface to 2,999 Feet AGL</a:t>
            </a:r>
          </a:p>
        </p:txBody>
      </p:sp>
    </p:spTree>
    <p:extLst>
      <p:ext uri="{BB962C8B-B14F-4D97-AF65-F5344CB8AC3E}">
        <p14:creationId xmlns:p14="http://schemas.microsoft.com/office/powerpoint/2010/main" val="11926728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anim calcmode="lin" valueType="num">
                                      <p:cBhvr additive="base">
                                        <p:cTn id="11"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additive="base">
                                        <p:cTn id="17"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1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anim calcmode="lin" valueType="num">
                                      <p:cBhvr additive="base">
                                        <p:cTn id="21"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 calcmode="lin" valueType="num">
                                      <p:cBhvr additive="base">
                                        <p:cTn id="27"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411">
                                            <p:txEl>
                                              <p:pRg st="5" end="5"/>
                                            </p:txEl>
                                          </p:spTgt>
                                        </p:tgtEl>
                                        <p:attrNameLst>
                                          <p:attrName>style.visibility</p:attrName>
                                        </p:attrNameLst>
                                      </p:cBhvr>
                                      <p:to>
                                        <p:strVal val="visible"/>
                                      </p:to>
                                    </p:set>
                                    <p:anim calcmode="lin" valueType="num">
                                      <p:cBhvr additive="base">
                                        <p:cTn id="31"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411">
                                            <p:txEl>
                                              <p:pRg st="6" end="6"/>
                                            </p:txEl>
                                          </p:spTgt>
                                        </p:tgtEl>
                                        <p:attrNameLst>
                                          <p:attrName>style.visibility</p:attrName>
                                        </p:attrNameLst>
                                      </p:cBhvr>
                                      <p:to>
                                        <p:strVal val="visible"/>
                                      </p:to>
                                    </p:set>
                                    <p:anim calcmode="lin" valueType="num">
                                      <p:cBhvr additive="base">
                                        <p:cTn id="35"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FE232D6F-19DC-4CBD-B132-2B6B9D94FC91}"/>
              </a:ext>
            </a:extLst>
          </p:cNvPr>
          <p:cNvSpPr txBox="1">
            <a:spLocks noChangeArrowheads="1"/>
          </p:cNvSpPr>
          <p:nvPr/>
        </p:nvSpPr>
        <p:spPr bwMode="auto">
          <a:xfrm>
            <a:off x="0" y="-20638"/>
            <a:ext cx="91440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hangingPunct="1">
              <a:buNone/>
              <a:defRPr/>
            </a:pPr>
            <a:r>
              <a:rPr lang="en-US" altLang="en-US" sz="2400" dirty="0">
                <a:latin typeface="Times New Roman" panose="02020603050405020304" pitchFamily="18" charset="0"/>
                <a:cs typeface="Arial" panose="020B0604020202020204" pitchFamily="34" charset="0"/>
              </a:rPr>
              <a:t>VIP TFR at Wilmington, DE – Pre-01/20/2021</a:t>
            </a:r>
            <a:endParaRPr lang="en-US" altLang="en-US" sz="2400" kern="0" dirty="0">
              <a:latin typeface="Times New Roman" panose="02020603050405020304" pitchFamily="18" charset="0"/>
            </a:endParaRPr>
          </a:p>
        </p:txBody>
      </p:sp>
      <p:pic>
        <p:nvPicPr>
          <p:cNvPr id="7" name="Picture 6" descr="C:\Users\DoyleWJ\AppData\Local\Temp\SNAGHTML147493.PNG">
            <a:extLst>
              <a:ext uri="{FF2B5EF4-FFF2-40B4-BE49-F238E27FC236}">
                <a16:creationId xmlns:a16="http://schemas.microsoft.com/office/drawing/2014/main" id="{6D7BD157-9B8E-4E11-82C6-4BF8B9AA3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89" y="6122807"/>
            <a:ext cx="31813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F811CAA-C757-44BA-9E28-1C8358A28788}"/>
              </a:ext>
            </a:extLst>
          </p:cNvPr>
          <p:cNvPicPr>
            <a:picLocks noChangeAspect="1"/>
          </p:cNvPicPr>
          <p:nvPr/>
        </p:nvPicPr>
        <p:blipFill>
          <a:blip r:embed="rId4"/>
          <a:stretch>
            <a:fillRect/>
          </a:stretch>
        </p:blipFill>
        <p:spPr>
          <a:xfrm>
            <a:off x="107898" y="733088"/>
            <a:ext cx="9036101" cy="4856369"/>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FE232D6F-19DC-4CBD-B132-2B6B9D94FC91}"/>
              </a:ext>
            </a:extLst>
          </p:cNvPr>
          <p:cNvSpPr txBox="1">
            <a:spLocks noChangeArrowheads="1"/>
          </p:cNvSpPr>
          <p:nvPr/>
        </p:nvSpPr>
        <p:spPr bwMode="auto">
          <a:xfrm>
            <a:off x="0" y="-20638"/>
            <a:ext cx="91440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hangingPunct="1">
              <a:buNone/>
              <a:defRPr/>
            </a:pPr>
            <a:r>
              <a:rPr lang="en-US" altLang="en-US" sz="2400" dirty="0">
                <a:latin typeface="Times New Roman" panose="02020603050405020304" pitchFamily="18" charset="0"/>
                <a:cs typeface="Arial" panose="020B0604020202020204" pitchFamily="34" charset="0"/>
              </a:rPr>
              <a:t>VIP TFR at Wilmington, DE – Pre-01/20/2021</a:t>
            </a:r>
            <a:endParaRPr lang="en-US" altLang="en-US" sz="2400" kern="0" dirty="0">
              <a:latin typeface="Times New Roman" panose="02020603050405020304" pitchFamily="18" charset="0"/>
            </a:endParaRPr>
          </a:p>
        </p:txBody>
      </p:sp>
      <p:pic>
        <p:nvPicPr>
          <p:cNvPr id="7" name="Picture 6" descr="C:\Users\DoyleWJ\AppData\Local\Temp\SNAGHTML147493.PNG">
            <a:extLst>
              <a:ext uri="{FF2B5EF4-FFF2-40B4-BE49-F238E27FC236}">
                <a16:creationId xmlns:a16="http://schemas.microsoft.com/office/drawing/2014/main" id="{6D7BD157-9B8E-4E11-82C6-4BF8B9AA3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89" y="6122807"/>
            <a:ext cx="31813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079408-0491-43FC-8FDF-2276921416F1}"/>
              </a:ext>
            </a:extLst>
          </p:cNvPr>
          <p:cNvPicPr>
            <a:picLocks noChangeAspect="1"/>
          </p:cNvPicPr>
          <p:nvPr/>
        </p:nvPicPr>
        <p:blipFill>
          <a:blip r:embed="rId4"/>
          <a:stretch>
            <a:fillRect/>
          </a:stretch>
        </p:blipFill>
        <p:spPr>
          <a:xfrm>
            <a:off x="510188" y="457335"/>
            <a:ext cx="8123624" cy="5410669"/>
          </a:xfrm>
          <a:prstGeom prst="rect">
            <a:avLst/>
          </a:prstGeom>
        </p:spPr>
      </p:pic>
    </p:spTree>
    <p:extLst>
      <p:ext uri="{BB962C8B-B14F-4D97-AF65-F5344CB8AC3E}">
        <p14:creationId xmlns:p14="http://schemas.microsoft.com/office/powerpoint/2010/main" val="17366697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FE232D6F-19DC-4CBD-B132-2B6B9D94FC91}"/>
              </a:ext>
            </a:extLst>
          </p:cNvPr>
          <p:cNvSpPr txBox="1">
            <a:spLocks noChangeArrowheads="1"/>
          </p:cNvSpPr>
          <p:nvPr/>
        </p:nvSpPr>
        <p:spPr bwMode="auto">
          <a:xfrm>
            <a:off x="2632075" y="-20638"/>
            <a:ext cx="387985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hangingPunct="1">
              <a:defRPr/>
            </a:pPr>
            <a:r>
              <a:rPr lang="en-US" altLang="en-US" sz="2400" i="1" kern="0">
                <a:latin typeface="Times New Roman" panose="02020603050405020304" pitchFamily="18" charset="0"/>
              </a:rPr>
              <a:t>FAA TFR Map</a:t>
            </a:r>
            <a:endParaRPr lang="en-US" altLang="en-US" sz="2400" kern="0" dirty="0">
              <a:latin typeface="Times New Roman" panose="02020603050405020304" pitchFamily="18" charset="0"/>
            </a:endParaRPr>
          </a:p>
        </p:txBody>
      </p:sp>
      <p:pic>
        <p:nvPicPr>
          <p:cNvPr id="7" name="Picture 6" descr="C:\Users\DoyleWJ\AppData\Local\Temp\SNAGHTML147493.PNG">
            <a:extLst>
              <a:ext uri="{FF2B5EF4-FFF2-40B4-BE49-F238E27FC236}">
                <a16:creationId xmlns:a16="http://schemas.microsoft.com/office/drawing/2014/main" id="{6D7BD157-9B8E-4E11-82C6-4BF8B9AA3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89" y="6122807"/>
            <a:ext cx="31813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88481F9-1463-403F-B9EC-1D2A2C9FD490}"/>
              </a:ext>
            </a:extLst>
          </p:cNvPr>
          <p:cNvPicPr>
            <a:picLocks noChangeAspect="1"/>
          </p:cNvPicPr>
          <p:nvPr/>
        </p:nvPicPr>
        <p:blipFill>
          <a:blip r:embed="rId4"/>
          <a:stretch>
            <a:fillRect/>
          </a:stretch>
        </p:blipFill>
        <p:spPr>
          <a:xfrm>
            <a:off x="319596" y="449405"/>
            <a:ext cx="8523589" cy="5498634"/>
          </a:xfrm>
          <a:prstGeom prst="rect">
            <a:avLst/>
          </a:prstGeom>
        </p:spPr>
      </p:pic>
    </p:spTree>
    <p:extLst>
      <p:ext uri="{BB962C8B-B14F-4D97-AF65-F5344CB8AC3E}">
        <p14:creationId xmlns:p14="http://schemas.microsoft.com/office/powerpoint/2010/main" val="233175760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74A10-94AB-4FDC-B4CB-B50C89D6D285}"/>
              </a:ext>
            </a:extLst>
          </p:cNvPr>
          <p:cNvSpPr txBox="1">
            <a:spLocks noChangeArrowheads="1"/>
          </p:cNvSpPr>
          <p:nvPr/>
        </p:nvSpPr>
        <p:spPr bwMode="auto">
          <a:xfrm>
            <a:off x="2632075" y="-20638"/>
            <a:ext cx="387985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hangingPunct="1">
              <a:defRPr/>
            </a:pPr>
            <a:r>
              <a:rPr lang="en-US" altLang="en-US" sz="2400" i="1" kern="0">
                <a:latin typeface="Times New Roman" panose="02020603050405020304" pitchFamily="18" charset="0"/>
              </a:rPr>
              <a:t>FAA TFR Map</a:t>
            </a:r>
            <a:endParaRPr lang="en-US" altLang="en-US" sz="2400" kern="0" dirty="0">
              <a:latin typeface="Times New Roman" panose="02020603050405020304" pitchFamily="18" charset="0"/>
            </a:endParaRPr>
          </a:p>
        </p:txBody>
      </p:sp>
      <p:pic>
        <p:nvPicPr>
          <p:cNvPr id="7" name="Picture 6" descr="C:\Users\DoyleWJ\AppData\Local\Temp\SNAGHTML147493.PNG">
            <a:extLst>
              <a:ext uri="{FF2B5EF4-FFF2-40B4-BE49-F238E27FC236}">
                <a16:creationId xmlns:a16="http://schemas.microsoft.com/office/drawing/2014/main" id="{DB8D7AAA-09F1-4850-B56C-26C50A3E5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499" y="6267450"/>
            <a:ext cx="31813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BFB2E41-BDB5-4258-B379-CF707F32B794}"/>
              </a:ext>
            </a:extLst>
          </p:cNvPr>
          <p:cNvPicPr>
            <a:picLocks noChangeAspect="1"/>
          </p:cNvPicPr>
          <p:nvPr/>
        </p:nvPicPr>
        <p:blipFill>
          <a:blip r:embed="rId4"/>
          <a:stretch>
            <a:fillRect/>
          </a:stretch>
        </p:blipFill>
        <p:spPr>
          <a:xfrm>
            <a:off x="0" y="394953"/>
            <a:ext cx="9144000" cy="580176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E401E97-A942-4FFE-9E2A-3A40A52E2884}"/>
              </a:ext>
            </a:extLst>
          </p:cNvPr>
          <p:cNvSpPr>
            <a:spLocks noGrp="1" noChangeArrowheads="1"/>
          </p:cNvSpPr>
          <p:nvPr>
            <p:ph type="title"/>
          </p:nvPr>
        </p:nvSpPr>
        <p:spPr>
          <a:xfrm>
            <a:off x="0" y="0"/>
            <a:ext cx="9144000" cy="354013"/>
          </a:xfrm>
          <a:noFill/>
        </p:spPr>
        <p:txBody>
          <a:bodyPr/>
          <a:lstStyle/>
          <a:p>
            <a:pPr algn="ctr" eaLnBrk="1" hangingPunct="1"/>
            <a:r>
              <a:rPr lang="en-US" altLang="en-US" sz="2800" i="1">
                <a:latin typeface="Times New Roman" panose="02020603050405020304" pitchFamily="18" charset="0"/>
              </a:rPr>
              <a:t>Presentation Agenda</a:t>
            </a:r>
            <a:endParaRPr lang="en-US" altLang="en-US" sz="2800">
              <a:latin typeface="Times New Roman" panose="02020603050405020304" pitchFamily="18" charset="0"/>
            </a:endParaRPr>
          </a:p>
        </p:txBody>
      </p:sp>
      <p:sp>
        <p:nvSpPr>
          <p:cNvPr id="17411" name="Rectangle 3">
            <a:extLst>
              <a:ext uri="{FF2B5EF4-FFF2-40B4-BE49-F238E27FC236}">
                <a16:creationId xmlns:a16="http://schemas.microsoft.com/office/drawing/2014/main" id="{D9C2E940-0AF7-484F-AA31-154E18C2743C}"/>
              </a:ext>
            </a:extLst>
          </p:cNvPr>
          <p:cNvSpPr>
            <a:spLocks noGrp="1" noChangeArrowheads="1"/>
          </p:cNvSpPr>
          <p:nvPr>
            <p:ph type="body" sz="half" idx="1"/>
          </p:nvPr>
        </p:nvSpPr>
        <p:spPr>
          <a:xfrm>
            <a:off x="0" y="193668"/>
            <a:ext cx="9144000" cy="5860903"/>
          </a:xfrm>
        </p:spPr>
        <p:txBody>
          <a:bodyPr/>
          <a:lstStyle/>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Purpose of Presentation</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Some FARs You Really Need to Understand: 91.103 &amp; 91.141</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How to Get TFR Alerts</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TFR Awareness: VIP TFR at Wilmington, DE – Pre-01/20/2021</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TFR Awareness: VIP TFR at Wilmington, DE – 01/20/2021 and After</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Pre-Flight Planning: What You Can Do</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In-Flight Cautions with Avionics and Electronic Flight Bags (EFBs)</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Task Management</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Summary to Avoid TFRs and Getting Busted</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Intercept Procedures</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Appendix – Inflight Cautions with ForeFlight </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Appendix – SRM: The 5 P’s</a:t>
            </a:r>
          </a:p>
          <a:p>
            <a:pPr>
              <a:lnSpc>
                <a:spcPct val="110000"/>
              </a:lnSpc>
              <a:spcBef>
                <a:spcPct val="25000"/>
              </a:spcBef>
            </a:pPr>
            <a:r>
              <a:rPr lang="en-US" altLang="en-US" sz="2200" b="0" dirty="0">
                <a:latin typeface="Times New Roman" panose="02020603050405020304" pitchFamily="18" charset="0"/>
                <a:cs typeface="Arial" panose="020B0604020202020204" pitchFamily="34" charset="0"/>
              </a:rPr>
              <a:t>Appendix – Airspace: A, B, C, &amp; D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 calcmode="lin" valueType="num">
                                      <p:cBhvr additive="base">
                                        <p:cTn id="12"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with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additive="base">
                                        <p:cTn id="17"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with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 calcmode="lin" valueType="num">
                                      <p:cBhvr additive="base">
                                        <p:cTn id="22"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with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 calcmode="lin" valueType="num">
                                      <p:cBhvr additive="base">
                                        <p:cTn id="27"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withGroup">
                            <p:stCondLst>
                              <p:cond delay="2500"/>
                            </p:stCondLst>
                            <p:childTnLst>
                              <p:par>
                                <p:cTn id="30" presetID="2" presetClass="entr" presetSubtype="4" fill="hold" nodeType="afterEffect">
                                  <p:stCondLst>
                                    <p:cond delay="0"/>
                                  </p:stCondLst>
                                  <p:childTnLst>
                                    <p:set>
                                      <p:cBhvr>
                                        <p:cTn id="31" dur="1" fill="hold">
                                          <p:stCondLst>
                                            <p:cond delay="0"/>
                                          </p:stCondLst>
                                        </p:cTn>
                                        <p:tgtEl>
                                          <p:spTgt spid="17411">
                                            <p:txEl>
                                              <p:pRg st="5" end="5"/>
                                            </p:txEl>
                                          </p:spTgt>
                                        </p:tgtEl>
                                        <p:attrNameLst>
                                          <p:attrName>style.visibility</p:attrName>
                                        </p:attrNameLst>
                                      </p:cBhvr>
                                      <p:to>
                                        <p:strVal val="visible"/>
                                      </p:to>
                                    </p:set>
                                    <p:anim calcmode="lin" valueType="num">
                                      <p:cBhvr additive="base">
                                        <p:cTn id="32"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withGroup">
                            <p:stCondLst>
                              <p:cond delay="3000"/>
                            </p:stCondLst>
                            <p:childTnLst>
                              <p:par>
                                <p:cTn id="35" presetID="2" presetClass="entr" presetSubtype="4" fill="hold" nodeType="afterEffect">
                                  <p:stCondLst>
                                    <p:cond delay="0"/>
                                  </p:stCondLst>
                                  <p:childTnLst>
                                    <p:set>
                                      <p:cBhvr>
                                        <p:cTn id="36" dur="1" fill="hold">
                                          <p:stCondLst>
                                            <p:cond delay="0"/>
                                          </p:stCondLst>
                                        </p:cTn>
                                        <p:tgtEl>
                                          <p:spTgt spid="17411">
                                            <p:txEl>
                                              <p:pRg st="6" end="6"/>
                                            </p:txEl>
                                          </p:spTgt>
                                        </p:tgtEl>
                                        <p:attrNameLst>
                                          <p:attrName>style.visibility</p:attrName>
                                        </p:attrNameLst>
                                      </p:cBhvr>
                                      <p:to>
                                        <p:strVal val="visible"/>
                                      </p:to>
                                    </p:set>
                                    <p:anim calcmode="lin" valueType="num">
                                      <p:cBhvr additive="base">
                                        <p:cTn id="37"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withGroup">
                            <p:stCondLst>
                              <p:cond delay="3500"/>
                            </p:stCondLst>
                            <p:childTnLst>
                              <p:par>
                                <p:cTn id="40" presetID="2" presetClass="entr" presetSubtype="4" fill="hold" nodeType="afterEffect">
                                  <p:stCondLst>
                                    <p:cond delay="0"/>
                                  </p:stCondLst>
                                  <p:childTnLst>
                                    <p:set>
                                      <p:cBhvr>
                                        <p:cTn id="41" dur="1" fill="hold">
                                          <p:stCondLst>
                                            <p:cond delay="0"/>
                                          </p:stCondLst>
                                        </p:cTn>
                                        <p:tgtEl>
                                          <p:spTgt spid="17411">
                                            <p:txEl>
                                              <p:pRg st="7" end="7"/>
                                            </p:txEl>
                                          </p:spTgt>
                                        </p:tgtEl>
                                        <p:attrNameLst>
                                          <p:attrName>style.visibility</p:attrName>
                                        </p:attrNameLst>
                                      </p:cBhvr>
                                      <p:to>
                                        <p:strVal val="visible"/>
                                      </p:to>
                                    </p:set>
                                    <p:anim calcmode="lin" valueType="num">
                                      <p:cBhvr additive="base">
                                        <p:cTn id="42"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7411">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withGroup">
                            <p:stCondLst>
                              <p:cond delay="4000"/>
                            </p:stCondLst>
                            <p:childTnLst>
                              <p:par>
                                <p:cTn id="45" presetID="2" presetClass="entr" presetSubtype="4" fill="hold" nodeType="afterEffect">
                                  <p:stCondLst>
                                    <p:cond delay="0"/>
                                  </p:stCondLst>
                                  <p:childTnLst>
                                    <p:set>
                                      <p:cBhvr>
                                        <p:cTn id="46" dur="1" fill="hold">
                                          <p:stCondLst>
                                            <p:cond delay="0"/>
                                          </p:stCondLst>
                                        </p:cTn>
                                        <p:tgtEl>
                                          <p:spTgt spid="17411">
                                            <p:txEl>
                                              <p:pRg st="8" end="8"/>
                                            </p:txEl>
                                          </p:spTgt>
                                        </p:tgtEl>
                                        <p:attrNameLst>
                                          <p:attrName>style.visibility</p:attrName>
                                        </p:attrNameLst>
                                      </p:cBhvr>
                                      <p:to>
                                        <p:strVal val="visible"/>
                                      </p:to>
                                    </p:set>
                                    <p:anim calcmode="lin" valueType="num">
                                      <p:cBhvr additive="base">
                                        <p:cTn id="47"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par>
                          <p:cTn id="49" fill="hold" nodeType="withGroup">
                            <p:stCondLst>
                              <p:cond delay="4500"/>
                            </p:stCondLst>
                            <p:childTnLst>
                              <p:par>
                                <p:cTn id="50" presetID="2" presetClass="entr" presetSubtype="4" fill="hold" nodeType="afterEffect">
                                  <p:stCondLst>
                                    <p:cond delay="0"/>
                                  </p:stCondLst>
                                  <p:childTnLst>
                                    <p:set>
                                      <p:cBhvr>
                                        <p:cTn id="51" dur="1" fill="hold">
                                          <p:stCondLst>
                                            <p:cond delay="0"/>
                                          </p:stCondLst>
                                        </p:cTn>
                                        <p:tgtEl>
                                          <p:spTgt spid="17411">
                                            <p:txEl>
                                              <p:pRg st="9" end="9"/>
                                            </p:txEl>
                                          </p:spTgt>
                                        </p:tgtEl>
                                        <p:attrNameLst>
                                          <p:attrName>style.visibility</p:attrName>
                                        </p:attrNameLst>
                                      </p:cBhvr>
                                      <p:to>
                                        <p:strVal val="visible"/>
                                      </p:to>
                                    </p:set>
                                    <p:anim calcmode="lin" valueType="num">
                                      <p:cBhvr additive="base">
                                        <p:cTn id="52" dur="500" fill="hold"/>
                                        <p:tgtEl>
                                          <p:spTgt spid="17411">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7411">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17411">
                                            <p:txEl>
                                              <p:pRg st="10" end="10"/>
                                            </p:txEl>
                                          </p:spTgt>
                                        </p:tgtEl>
                                        <p:attrNameLst>
                                          <p:attrName>style.visibility</p:attrName>
                                        </p:attrNameLst>
                                      </p:cBhvr>
                                      <p:to>
                                        <p:strVal val="visible"/>
                                      </p:to>
                                    </p:set>
                                    <p:anim calcmode="lin" valueType="num">
                                      <p:cBhvr additive="base">
                                        <p:cTn id="57" dur="500" fill="hold"/>
                                        <p:tgtEl>
                                          <p:spTgt spid="17411">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411">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17411">
                                            <p:txEl>
                                              <p:pRg st="11" end="11"/>
                                            </p:txEl>
                                          </p:spTgt>
                                        </p:tgtEl>
                                        <p:attrNameLst>
                                          <p:attrName>style.visibility</p:attrName>
                                        </p:attrNameLst>
                                      </p:cBhvr>
                                      <p:to>
                                        <p:strVal val="visible"/>
                                      </p:to>
                                    </p:set>
                                    <p:anim calcmode="lin" valueType="num">
                                      <p:cBhvr additive="base">
                                        <p:cTn id="62" dur="500" fill="hold"/>
                                        <p:tgtEl>
                                          <p:spTgt spid="17411">
                                            <p:txEl>
                                              <p:pRg st="11" end="1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7411">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17411">
                                            <p:txEl>
                                              <p:pRg st="12" end="12"/>
                                            </p:txEl>
                                          </p:spTgt>
                                        </p:tgtEl>
                                        <p:attrNameLst>
                                          <p:attrName>style.visibility</p:attrName>
                                        </p:attrNameLst>
                                      </p:cBhvr>
                                      <p:to>
                                        <p:strVal val="visible"/>
                                      </p:to>
                                    </p:set>
                                    <p:anim calcmode="lin" valueType="num">
                                      <p:cBhvr additive="base">
                                        <p:cTn id="67" dur="500" fill="hold"/>
                                        <p:tgtEl>
                                          <p:spTgt spid="17411">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4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EECE31C9-266C-4245-8ABB-12F79BADBA0B}"/>
              </a:ext>
            </a:extLst>
          </p:cNvPr>
          <p:cNvSpPr>
            <a:spLocks noGrp="1" noChangeArrowheads="1"/>
          </p:cNvSpPr>
          <p:nvPr>
            <p:ph type="title"/>
          </p:nvPr>
        </p:nvSpPr>
        <p:spPr>
          <a:xfrm>
            <a:off x="0" y="0"/>
            <a:ext cx="9144000" cy="354013"/>
          </a:xfrm>
          <a:noFill/>
        </p:spPr>
        <p:txBody>
          <a:bodyPr/>
          <a:lstStyle/>
          <a:p>
            <a:pPr algn="ctr" eaLnBrk="1" hangingPunct="1"/>
            <a:r>
              <a:rPr lang="en-US" altLang="en-US" sz="2800" i="1">
                <a:latin typeface="Times New Roman" panose="02020603050405020304" pitchFamily="18" charset="0"/>
              </a:rPr>
              <a:t>FAA TFR List – Filtering Technique</a:t>
            </a:r>
            <a:endParaRPr lang="en-US" altLang="en-US" sz="2800">
              <a:latin typeface="Times New Roman" panose="02020603050405020304" pitchFamily="18" charset="0"/>
            </a:endParaRPr>
          </a:p>
        </p:txBody>
      </p:sp>
      <p:sp>
        <p:nvSpPr>
          <p:cNvPr id="17411" name="Rectangle 3">
            <a:extLst>
              <a:ext uri="{FF2B5EF4-FFF2-40B4-BE49-F238E27FC236}">
                <a16:creationId xmlns:a16="http://schemas.microsoft.com/office/drawing/2014/main" id="{140D98F5-CC20-4FCA-A72C-D28A92C6ED77}"/>
              </a:ext>
            </a:extLst>
          </p:cNvPr>
          <p:cNvSpPr>
            <a:spLocks noGrp="1" noChangeArrowheads="1"/>
          </p:cNvSpPr>
          <p:nvPr>
            <p:ph type="body" sz="half" idx="1"/>
          </p:nvPr>
        </p:nvSpPr>
        <p:spPr>
          <a:xfrm>
            <a:off x="0" y="354013"/>
            <a:ext cx="9144000" cy="5464175"/>
          </a:xfrm>
        </p:spPr>
        <p:txBody>
          <a:bodyPr/>
          <a:lstStyle/>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Enter </a:t>
            </a:r>
            <a:r>
              <a:rPr lang="en-US" altLang="en-US" sz="2400" b="0" dirty="0">
                <a:latin typeface="Times New Roman" panose="02020603050405020304" pitchFamily="18" charset="0"/>
                <a:cs typeface="Arial" panose="020B0604020202020204" pitchFamily="34" charset="0"/>
                <a:hlinkClick r:id="rId3"/>
              </a:rPr>
              <a:t>http://tfr.faa.gov</a:t>
            </a:r>
            <a:r>
              <a:rPr lang="en-US" altLang="en-US" sz="2400" b="0" dirty="0">
                <a:latin typeface="Times New Roman" panose="02020603050405020304" pitchFamily="18" charset="0"/>
                <a:cs typeface="Arial" panose="020B0604020202020204" pitchFamily="34" charset="0"/>
              </a:rPr>
              <a:t> </a:t>
            </a:r>
          </a:p>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In </a:t>
            </a:r>
            <a:r>
              <a:rPr lang="en-US" altLang="en-US" sz="2400" dirty="0">
                <a:latin typeface="Times New Roman" panose="02020603050405020304" pitchFamily="18" charset="0"/>
                <a:cs typeface="Arial" panose="020B0604020202020204" pitchFamily="34" charset="0"/>
              </a:rPr>
              <a:t>State</a:t>
            </a:r>
            <a:r>
              <a:rPr lang="en-US" altLang="en-US" sz="2400" b="0" dirty="0">
                <a:latin typeface="Times New Roman" panose="02020603050405020304" pitchFamily="18" charset="0"/>
                <a:cs typeface="Arial" panose="020B0604020202020204" pitchFamily="34" charset="0"/>
              </a:rPr>
              <a:t> window</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Click </a:t>
            </a:r>
            <a:r>
              <a:rPr lang="en-US" altLang="en-US" b="1" dirty="0">
                <a:latin typeface="Times New Roman" panose="02020603050405020304" pitchFamily="18" charset="0"/>
                <a:cs typeface="Arial" panose="020B0604020202020204" pitchFamily="34" charset="0"/>
              </a:rPr>
              <a:t>drop-down menu</a:t>
            </a:r>
            <a:r>
              <a:rPr lang="en-US" altLang="en-US" dirty="0">
                <a:latin typeface="Times New Roman" panose="02020603050405020304" pitchFamily="18" charset="0"/>
                <a:cs typeface="Arial" panose="020B0604020202020204" pitchFamily="34" charset="0"/>
              </a:rPr>
              <a:t> button </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Select “</a:t>
            </a:r>
            <a:r>
              <a:rPr lang="en-US" altLang="en-US" b="1" dirty="0">
                <a:latin typeface="Times New Roman" panose="02020603050405020304" pitchFamily="18" charset="0"/>
                <a:cs typeface="Arial" panose="020B0604020202020204" pitchFamily="34" charset="0"/>
              </a:rPr>
              <a:t>Delaware</a:t>
            </a:r>
            <a:r>
              <a:rPr lang="en-US" altLang="en-US" dirty="0">
                <a:latin typeface="Times New Roman" panose="02020603050405020304" pitchFamily="18" charset="0"/>
                <a:cs typeface="Arial" panose="020B0604020202020204" pitchFamily="34" charset="0"/>
              </a:rPr>
              <a:t>”</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Click “</a:t>
            </a:r>
            <a:r>
              <a:rPr lang="en-US" altLang="en-US" b="1" dirty="0">
                <a:latin typeface="Times New Roman" panose="02020603050405020304" pitchFamily="18" charset="0"/>
                <a:cs typeface="Arial" panose="020B0604020202020204" pitchFamily="34" charset="0"/>
              </a:rPr>
              <a:t>GO</a:t>
            </a:r>
            <a:r>
              <a:rPr lang="en-US" altLang="en-US" dirty="0">
                <a:latin typeface="Times New Roman" panose="02020603050405020304" pitchFamily="18" charset="0"/>
                <a:cs typeface="Arial" panose="020B0604020202020204" pitchFamily="34" charset="0"/>
              </a:rPr>
              <a:t>” button</a:t>
            </a:r>
          </a:p>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See results below and on next slide</a:t>
            </a:r>
          </a:p>
        </p:txBody>
      </p:sp>
      <p:pic>
        <p:nvPicPr>
          <p:cNvPr id="3" name="Picture 2">
            <a:extLst>
              <a:ext uri="{FF2B5EF4-FFF2-40B4-BE49-F238E27FC236}">
                <a16:creationId xmlns:a16="http://schemas.microsoft.com/office/drawing/2014/main" id="{FC27AD7E-B1B5-4C6A-8EDC-2561B2867803}"/>
              </a:ext>
            </a:extLst>
          </p:cNvPr>
          <p:cNvPicPr>
            <a:picLocks noChangeAspect="1"/>
          </p:cNvPicPr>
          <p:nvPr/>
        </p:nvPicPr>
        <p:blipFill>
          <a:blip r:embed="rId4"/>
          <a:stretch>
            <a:fillRect/>
          </a:stretch>
        </p:blipFill>
        <p:spPr>
          <a:xfrm>
            <a:off x="0" y="3131726"/>
            <a:ext cx="9144000" cy="59454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additive="base">
                                        <p:cTn id="17"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1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anim calcmode="lin" valueType="num">
                                      <p:cBhvr additive="base">
                                        <p:cTn id="21"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4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411">
                                            <p:txEl>
                                              <p:pRg st="4" end="4"/>
                                            </p:txEl>
                                          </p:spTgt>
                                        </p:tgtEl>
                                        <p:attrNameLst>
                                          <p:attrName>style.visibility</p:attrName>
                                        </p:attrNameLst>
                                      </p:cBhvr>
                                      <p:to>
                                        <p:strVal val="visible"/>
                                      </p:to>
                                    </p:set>
                                    <p:anim calcmode="lin" valueType="num">
                                      <p:cBhvr additive="base">
                                        <p:cTn id="25"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411">
                                            <p:txEl>
                                              <p:pRg st="5" end="5"/>
                                            </p:txEl>
                                          </p:spTgt>
                                        </p:tgtEl>
                                        <p:attrNameLst>
                                          <p:attrName>style.visibility</p:attrName>
                                        </p:attrNameLst>
                                      </p:cBhvr>
                                      <p:to>
                                        <p:strVal val="visible"/>
                                      </p:to>
                                    </p:set>
                                    <p:anim calcmode="lin" valueType="num">
                                      <p:cBhvr additive="base">
                                        <p:cTn id="31"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A32AF119-DA89-4131-9E50-AAB25FCBE78A}"/>
              </a:ext>
            </a:extLst>
          </p:cNvPr>
          <p:cNvSpPr txBox="1">
            <a:spLocks noChangeArrowheads="1"/>
          </p:cNvSpPr>
          <p:nvPr/>
        </p:nvSpPr>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hangingPunct="1">
              <a:defRPr/>
            </a:pPr>
            <a:r>
              <a:rPr lang="en-US" altLang="en-US" sz="2800" i="1" kern="0" dirty="0">
                <a:latin typeface="Times New Roman" panose="02020603050405020304" pitchFamily="18" charset="0"/>
              </a:rPr>
              <a:t>FAA TFR List – Filtered by State (Delaware)</a:t>
            </a:r>
            <a:endParaRPr lang="en-US" altLang="en-US" sz="2800" kern="0" dirty="0">
              <a:latin typeface="Times New Roman" panose="02020603050405020304" pitchFamily="18" charset="0"/>
            </a:endParaRPr>
          </a:p>
        </p:txBody>
      </p:sp>
      <p:pic>
        <p:nvPicPr>
          <p:cNvPr id="8" name="Picture 7" descr="C:\Users\DoyleWJ\AppData\Local\Temp\SNAGHTML147493.PNG">
            <a:extLst>
              <a:ext uri="{FF2B5EF4-FFF2-40B4-BE49-F238E27FC236}">
                <a16:creationId xmlns:a16="http://schemas.microsoft.com/office/drawing/2014/main" id="{2414129C-7907-405B-80BA-96D0B6D8A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960" y="6212674"/>
            <a:ext cx="31813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E232C75-EEDD-492A-9651-F2E068C215A4}"/>
              </a:ext>
            </a:extLst>
          </p:cNvPr>
          <p:cNvPicPr>
            <a:picLocks noChangeAspect="1"/>
          </p:cNvPicPr>
          <p:nvPr/>
        </p:nvPicPr>
        <p:blipFill>
          <a:blip r:embed="rId4"/>
          <a:stretch>
            <a:fillRect/>
          </a:stretch>
        </p:blipFill>
        <p:spPr>
          <a:xfrm>
            <a:off x="244390" y="541538"/>
            <a:ext cx="8402460" cy="560627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A32AF119-DA89-4131-9E50-AAB25FCBE78A}"/>
              </a:ext>
            </a:extLst>
          </p:cNvPr>
          <p:cNvSpPr txBox="1">
            <a:spLocks noChangeArrowheads="1"/>
          </p:cNvSpPr>
          <p:nvPr/>
        </p:nvSpPr>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hangingPunct="1">
              <a:defRPr/>
            </a:pPr>
            <a:r>
              <a:rPr lang="en-US" altLang="en-US" sz="2800" i="1" kern="0" dirty="0">
                <a:latin typeface="Times New Roman" panose="02020603050405020304" pitchFamily="18" charset="0"/>
              </a:rPr>
              <a:t>FAA TFR List – Filtered by State (Delaware)</a:t>
            </a:r>
            <a:endParaRPr lang="en-US" altLang="en-US" sz="2800" kern="0" dirty="0">
              <a:latin typeface="Times New Roman" panose="02020603050405020304" pitchFamily="18" charset="0"/>
            </a:endParaRPr>
          </a:p>
        </p:txBody>
      </p:sp>
      <p:pic>
        <p:nvPicPr>
          <p:cNvPr id="8" name="Picture 7" descr="C:\Users\DoyleWJ\AppData\Local\Temp\SNAGHTML147493.PNG">
            <a:extLst>
              <a:ext uri="{FF2B5EF4-FFF2-40B4-BE49-F238E27FC236}">
                <a16:creationId xmlns:a16="http://schemas.microsoft.com/office/drawing/2014/main" id="{2414129C-7907-405B-80BA-96D0B6D8A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960" y="6212674"/>
            <a:ext cx="31813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1943006-DBDE-4D97-BF25-8453855C8950}"/>
              </a:ext>
            </a:extLst>
          </p:cNvPr>
          <p:cNvPicPr>
            <a:picLocks noChangeAspect="1"/>
          </p:cNvPicPr>
          <p:nvPr/>
        </p:nvPicPr>
        <p:blipFill>
          <a:blip r:embed="rId4"/>
          <a:stretch>
            <a:fillRect/>
          </a:stretch>
        </p:blipFill>
        <p:spPr>
          <a:xfrm>
            <a:off x="265258" y="528632"/>
            <a:ext cx="8613484" cy="5614716"/>
          </a:xfrm>
          <a:prstGeom prst="rect">
            <a:avLst/>
          </a:prstGeom>
        </p:spPr>
      </p:pic>
    </p:spTree>
    <p:extLst>
      <p:ext uri="{BB962C8B-B14F-4D97-AF65-F5344CB8AC3E}">
        <p14:creationId xmlns:p14="http://schemas.microsoft.com/office/powerpoint/2010/main" val="9155011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1230AD3-26FA-4FDC-811F-4B7C25CEFB14}"/>
              </a:ext>
            </a:extLst>
          </p:cNvPr>
          <p:cNvSpPr>
            <a:spLocks noGrp="1" noChangeArrowheads="1"/>
          </p:cNvSpPr>
          <p:nvPr>
            <p:ph type="title"/>
          </p:nvPr>
        </p:nvSpPr>
        <p:spPr>
          <a:xfrm>
            <a:off x="0" y="0"/>
            <a:ext cx="9144000" cy="5913438"/>
          </a:xfrm>
          <a:noFill/>
        </p:spPr>
        <p:txBody>
          <a:bodyPr/>
          <a:lstStyle/>
          <a:p>
            <a:pPr algn="ctr" eaLnBrk="1" hangingPunct="1"/>
            <a:r>
              <a:rPr lang="en-US" altLang="en-US" sz="5400" dirty="0">
                <a:latin typeface="Times New Roman" panose="02020603050405020304" pitchFamily="18" charset="0"/>
              </a:rPr>
              <a:t>TFR Awareness</a:t>
            </a:r>
            <a:br>
              <a:rPr lang="en-US" altLang="en-US" sz="5400" dirty="0">
                <a:latin typeface="Times New Roman" panose="02020603050405020304" pitchFamily="18" charset="0"/>
              </a:rPr>
            </a:br>
            <a:r>
              <a:rPr lang="en-US" altLang="en-US" sz="5400" dirty="0">
                <a:latin typeface="Times New Roman" panose="02020603050405020304" pitchFamily="18" charset="0"/>
              </a:rPr>
              <a:t>Wilmington, DE</a:t>
            </a:r>
            <a:br>
              <a:rPr lang="en-US" altLang="en-US" sz="5400" dirty="0">
                <a:latin typeface="Times New Roman" panose="02020603050405020304" pitchFamily="18" charset="0"/>
              </a:rPr>
            </a:br>
            <a:r>
              <a:rPr lang="en-US" altLang="en-US" sz="5400" dirty="0">
                <a:latin typeface="Times New Roman" panose="02020603050405020304" pitchFamily="18" charset="0"/>
              </a:rPr>
              <a:t>Starting on 01/20/2021</a:t>
            </a:r>
            <a:endParaRPr lang="en-US" altLang="en-US" sz="5400" b="0" dirty="0">
              <a:latin typeface="Times New Roman" panose="02020603050405020304" pitchFamily="18" charset="0"/>
            </a:endParaRPr>
          </a:p>
        </p:txBody>
      </p:sp>
    </p:spTree>
    <p:extLst>
      <p:ext uri="{BB962C8B-B14F-4D97-AF65-F5344CB8AC3E}">
        <p14:creationId xmlns:p14="http://schemas.microsoft.com/office/powerpoint/2010/main" val="2872123889"/>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1DFF539A-B36C-417E-883A-83B4761318A0}"/>
              </a:ext>
            </a:extLst>
          </p:cNvPr>
          <p:cNvSpPr>
            <a:spLocks noGrp="1" noChangeArrowheads="1"/>
          </p:cNvSpPr>
          <p:nvPr>
            <p:ph type="title"/>
          </p:nvPr>
        </p:nvSpPr>
        <p:spPr>
          <a:xfrm>
            <a:off x="0" y="0"/>
            <a:ext cx="9144000" cy="609600"/>
          </a:xfrm>
          <a:noFill/>
        </p:spPr>
        <p:txBody>
          <a:bodyPr/>
          <a:lstStyle/>
          <a:p>
            <a:pPr algn="ctr" eaLnBrk="1" hangingPunct="1"/>
            <a:r>
              <a:rPr lang="en-US" altLang="en-US" sz="3100" dirty="0">
                <a:latin typeface="Times New Roman" panose="02020603050405020304" pitchFamily="18" charset="0"/>
                <a:cs typeface="Arial" panose="020B0604020202020204" pitchFamily="34" charset="0"/>
              </a:rPr>
              <a:t>VIP TFR at Wilmington, DE – 01/20/2021 and After</a:t>
            </a:r>
            <a:endParaRPr lang="en-US" altLang="en-US" sz="3100" dirty="0">
              <a:latin typeface="Times New Roman" panose="02020603050405020304" pitchFamily="18" charset="0"/>
            </a:endParaRPr>
          </a:p>
        </p:txBody>
      </p:sp>
      <p:sp>
        <p:nvSpPr>
          <p:cNvPr id="17411" name="Rectangle 3">
            <a:extLst>
              <a:ext uri="{FF2B5EF4-FFF2-40B4-BE49-F238E27FC236}">
                <a16:creationId xmlns:a16="http://schemas.microsoft.com/office/drawing/2014/main" id="{CC9017FC-CAC5-42C8-BDB1-3F40D5483A91}"/>
              </a:ext>
            </a:extLst>
          </p:cNvPr>
          <p:cNvSpPr>
            <a:spLocks noGrp="1" noChangeArrowheads="1"/>
          </p:cNvSpPr>
          <p:nvPr>
            <p:ph type="body" sz="half" idx="1"/>
          </p:nvPr>
        </p:nvSpPr>
        <p:spPr>
          <a:xfrm>
            <a:off x="0" y="424633"/>
            <a:ext cx="9144000" cy="5530850"/>
          </a:xfrm>
        </p:spPr>
        <p:txBody>
          <a:bodyPr/>
          <a:lstStyle/>
          <a:p>
            <a:pPr>
              <a:lnSpc>
                <a:spcPct val="110000"/>
              </a:lnSpc>
              <a:spcBef>
                <a:spcPct val="25000"/>
              </a:spcBef>
            </a:pPr>
            <a:r>
              <a:rPr lang="en-US" altLang="en-US" sz="2300" b="0" dirty="0">
                <a:latin typeface="Times New Roman" panose="02020603050405020304" pitchFamily="18" charset="0"/>
                <a:cs typeface="Arial" panose="020B0604020202020204" pitchFamily="34" charset="0"/>
              </a:rPr>
              <a:t>The FAA has not yet announced this TFR. The characteristics and restrictions shown are based previous Presidential TFRs</a:t>
            </a:r>
            <a:endParaRPr lang="en-US" altLang="en-US" sz="2000" b="0" dirty="0">
              <a:latin typeface="Times New Roman" panose="02020603050405020304" pitchFamily="18" charset="0"/>
              <a:cs typeface="Arial" panose="020B0604020202020204" pitchFamily="34" charset="0"/>
            </a:endParaRPr>
          </a:p>
          <a:p>
            <a:pPr>
              <a:lnSpc>
                <a:spcPct val="110000"/>
              </a:lnSpc>
              <a:spcBef>
                <a:spcPct val="25000"/>
              </a:spcBef>
            </a:pPr>
            <a:r>
              <a:rPr lang="en-US" altLang="en-US" sz="2300" b="0" dirty="0">
                <a:latin typeface="Times New Roman" panose="02020603050405020304" pitchFamily="18" charset="0"/>
                <a:cs typeface="Arial" panose="020B0604020202020204" pitchFamily="34" charset="0"/>
              </a:rPr>
              <a:t>Valid</a:t>
            </a:r>
          </a:p>
          <a:p>
            <a:pPr lvl="1">
              <a:lnSpc>
                <a:spcPct val="110000"/>
              </a:lnSpc>
              <a:spcBef>
                <a:spcPct val="25000"/>
              </a:spcBef>
            </a:pPr>
            <a:r>
              <a:rPr lang="en-US" altLang="en-US" sz="2300" dirty="0">
                <a:latin typeface="Times New Roman" panose="02020603050405020304" pitchFamily="18" charset="0"/>
                <a:cs typeface="Arial" panose="020B0604020202020204" pitchFamily="34" charset="0"/>
              </a:rPr>
              <a:t>From 01/20/2021 for at least 4 years</a:t>
            </a:r>
            <a:endParaRPr lang="en-US" altLang="en-US" sz="2300" b="0" dirty="0">
              <a:latin typeface="Times New Roman" panose="02020603050405020304" pitchFamily="18" charset="0"/>
              <a:cs typeface="Arial" panose="020B0604020202020204" pitchFamily="34" charset="0"/>
            </a:endParaRPr>
          </a:p>
          <a:p>
            <a:pPr>
              <a:lnSpc>
                <a:spcPct val="110000"/>
              </a:lnSpc>
              <a:spcBef>
                <a:spcPct val="25000"/>
              </a:spcBef>
            </a:pPr>
            <a:r>
              <a:rPr lang="en-US" altLang="en-US" sz="2300" b="0" dirty="0">
                <a:latin typeface="Times New Roman" panose="02020603050405020304" pitchFamily="18" charset="0"/>
                <a:cs typeface="Arial" panose="020B0604020202020204" pitchFamily="34" charset="0"/>
              </a:rPr>
              <a:t>Location</a:t>
            </a:r>
          </a:p>
          <a:p>
            <a:pPr lvl="1">
              <a:lnSpc>
                <a:spcPct val="110000"/>
              </a:lnSpc>
              <a:spcBef>
                <a:spcPct val="25000"/>
              </a:spcBef>
            </a:pPr>
            <a:r>
              <a:rPr lang="en-US" altLang="en-US" sz="2300" dirty="0">
                <a:latin typeface="Times New Roman" panose="02020603050405020304" pitchFamily="18" charset="0"/>
                <a:cs typeface="Arial" panose="020B0604020202020204" pitchFamily="34" charset="0"/>
              </a:rPr>
              <a:t>Dupont (DQO) VORTAC 008° Radial at 5.6 NM</a:t>
            </a:r>
            <a:endParaRPr lang="en-US" altLang="en-US" sz="2300" b="0" dirty="0">
              <a:latin typeface="Times New Roman" panose="02020603050405020304" pitchFamily="18" charset="0"/>
              <a:cs typeface="Arial" panose="020B0604020202020204" pitchFamily="34" charset="0"/>
            </a:endParaRPr>
          </a:p>
          <a:p>
            <a:pPr>
              <a:lnSpc>
                <a:spcPct val="110000"/>
              </a:lnSpc>
              <a:spcBef>
                <a:spcPct val="25000"/>
              </a:spcBef>
            </a:pPr>
            <a:r>
              <a:rPr lang="en-US" altLang="en-US" sz="2300" b="0" dirty="0">
                <a:latin typeface="Times New Roman" panose="02020603050405020304" pitchFamily="18" charset="0"/>
                <a:cs typeface="Arial" panose="020B0604020202020204" pitchFamily="34" charset="0"/>
              </a:rPr>
              <a:t>Dimensions</a:t>
            </a:r>
          </a:p>
          <a:p>
            <a:pPr lvl="1">
              <a:lnSpc>
                <a:spcPct val="110000"/>
              </a:lnSpc>
              <a:spcBef>
                <a:spcPct val="25000"/>
              </a:spcBef>
            </a:pPr>
            <a:r>
              <a:rPr lang="en-US" altLang="en-US" sz="2300" dirty="0">
                <a:latin typeface="Times New Roman" panose="02020603050405020304" pitchFamily="18" charset="0"/>
                <a:cs typeface="Arial" panose="020B0604020202020204" pitchFamily="34" charset="0"/>
              </a:rPr>
              <a:t>Width </a:t>
            </a:r>
          </a:p>
          <a:p>
            <a:pPr lvl="2">
              <a:lnSpc>
                <a:spcPct val="110000"/>
              </a:lnSpc>
              <a:spcBef>
                <a:spcPct val="25000"/>
              </a:spcBef>
            </a:pPr>
            <a:r>
              <a:rPr lang="en-US" altLang="en-US" sz="2300" dirty="0">
                <a:latin typeface="Times New Roman" panose="02020603050405020304" pitchFamily="18" charset="0"/>
                <a:cs typeface="Arial" panose="020B0604020202020204" pitchFamily="34" charset="0"/>
              </a:rPr>
              <a:t>Inner Ring (</a:t>
            </a:r>
            <a:r>
              <a:rPr lang="en-US" altLang="en-US" sz="2300" b="1" dirty="0">
                <a:solidFill>
                  <a:srgbClr val="FF0000"/>
                </a:solidFill>
                <a:latin typeface="Times New Roman" panose="02020603050405020304" pitchFamily="18" charset="0"/>
                <a:cs typeface="Arial" panose="020B0604020202020204" pitchFamily="34" charset="0"/>
              </a:rPr>
              <a:t>No Fly Zone</a:t>
            </a:r>
            <a:r>
              <a:rPr lang="en-US" altLang="en-US" sz="2300" dirty="0">
                <a:latin typeface="Times New Roman" panose="02020603050405020304" pitchFamily="18" charset="0"/>
                <a:cs typeface="Arial" panose="020B0604020202020204" pitchFamily="34" charset="0"/>
              </a:rPr>
              <a:t>) = 10NM Radius</a:t>
            </a:r>
          </a:p>
          <a:p>
            <a:pPr lvl="2">
              <a:lnSpc>
                <a:spcPct val="110000"/>
              </a:lnSpc>
              <a:spcBef>
                <a:spcPct val="25000"/>
              </a:spcBef>
            </a:pPr>
            <a:r>
              <a:rPr lang="en-US" altLang="en-US" sz="2300" dirty="0">
                <a:latin typeface="Times New Roman" panose="02020603050405020304" pitchFamily="18" charset="0"/>
                <a:cs typeface="Arial" panose="020B0604020202020204" pitchFamily="34" charset="0"/>
              </a:rPr>
              <a:t>Outer Ring = 30NM Radius</a:t>
            </a:r>
          </a:p>
          <a:p>
            <a:pPr lvl="1">
              <a:lnSpc>
                <a:spcPct val="110000"/>
              </a:lnSpc>
              <a:spcBef>
                <a:spcPct val="25000"/>
              </a:spcBef>
            </a:pPr>
            <a:r>
              <a:rPr lang="en-US" altLang="en-US" sz="2300" b="0" dirty="0">
                <a:latin typeface="Times New Roman" panose="02020603050405020304" pitchFamily="18" charset="0"/>
                <a:cs typeface="Arial" panose="020B0604020202020204" pitchFamily="34" charset="0"/>
              </a:rPr>
              <a:t>Height = Surface to 17,999 Feet AGL</a:t>
            </a:r>
          </a:p>
          <a:p>
            <a:pPr>
              <a:lnSpc>
                <a:spcPct val="110000"/>
              </a:lnSpc>
              <a:spcBef>
                <a:spcPct val="25000"/>
              </a:spcBef>
            </a:pPr>
            <a:r>
              <a:rPr lang="en-US" altLang="en-US" sz="2300" b="0" dirty="0">
                <a:latin typeface="Times New Roman" panose="02020603050405020304" pitchFamily="18" charset="0"/>
                <a:cs typeface="Arial" panose="020B0604020202020204" pitchFamily="34" charset="0"/>
              </a:rPr>
              <a:t>See next slide for illustration of TFR on Washington Sectional</a:t>
            </a:r>
          </a:p>
        </p:txBody>
      </p:sp>
    </p:spTree>
    <p:extLst>
      <p:ext uri="{BB962C8B-B14F-4D97-AF65-F5344CB8AC3E}">
        <p14:creationId xmlns:p14="http://schemas.microsoft.com/office/powerpoint/2010/main" val="29559858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additive="base">
                                        <p:cTn id="17"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411">
                                            <p:txEl>
                                              <p:pRg st="3" end="3"/>
                                            </p:txEl>
                                          </p:spTgt>
                                        </p:tgtEl>
                                        <p:attrNameLst>
                                          <p:attrName>style.visibility</p:attrName>
                                        </p:attrNameLst>
                                      </p:cBhvr>
                                      <p:to>
                                        <p:strVal val="visible"/>
                                      </p:to>
                                    </p:set>
                                    <p:anim calcmode="lin" valueType="num">
                                      <p:cBhvr additive="base">
                                        <p:cTn id="23"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411">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 calcmode="lin" valueType="num">
                                      <p:cBhvr additive="base">
                                        <p:cTn id="27"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411">
                                            <p:txEl>
                                              <p:pRg st="5" end="5"/>
                                            </p:txEl>
                                          </p:spTgt>
                                        </p:tgtEl>
                                        <p:attrNameLst>
                                          <p:attrName>style.visibility</p:attrName>
                                        </p:attrNameLst>
                                      </p:cBhvr>
                                      <p:to>
                                        <p:strVal val="visible"/>
                                      </p:to>
                                    </p:set>
                                    <p:anim calcmode="lin" valueType="num">
                                      <p:cBhvr additive="base">
                                        <p:cTn id="33"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411">
                                            <p:txEl>
                                              <p:pRg st="6" end="6"/>
                                            </p:txEl>
                                          </p:spTgt>
                                        </p:tgtEl>
                                        <p:attrNameLst>
                                          <p:attrName>style.visibility</p:attrName>
                                        </p:attrNameLst>
                                      </p:cBhvr>
                                      <p:to>
                                        <p:strVal val="visible"/>
                                      </p:to>
                                    </p:set>
                                    <p:anim calcmode="lin" valueType="num">
                                      <p:cBhvr additive="base">
                                        <p:cTn id="39"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7411">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411">
                                            <p:txEl>
                                              <p:pRg st="7" end="7"/>
                                            </p:txEl>
                                          </p:spTgt>
                                        </p:tgtEl>
                                        <p:attrNameLst>
                                          <p:attrName>style.visibility</p:attrName>
                                        </p:attrNameLst>
                                      </p:cBhvr>
                                      <p:to>
                                        <p:strVal val="visible"/>
                                      </p:to>
                                    </p:set>
                                    <p:anim calcmode="lin" valueType="num">
                                      <p:cBhvr additive="base">
                                        <p:cTn id="43"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1">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411">
                                            <p:txEl>
                                              <p:pRg st="8" end="8"/>
                                            </p:txEl>
                                          </p:spTgt>
                                        </p:tgtEl>
                                        <p:attrNameLst>
                                          <p:attrName>style.visibility</p:attrName>
                                        </p:attrNameLst>
                                      </p:cBhvr>
                                      <p:to>
                                        <p:strVal val="visible"/>
                                      </p:to>
                                    </p:set>
                                    <p:anim calcmode="lin" valueType="num">
                                      <p:cBhvr additive="base">
                                        <p:cTn id="47"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411">
                                            <p:txEl>
                                              <p:pRg st="9" end="9"/>
                                            </p:txEl>
                                          </p:spTgt>
                                        </p:tgtEl>
                                        <p:attrNameLst>
                                          <p:attrName>style.visibility</p:attrName>
                                        </p:attrNameLst>
                                      </p:cBhvr>
                                      <p:to>
                                        <p:strVal val="visible"/>
                                      </p:to>
                                    </p:set>
                                    <p:anim calcmode="lin" valueType="num">
                                      <p:cBhvr additive="base">
                                        <p:cTn id="53" dur="500" fill="hold"/>
                                        <p:tgtEl>
                                          <p:spTgt spid="17411">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741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7411">
                                            <p:txEl>
                                              <p:pRg st="10" end="10"/>
                                            </p:txEl>
                                          </p:spTgt>
                                        </p:tgtEl>
                                        <p:attrNameLst>
                                          <p:attrName>style.visibility</p:attrName>
                                        </p:attrNameLst>
                                      </p:cBhvr>
                                      <p:to>
                                        <p:strVal val="visible"/>
                                      </p:to>
                                    </p:set>
                                    <p:anim calcmode="lin" valueType="num">
                                      <p:cBhvr additive="base">
                                        <p:cTn id="59" dur="500" fill="hold"/>
                                        <p:tgtEl>
                                          <p:spTgt spid="17411">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74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E3722-C78E-4468-BC4D-5118FB98A175}"/>
              </a:ext>
            </a:extLst>
          </p:cNvPr>
          <p:cNvPicPr>
            <a:picLocks noChangeAspect="1"/>
          </p:cNvPicPr>
          <p:nvPr/>
        </p:nvPicPr>
        <p:blipFill>
          <a:blip r:embed="rId3"/>
          <a:stretch>
            <a:fillRect/>
          </a:stretch>
        </p:blipFill>
        <p:spPr>
          <a:xfrm>
            <a:off x="16404" y="0"/>
            <a:ext cx="9111192" cy="6858000"/>
          </a:xfrm>
          <a:prstGeom prst="rect">
            <a:avLst/>
          </a:prstGeom>
        </p:spPr>
      </p:pic>
    </p:spTree>
    <p:extLst>
      <p:ext uri="{BB962C8B-B14F-4D97-AF65-F5344CB8AC3E}">
        <p14:creationId xmlns:p14="http://schemas.microsoft.com/office/powerpoint/2010/main" val="472932374"/>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FAC8CFC0-B672-46AF-93D3-4AE6F996E034}"/>
              </a:ext>
            </a:extLst>
          </p:cNvPr>
          <p:cNvSpPr>
            <a:spLocks noGrp="1" noChangeArrowheads="1"/>
          </p:cNvSpPr>
          <p:nvPr>
            <p:ph type="title"/>
          </p:nvPr>
        </p:nvSpPr>
        <p:spPr>
          <a:xfrm>
            <a:off x="0" y="0"/>
            <a:ext cx="9144000" cy="487363"/>
          </a:xfrm>
          <a:noFill/>
        </p:spPr>
        <p:txBody>
          <a:bodyPr/>
          <a:lstStyle/>
          <a:p>
            <a:pPr algn="ctr" eaLnBrk="1" hangingPunct="1"/>
            <a:r>
              <a:rPr lang="en-US" altLang="en-US" sz="2400" i="1" dirty="0">
                <a:latin typeface="Times New Roman" panose="02020603050405020304" pitchFamily="18" charset="0"/>
              </a:rPr>
              <a:t>VIP TFR – Wilmington, DE  Starting 01/20/2021</a:t>
            </a:r>
            <a:endParaRPr lang="en-US" altLang="en-US" sz="2400" dirty="0">
              <a:latin typeface="Times New Roman" panose="02020603050405020304" pitchFamily="18" charset="0"/>
            </a:endParaRPr>
          </a:p>
        </p:txBody>
      </p:sp>
      <p:sp>
        <p:nvSpPr>
          <p:cNvPr id="4" name="Rectangle 3">
            <a:extLst>
              <a:ext uri="{FF2B5EF4-FFF2-40B4-BE49-F238E27FC236}">
                <a16:creationId xmlns:a16="http://schemas.microsoft.com/office/drawing/2014/main" id="{405BA75A-B9B3-4A48-8744-E5BE6A6D4E6C}"/>
              </a:ext>
            </a:extLst>
          </p:cNvPr>
          <p:cNvSpPr>
            <a:spLocks noGrp="1" noChangeArrowheads="1"/>
          </p:cNvSpPr>
          <p:nvPr>
            <p:ph type="body" sz="half" idx="1"/>
          </p:nvPr>
        </p:nvSpPr>
        <p:spPr>
          <a:xfrm>
            <a:off x="0" y="473592"/>
            <a:ext cx="9144000" cy="5536591"/>
          </a:xfrm>
        </p:spPr>
        <p:txBody>
          <a:bodyPr/>
          <a:lstStyle/>
          <a:p>
            <a:pPr>
              <a:lnSpc>
                <a:spcPct val="110000"/>
              </a:lnSpc>
              <a:spcBef>
                <a:spcPct val="25000"/>
              </a:spcBef>
              <a:defRPr/>
            </a:pPr>
            <a:r>
              <a:rPr lang="en-US" altLang="en-US" sz="2200" dirty="0">
                <a:latin typeface="Times New Roman" panose="02020603050405020304" pitchFamily="18" charset="0"/>
                <a:cs typeface="Times New Roman" panose="02020603050405020304" pitchFamily="18" charset="0"/>
              </a:rPr>
              <a:t>All operations within the Inner Ring, </a:t>
            </a:r>
            <a:r>
              <a:rPr lang="en-US" altLang="en-US" sz="2200" dirty="0">
                <a:solidFill>
                  <a:srgbClr val="FF0000"/>
                </a:solidFill>
                <a:latin typeface="Times New Roman" panose="02020603050405020304" pitchFamily="18" charset="0"/>
                <a:cs typeface="Times New Roman" panose="02020603050405020304" pitchFamily="18" charset="0"/>
              </a:rPr>
              <a:t>No-Fly Zone</a:t>
            </a:r>
            <a:r>
              <a:rPr lang="en-US" altLang="en-US" sz="2200" dirty="0">
                <a:latin typeface="Times New Roman" panose="02020603050405020304" pitchFamily="18" charset="0"/>
                <a:cs typeface="Times New Roman" panose="02020603050405020304" pitchFamily="18" charset="0"/>
              </a:rPr>
              <a:t>, 10 NM (Area B), </a:t>
            </a:r>
            <a:br>
              <a:rPr lang="en-US" altLang="en-US" sz="2200" dirty="0">
                <a:latin typeface="Times New Roman" panose="02020603050405020304" pitchFamily="18" charset="0"/>
                <a:cs typeface="Times New Roman" panose="02020603050405020304" pitchFamily="18" charset="0"/>
              </a:rPr>
            </a:br>
            <a:r>
              <a:rPr lang="en-US" altLang="en-US" sz="2200" u="sng" dirty="0">
                <a:solidFill>
                  <a:srgbClr val="FF0000"/>
                </a:solidFill>
                <a:latin typeface="Times New Roman" panose="02020603050405020304" pitchFamily="18" charset="0"/>
                <a:cs typeface="Times New Roman" panose="02020603050405020304" pitchFamily="18" charset="0"/>
              </a:rPr>
              <a:t>are prohibited except for:</a:t>
            </a:r>
            <a:r>
              <a:rPr lang="en-US" altLang="en-US" sz="2200" dirty="0">
                <a:latin typeface="Times New Roman" panose="02020603050405020304" pitchFamily="18" charset="0"/>
                <a:cs typeface="Times New Roman" panose="02020603050405020304" pitchFamily="18" charset="0"/>
              </a:rPr>
              <a:t> </a:t>
            </a:r>
          </a:p>
          <a:p>
            <a:pPr lvl="1">
              <a:lnSpc>
                <a:spcPct val="110000"/>
              </a:lnSpc>
              <a:spcBef>
                <a:spcPct val="25000"/>
              </a:spcBef>
              <a:defRPr/>
            </a:pPr>
            <a:r>
              <a:rPr lang="en-US" sz="2000" dirty="0">
                <a:latin typeface="Times New Roman" panose="02020603050405020304" pitchFamily="18" charset="0"/>
                <a:ea typeface="+mn-ea"/>
                <a:cs typeface="Times New Roman" panose="02020603050405020304" pitchFamily="18" charset="0"/>
              </a:rPr>
              <a:t>Approved law enforcement, military aircraft directly supporting the United States Secret Service (USSS) and the office of the President of the United States </a:t>
            </a:r>
          </a:p>
          <a:p>
            <a:pPr lvl="1">
              <a:lnSpc>
                <a:spcPct val="110000"/>
              </a:lnSpc>
              <a:spcBef>
                <a:spcPct val="25000"/>
              </a:spcBef>
              <a:defRPr/>
            </a:pPr>
            <a:r>
              <a:rPr lang="en-US" sz="2000" dirty="0">
                <a:latin typeface="Times New Roman" panose="02020603050405020304" pitchFamily="18" charset="0"/>
                <a:ea typeface="+mn-ea"/>
                <a:cs typeface="Times New Roman" panose="02020603050405020304" pitchFamily="18" charset="0"/>
              </a:rPr>
              <a:t>Approved air ambulance flights</a:t>
            </a:r>
          </a:p>
          <a:p>
            <a:pPr lvl="1">
              <a:lnSpc>
                <a:spcPct val="110000"/>
              </a:lnSpc>
              <a:spcBef>
                <a:spcPct val="25000"/>
              </a:spcBef>
              <a:defRPr/>
            </a:pPr>
            <a:r>
              <a:rPr lang="en-US" sz="2000" dirty="0">
                <a:latin typeface="Times New Roman" panose="02020603050405020304" pitchFamily="18" charset="0"/>
                <a:ea typeface="+mn-ea"/>
                <a:cs typeface="Times New Roman" panose="02020603050405020304" pitchFamily="18" charset="0"/>
              </a:rPr>
              <a:t>Regularly scheduled commercial passenger and all-cargo carriers operating under one of the following TSA-Approved standard security programs/procedures: </a:t>
            </a:r>
          </a:p>
          <a:p>
            <a:pPr lvl="2">
              <a:lnSpc>
                <a:spcPct val="110000"/>
              </a:lnSpc>
              <a:spcBef>
                <a:spcPct val="25000"/>
              </a:spcBef>
              <a:defRPr/>
            </a:pPr>
            <a:r>
              <a:rPr lang="en-US" sz="1800" dirty="0">
                <a:latin typeface="Times New Roman" panose="02020603050405020304" pitchFamily="18" charset="0"/>
                <a:ea typeface="+mn-ea"/>
                <a:cs typeface="Times New Roman" panose="02020603050405020304" pitchFamily="18" charset="0"/>
              </a:rPr>
              <a:t>aircraft operator standard security program (AOSSP)</a:t>
            </a:r>
          </a:p>
          <a:p>
            <a:pPr lvl="2">
              <a:lnSpc>
                <a:spcPct val="110000"/>
              </a:lnSpc>
              <a:spcBef>
                <a:spcPct val="25000"/>
              </a:spcBef>
              <a:defRPr/>
            </a:pPr>
            <a:r>
              <a:rPr lang="en-US" sz="1800" dirty="0">
                <a:latin typeface="Times New Roman" panose="02020603050405020304" pitchFamily="18" charset="0"/>
                <a:ea typeface="+mn-ea"/>
                <a:cs typeface="Times New Roman" panose="02020603050405020304" pitchFamily="18" charset="0"/>
              </a:rPr>
              <a:t>full all-cargo aircraft operator standard security program (FACAOSSP) </a:t>
            </a:r>
          </a:p>
          <a:p>
            <a:pPr lvl="2">
              <a:lnSpc>
                <a:spcPct val="110000"/>
              </a:lnSpc>
              <a:spcBef>
                <a:spcPct val="25000"/>
              </a:spcBef>
              <a:defRPr/>
            </a:pPr>
            <a:r>
              <a:rPr lang="en-US" sz="1800" dirty="0">
                <a:latin typeface="Times New Roman" panose="02020603050405020304" pitchFamily="18" charset="0"/>
                <a:ea typeface="+mn-ea"/>
                <a:cs typeface="Times New Roman" panose="02020603050405020304" pitchFamily="18" charset="0"/>
              </a:rPr>
              <a:t>model security program (MSP) </a:t>
            </a:r>
          </a:p>
          <a:p>
            <a:pPr lvl="2">
              <a:lnSpc>
                <a:spcPct val="110000"/>
              </a:lnSpc>
              <a:spcBef>
                <a:spcPct val="25000"/>
              </a:spcBef>
              <a:defRPr/>
            </a:pPr>
            <a:r>
              <a:rPr lang="en-US" sz="1800" dirty="0">
                <a:latin typeface="Times New Roman" panose="02020603050405020304" pitchFamily="18" charset="0"/>
                <a:ea typeface="+mn-ea"/>
                <a:cs typeface="Times New Roman" panose="02020603050405020304" pitchFamily="18" charset="0"/>
              </a:rPr>
              <a:t>twelve five standard security program (TFSSP) all cargo</a:t>
            </a:r>
          </a:p>
          <a:p>
            <a:pPr lvl="2">
              <a:lnSpc>
                <a:spcPct val="110000"/>
              </a:lnSpc>
              <a:spcBef>
                <a:spcPct val="25000"/>
              </a:spcBef>
              <a:defRPr/>
            </a:pPr>
            <a:r>
              <a:rPr lang="en-US" sz="1800" dirty="0">
                <a:latin typeface="Times New Roman" panose="02020603050405020304" pitchFamily="18" charset="0"/>
                <a:ea typeface="+mn-ea"/>
                <a:cs typeface="Times New Roman" panose="02020603050405020304" pitchFamily="18" charset="0"/>
              </a:rPr>
              <a:t>all-cargo international security procedure (ACISP) and are arriving into and/or departing from 14 cfr part 139 airports. </a:t>
            </a:r>
          </a:p>
          <a:p>
            <a:pPr lvl="2">
              <a:lnSpc>
                <a:spcPct val="110000"/>
              </a:lnSpc>
              <a:spcBef>
                <a:spcPct val="25000"/>
              </a:spcBef>
              <a:defRPr/>
            </a:pPr>
            <a:r>
              <a:rPr lang="en-US" sz="1800" dirty="0">
                <a:latin typeface="Times New Roman" panose="02020603050405020304" pitchFamily="18" charset="0"/>
                <a:ea typeface="+mn-ea"/>
                <a:cs typeface="Times New Roman" panose="02020603050405020304" pitchFamily="18" charset="0"/>
              </a:rPr>
              <a:t>All emergency/life saving flight (medical/law enforcement/firefighting) operations must coordinate with ATC prior to their departure at </a:t>
            </a:r>
            <a:r>
              <a:rPr lang="en-US" sz="1800" b="1" dirty="0">
                <a:latin typeface="Times New Roman" panose="02020603050405020304" pitchFamily="18" charset="0"/>
                <a:ea typeface="+mn-ea"/>
                <a:cs typeface="Times New Roman" panose="02020603050405020304" pitchFamily="18" charset="0"/>
              </a:rPr>
              <a:t>516-683-2966</a:t>
            </a:r>
            <a:r>
              <a:rPr lang="en-US" sz="1800" dirty="0">
                <a:latin typeface="Times New Roman" panose="02020603050405020304" pitchFamily="18" charset="0"/>
                <a:ea typeface="+mn-ea"/>
                <a:cs typeface="Times New Roman" panose="02020603050405020304" pitchFamily="18" charset="0"/>
              </a:rPr>
              <a:t> to avoid potential delays.</a:t>
            </a:r>
            <a:endParaRPr lang="en-US" altLang="en-US" sz="1800" dirty="0">
              <a:latin typeface="Times New Roman" panose="02020603050405020304" pitchFamily="18" charset="0"/>
              <a:ea typeface="+mn-ea"/>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additive="base">
                                        <p:cTn id="3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nodeType="after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 calcmode="lin" valueType="num">
                                      <p:cBhvr additive="base">
                                        <p:cTn id="46"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000"/>
                            </p:stCondLst>
                            <p:childTnLst>
                              <p:par>
                                <p:cTn id="49" presetID="2" presetClass="entr" presetSubtype="4" fill="hold" nodeType="after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 calcmode="lin" valueType="num">
                                      <p:cBhvr additive="base">
                                        <p:cTn id="5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2" presetClass="entr" presetSubtype="4" fill="hold" nodeType="after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 calcmode="lin" valueType="num">
                                      <p:cBhvr additive="base">
                                        <p:cTn id="56"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335BD19D-1A9D-4FEF-B1F8-665100AFD779}"/>
              </a:ext>
            </a:extLst>
          </p:cNvPr>
          <p:cNvSpPr>
            <a:spLocks noGrp="1" noChangeArrowheads="1"/>
          </p:cNvSpPr>
          <p:nvPr>
            <p:ph type="title"/>
          </p:nvPr>
        </p:nvSpPr>
        <p:spPr>
          <a:xfrm>
            <a:off x="0" y="0"/>
            <a:ext cx="9144000" cy="487363"/>
          </a:xfrm>
          <a:noFill/>
        </p:spPr>
        <p:txBody>
          <a:bodyPr/>
          <a:lstStyle/>
          <a:p>
            <a:pPr algn="ctr" eaLnBrk="1" hangingPunct="1"/>
            <a:r>
              <a:rPr lang="en-US" altLang="en-US" sz="2400" i="1" dirty="0">
                <a:latin typeface="Times New Roman" panose="02020603050405020304" pitchFamily="18" charset="0"/>
              </a:rPr>
              <a:t>VIP TFR – Wilmington, DE  Starting 01/20/2021</a:t>
            </a:r>
            <a:endParaRPr lang="en-US" altLang="en-US" sz="2400" dirty="0">
              <a:latin typeface="Times New Roman" panose="02020603050405020304" pitchFamily="18" charset="0"/>
            </a:endParaRPr>
          </a:p>
        </p:txBody>
      </p:sp>
      <p:sp>
        <p:nvSpPr>
          <p:cNvPr id="4" name="Rectangle 3">
            <a:extLst>
              <a:ext uri="{FF2B5EF4-FFF2-40B4-BE49-F238E27FC236}">
                <a16:creationId xmlns:a16="http://schemas.microsoft.com/office/drawing/2014/main" id="{3C0DE11A-E865-4270-90FD-701E00D5465F}"/>
              </a:ext>
            </a:extLst>
          </p:cNvPr>
          <p:cNvSpPr>
            <a:spLocks noGrp="1" noChangeArrowheads="1"/>
          </p:cNvSpPr>
          <p:nvPr>
            <p:ph type="body" sz="half" idx="1"/>
          </p:nvPr>
        </p:nvSpPr>
        <p:spPr>
          <a:xfrm>
            <a:off x="0" y="487363"/>
            <a:ext cx="9144000" cy="5411787"/>
          </a:xfrm>
        </p:spPr>
        <p:txBody>
          <a:bodyPr/>
          <a:lstStyle/>
          <a:p>
            <a:pPr>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For operations within the airspace between the Inner Ring, 10 NM (Area B), </a:t>
            </a:r>
            <a:r>
              <a:rPr lang="en-US" altLang="en-US" sz="2300" u="sng" dirty="0">
                <a:solidFill>
                  <a:srgbClr val="FF0000"/>
                </a:solidFill>
                <a:latin typeface="Times New Roman" panose="02020603050405020304" pitchFamily="18" charset="0"/>
                <a:cs typeface="Times New Roman" panose="02020603050405020304" pitchFamily="18" charset="0"/>
              </a:rPr>
              <a:t>and the 30 NM Outer Ring (Area A):</a:t>
            </a:r>
            <a:r>
              <a:rPr lang="en-US" altLang="en-US" sz="2300" dirty="0">
                <a:latin typeface="Times New Roman" panose="02020603050405020304" pitchFamily="18" charset="0"/>
                <a:cs typeface="Times New Roman" panose="02020603050405020304" pitchFamily="18" charset="0"/>
              </a:rPr>
              <a:t> </a:t>
            </a:r>
          </a:p>
          <a:p>
            <a:pPr lvl="1">
              <a:lnSpc>
                <a:spcPct val="110000"/>
              </a:lnSpc>
              <a:spcBef>
                <a:spcPct val="25000"/>
              </a:spcBef>
            </a:pPr>
            <a:r>
              <a:rPr lang="en-US" altLang="en-US" sz="2200" b="1" dirty="0">
                <a:solidFill>
                  <a:srgbClr val="FF0000"/>
                </a:solidFill>
                <a:latin typeface="Times New Roman" panose="02020603050405020304" pitchFamily="18" charset="0"/>
                <a:cs typeface="Times New Roman" panose="02020603050405020304" pitchFamily="18" charset="0"/>
              </a:rPr>
              <a:t>All aircraft operating within the Outer Ring are limited to aircraft arriving or departing local airfields</a:t>
            </a:r>
          </a:p>
          <a:p>
            <a:pPr lvl="1">
              <a:lnSpc>
                <a:spcPct val="110000"/>
              </a:lnSpc>
              <a:spcBef>
                <a:spcPct val="25000"/>
              </a:spcBef>
            </a:pPr>
            <a:r>
              <a:rPr lang="en-US" altLang="en-US" sz="2200" b="1" dirty="0">
                <a:solidFill>
                  <a:srgbClr val="FF0000"/>
                </a:solidFill>
                <a:latin typeface="Times New Roman" panose="02020603050405020304" pitchFamily="18" charset="0"/>
                <a:cs typeface="Times New Roman" panose="02020603050405020304" pitchFamily="18" charset="0"/>
              </a:rPr>
              <a:t>Workload permitting, ATC may authorize transit operations</a:t>
            </a:r>
          </a:p>
          <a:p>
            <a:pPr lvl="1">
              <a:lnSpc>
                <a:spcPct val="110000"/>
              </a:lnSpc>
              <a:spcBef>
                <a:spcPct val="25000"/>
              </a:spcBef>
            </a:pPr>
            <a:r>
              <a:rPr lang="en-US" altLang="en-US" sz="2200" b="1" dirty="0">
                <a:solidFill>
                  <a:srgbClr val="FF0000"/>
                </a:solidFill>
                <a:latin typeface="Times New Roman" panose="02020603050405020304" pitchFamily="18" charset="0"/>
                <a:cs typeface="Times New Roman" panose="02020603050405020304" pitchFamily="18" charset="0"/>
              </a:rPr>
              <a:t>Aircraft may </a:t>
            </a:r>
            <a:r>
              <a:rPr lang="en-US" altLang="en-US" sz="2200" b="1" u="sng" dirty="0">
                <a:solidFill>
                  <a:srgbClr val="FF0000"/>
                </a:solidFill>
                <a:latin typeface="Times New Roman" panose="02020603050405020304" pitchFamily="18" charset="0"/>
                <a:cs typeface="Times New Roman" panose="02020603050405020304" pitchFamily="18" charset="0"/>
              </a:rPr>
              <a:t>not</a:t>
            </a:r>
            <a:r>
              <a:rPr lang="en-US" altLang="en-US" sz="2200" b="1" dirty="0">
                <a:solidFill>
                  <a:srgbClr val="FF0000"/>
                </a:solidFill>
                <a:latin typeface="Times New Roman" panose="02020603050405020304" pitchFamily="18" charset="0"/>
                <a:cs typeface="Times New Roman" panose="02020603050405020304" pitchFamily="18" charset="0"/>
              </a:rPr>
              <a:t> loiter</a:t>
            </a:r>
          </a:p>
          <a:p>
            <a:pPr lvl="1">
              <a:lnSpc>
                <a:spcPct val="110000"/>
              </a:lnSpc>
              <a:spcBef>
                <a:spcPct val="25000"/>
              </a:spcBef>
            </a:pPr>
            <a:r>
              <a:rPr lang="en-US" altLang="en-US" sz="2200" b="1" dirty="0">
                <a:solidFill>
                  <a:srgbClr val="FF0000"/>
                </a:solidFill>
                <a:latin typeface="Times New Roman" panose="02020603050405020304" pitchFamily="18" charset="0"/>
                <a:cs typeface="Times New Roman" panose="02020603050405020304" pitchFamily="18" charset="0"/>
              </a:rPr>
              <a:t>All aircraft must be on an </a:t>
            </a:r>
            <a:r>
              <a:rPr lang="en-US" altLang="en-US" sz="2200" b="1" u="sng" dirty="0">
                <a:solidFill>
                  <a:srgbClr val="FF0000"/>
                </a:solidFill>
                <a:latin typeface="Times New Roman" panose="02020603050405020304" pitchFamily="18" charset="0"/>
                <a:cs typeface="Times New Roman" panose="02020603050405020304" pitchFamily="18" charset="0"/>
              </a:rPr>
              <a:t>active IFR or VFR flight plan with a discrete transponder code assigned by</a:t>
            </a:r>
            <a:r>
              <a:rPr lang="en-US" altLang="en-US" sz="2200" b="1" dirty="0">
                <a:solidFill>
                  <a:srgbClr val="FF0000"/>
                </a:solidFill>
                <a:latin typeface="Times New Roman" panose="02020603050405020304" pitchFamily="18" charset="0"/>
                <a:cs typeface="Times New Roman" panose="02020603050405020304" pitchFamily="18" charset="0"/>
              </a:rPr>
              <a:t> an Air Traffic Control (</a:t>
            </a:r>
            <a:r>
              <a:rPr lang="en-US" altLang="en-US" sz="2200" b="1" u="sng" dirty="0">
                <a:solidFill>
                  <a:srgbClr val="FF0000"/>
                </a:solidFill>
                <a:latin typeface="Times New Roman" panose="02020603050405020304" pitchFamily="18" charset="0"/>
                <a:cs typeface="Times New Roman" panose="02020603050405020304" pitchFamily="18" charset="0"/>
              </a:rPr>
              <a:t>ATC</a:t>
            </a:r>
            <a:r>
              <a:rPr lang="en-US" altLang="en-US" sz="2200" b="1" dirty="0">
                <a:solidFill>
                  <a:srgbClr val="FF0000"/>
                </a:solidFill>
                <a:latin typeface="Times New Roman" panose="02020603050405020304" pitchFamily="18" charset="0"/>
                <a:cs typeface="Times New Roman" panose="02020603050405020304" pitchFamily="18" charset="0"/>
              </a:rPr>
              <a:t>) facility</a:t>
            </a:r>
          </a:p>
          <a:p>
            <a:pPr lvl="1">
              <a:lnSpc>
                <a:spcPct val="110000"/>
              </a:lnSpc>
              <a:spcBef>
                <a:spcPct val="25000"/>
              </a:spcBef>
            </a:pPr>
            <a:r>
              <a:rPr lang="en-US" altLang="en-US" sz="2200" b="1" dirty="0">
                <a:solidFill>
                  <a:srgbClr val="FF0000"/>
                </a:solidFill>
                <a:latin typeface="Times New Roman" panose="02020603050405020304" pitchFamily="18" charset="0"/>
                <a:cs typeface="Times New Roman" panose="02020603050405020304" pitchFamily="18" charset="0"/>
              </a:rPr>
              <a:t>Aircraft must be squawking the discrete transponder code prior to departure </a:t>
            </a:r>
            <a:r>
              <a:rPr lang="en-US" altLang="en-US" sz="2200" b="1" u="sng" dirty="0">
                <a:solidFill>
                  <a:srgbClr val="FF0000"/>
                </a:solidFill>
                <a:latin typeface="Times New Roman" panose="02020603050405020304" pitchFamily="18" charset="0"/>
                <a:cs typeface="Times New Roman" panose="02020603050405020304" pitchFamily="18" charset="0"/>
              </a:rPr>
              <a:t>and</a:t>
            </a:r>
            <a:r>
              <a:rPr lang="en-US" altLang="en-US" sz="2200" b="1" dirty="0">
                <a:solidFill>
                  <a:srgbClr val="FF0000"/>
                </a:solidFill>
                <a:latin typeface="Times New Roman" panose="02020603050405020304" pitchFamily="18" charset="0"/>
                <a:cs typeface="Times New Roman" panose="02020603050405020304" pitchFamily="18" charset="0"/>
              </a:rPr>
              <a:t> at all times while in the TFR</a:t>
            </a:r>
          </a:p>
          <a:p>
            <a:pPr lvl="1">
              <a:lnSpc>
                <a:spcPct val="110000"/>
              </a:lnSpc>
              <a:spcBef>
                <a:spcPct val="25000"/>
              </a:spcBef>
            </a:pPr>
            <a:r>
              <a:rPr lang="en-US" altLang="en-US" sz="2200" b="1" dirty="0">
                <a:solidFill>
                  <a:srgbClr val="FF0000"/>
                </a:solidFill>
                <a:latin typeface="Times New Roman" panose="02020603050405020304" pitchFamily="18" charset="0"/>
                <a:cs typeface="Times New Roman" panose="02020603050405020304" pitchFamily="18" charset="0"/>
              </a:rPr>
              <a:t>Aircraft must remain in two-way radio communications with ATC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405C94F5-EA5C-486A-B3C2-4B3D116A36AC}"/>
              </a:ext>
            </a:extLst>
          </p:cNvPr>
          <p:cNvSpPr>
            <a:spLocks noGrp="1" noChangeArrowheads="1"/>
          </p:cNvSpPr>
          <p:nvPr>
            <p:ph type="title"/>
          </p:nvPr>
        </p:nvSpPr>
        <p:spPr>
          <a:xfrm>
            <a:off x="0" y="0"/>
            <a:ext cx="9144000" cy="487363"/>
          </a:xfrm>
          <a:noFill/>
        </p:spPr>
        <p:txBody>
          <a:bodyPr/>
          <a:lstStyle/>
          <a:p>
            <a:pPr algn="ctr" eaLnBrk="1" hangingPunct="1"/>
            <a:r>
              <a:rPr lang="en-US" altLang="en-US" sz="2400" i="1" dirty="0">
                <a:latin typeface="Times New Roman" panose="02020603050405020304" pitchFamily="18" charset="0"/>
              </a:rPr>
              <a:t>VIP TFR – Wilmington, DE  Starting 01/20/2021</a:t>
            </a:r>
            <a:endParaRPr lang="en-US" altLang="en-US" sz="2400" dirty="0">
              <a:latin typeface="Times New Roman" panose="02020603050405020304" pitchFamily="18" charset="0"/>
            </a:endParaRPr>
          </a:p>
        </p:txBody>
      </p:sp>
      <p:sp>
        <p:nvSpPr>
          <p:cNvPr id="4" name="Rectangle 3">
            <a:extLst>
              <a:ext uri="{FF2B5EF4-FFF2-40B4-BE49-F238E27FC236}">
                <a16:creationId xmlns:a16="http://schemas.microsoft.com/office/drawing/2014/main" id="{00DD2DA9-6789-47C4-BE7C-38968F285C70}"/>
              </a:ext>
            </a:extLst>
          </p:cNvPr>
          <p:cNvSpPr>
            <a:spLocks noGrp="1" noChangeArrowheads="1"/>
          </p:cNvSpPr>
          <p:nvPr>
            <p:ph type="body" sz="half" idx="1"/>
          </p:nvPr>
        </p:nvSpPr>
        <p:spPr>
          <a:xfrm>
            <a:off x="0" y="487363"/>
            <a:ext cx="9144000" cy="5411787"/>
          </a:xfrm>
        </p:spPr>
        <p:txBody>
          <a:bodyPr/>
          <a:lstStyle/>
          <a:p>
            <a:pPr>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Unauthorized operations within this TFR: </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Flight training</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Practice instrument approaches</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Aerobatic flight</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Glider operations</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Seaplane operations</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Parachute operations</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Ultralight, hang gliding, and balloon operations</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Agriculture/crop dusting</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Animal population control flight operations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withGroup">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0" fill="hold" nodeType="withGroup">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5" fill="hold" nodeType="withGroup">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nodeType="withGroup">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5" fill="hold" nodeType="withGroup">
                            <p:stCondLst>
                              <p:cond delay="2500"/>
                            </p:stCondLst>
                            <p:childTnLst>
                              <p:par>
                                <p:cTn id="36" presetID="2" presetClass="entr" presetSubtype="4" fill="hold" grpId="0"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 calcmode="lin" valueType="num">
                                      <p:cBhvr additive="base">
                                        <p:cTn id="3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0" fill="hold" nodeType="withGroup">
                            <p:stCondLst>
                              <p:cond delay="3000"/>
                            </p:stCondLst>
                            <p:childTnLst>
                              <p:par>
                                <p:cTn id="41" presetID="2" presetClass="entr" presetSubtype="4" fill="hold" grpId="0"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45" fill="hold" nodeType="withGroup">
                            <p:stCondLst>
                              <p:cond delay="3500"/>
                            </p:stCondLst>
                            <p:childTnLst>
                              <p:par>
                                <p:cTn id="46" presetID="2" presetClass="entr" presetSubtype="4" fill="hold" grpId="0" nodeType="after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 calcmode="lin" valueType="num">
                                      <p:cBhvr additive="base">
                                        <p:cTn id="4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par>
                          <p:cTn id="50" fill="hold" nodeType="withGroup">
                            <p:stCondLst>
                              <p:cond delay="4000"/>
                            </p:stCondLst>
                            <p:childTnLst>
                              <p:par>
                                <p:cTn id="51" presetID="2" presetClass="entr" presetSubtype="4" fill="hold" grpId="0" nodeType="after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anim calcmode="lin" valueType="num">
                                      <p:cBhvr additive="base">
                                        <p:cTn id="5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44229E13-104F-4E6C-9539-4A477935F126}"/>
              </a:ext>
            </a:extLst>
          </p:cNvPr>
          <p:cNvSpPr>
            <a:spLocks noGrp="1" noChangeArrowheads="1"/>
          </p:cNvSpPr>
          <p:nvPr>
            <p:ph type="title"/>
          </p:nvPr>
        </p:nvSpPr>
        <p:spPr>
          <a:xfrm>
            <a:off x="0" y="0"/>
            <a:ext cx="9144000" cy="487363"/>
          </a:xfrm>
          <a:noFill/>
        </p:spPr>
        <p:txBody>
          <a:bodyPr/>
          <a:lstStyle/>
          <a:p>
            <a:pPr algn="ctr" eaLnBrk="1" hangingPunct="1"/>
            <a:r>
              <a:rPr lang="en-US" altLang="en-US" sz="2400" i="1" dirty="0">
                <a:latin typeface="Times New Roman" panose="02020603050405020304" pitchFamily="18" charset="0"/>
              </a:rPr>
              <a:t>VIP TFR – Wilmington, DE  Starting 01/20/2021</a:t>
            </a:r>
            <a:endParaRPr lang="en-US" altLang="en-US" sz="2400" dirty="0">
              <a:latin typeface="Times New Roman" panose="02020603050405020304" pitchFamily="18" charset="0"/>
            </a:endParaRPr>
          </a:p>
        </p:txBody>
      </p:sp>
      <p:sp>
        <p:nvSpPr>
          <p:cNvPr id="4" name="Rectangle 3">
            <a:extLst>
              <a:ext uri="{FF2B5EF4-FFF2-40B4-BE49-F238E27FC236}">
                <a16:creationId xmlns:a16="http://schemas.microsoft.com/office/drawing/2014/main" id="{7CA4D8E3-4CF3-400B-BEF7-F4BD7200F915}"/>
              </a:ext>
            </a:extLst>
          </p:cNvPr>
          <p:cNvSpPr>
            <a:spLocks noGrp="1" noChangeArrowheads="1"/>
          </p:cNvSpPr>
          <p:nvPr>
            <p:ph type="body" sz="half" idx="1"/>
          </p:nvPr>
        </p:nvSpPr>
        <p:spPr>
          <a:xfrm>
            <a:off x="0" y="487363"/>
            <a:ext cx="9144000" cy="5411787"/>
          </a:xfrm>
        </p:spPr>
        <p:txBody>
          <a:bodyPr/>
          <a:lstStyle/>
          <a:p>
            <a:pPr>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Unauthorized operations within this TFR (continued): </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Banner towing operations</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Sightseeing operations</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Maintenance test flights</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Model aircraft operations</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Model rocketry</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Unmanned aircraft systems (UAS) - drones</a:t>
            </a:r>
          </a:p>
          <a:p>
            <a:pPr lvl="1">
              <a:lnSpc>
                <a:spcPct val="110000"/>
              </a:lnSpc>
              <a:spcBef>
                <a:spcPct val="25000"/>
              </a:spcBef>
            </a:pPr>
            <a:r>
              <a:rPr lang="en-US" altLang="en-US" sz="2300" dirty="0">
                <a:latin typeface="Times New Roman" panose="02020603050405020304" pitchFamily="18" charset="0"/>
                <a:cs typeface="Times New Roman" panose="02020603050405020304" pitchFamily="18" charset="0"/>
              </a:rPr>
              <a:t>Utility and pipeline survey operations</a:t>
            </a:r>
            <a:endParaRPr lang="en-US" altLang="en-US" sz="23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withGroup">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0" fill="hold" nodeType="withGroup">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5" fill="hold" nodeType="withGroup">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nodeType="withGroup">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5" fill="hold" nodeType="withGroup">
                            <p:stCondLst>
                              <p:cond delay="2500"/>
                            </p:stCondLst>
                            <p:childTnLst>
                              <p:par>
                                <p:cTn id="36" presetID="2" presetClass="entr" presetSubtype="4" fill="hold" grpId="0"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 calcmode="lin" valueType="num">
                                      <p:cBhvr additive="base">
                                        <p:cTn id="3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0" fill="hold" nodeType="withGroup">
                            <p:stCondLst>
                              <p:cond delay="3000"/>
                            </p:stCondLst>
                            <p:childTnLst>
                              <p:par>
                                <p:cTn id="41" presetID="2" presetClass="entr" presetSubtype="4" fill="hold" grpId="0"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1A8ECA34-7D4D-426A-B346-FA8F1FCC9A6B}"/>
              </a:ext>
            </a:extLst>
          </p:cNvPr>
          <p:cNvSpPr>
            <a:spLocks noGrp="1" noChangeArrowheads="1"/>
          </p:cNvSpPr>
          <p:nvPr>
            <p:ph type="title" idx="4294967295"/>
          </p:nvPr>
        </p:nvSpPr>
        <p:spPr>
          <a:xfrm>
            <a:off x="0" y="0"/>
            <a:ext cx="9144000" cy="6002338"/>
          </a:xfrm>
        </p:spPr>
        <p:txBody>
          <a:bodyPr/>
          <a:lstStyle/>
          <a:p>
            <a:pPr algn="ctr" eaLnBrk="1" hangingPunct="1">
              <a:defRPr/>
            </a:pPr>
            <a:r>
              <a:rPr lang="en-US" sz="4800" i="1" dirty="0">
                <a:effectLst>
                  <a:outerShdw blurRad="38100" dist="38100" dir="2700000" algn="tl">
                    <a:srgbClr val="C0C0C0"/>
                  </a:outerShdw>
                </a:effectLst>
                <a:latin typeface="Times New Roman" pitchFamily="18" charset="0"/>
              </a:rPr>
              <a:t>Purpose of Presentation</a:t>
            </a:r>
            <a:br>
              <a:rPr lang="en-US" sz="4800" i="1" dirty="0">
                <a:effectLst>
                  <a:outerShdw blurRad="38100" dist="38100" dir="2700000" algn="tl">
                    <a:srgbClr val="C0C0C0"/>
                  </a:outerShdw>
                </a:effectLst>
                <a:latin typeface="Times New Roman" pitchFamily="18" charset="0"/>
              </a:rPr>
            </a:br>
            <a:endParaRPr lang="en-US" sz="3200" i="1" dirty="0">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406920491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7ABEF83F-A02B-4883-BC37-9BCCE8D91D38}"/>
              </a:ext>
            </a:extLst>
          </p:cNvPr>
          <p:cNvSpPr>
            <a:spLocks noGrp="1" noChangeArrowheads="1"/>
          </p:cNvSpPr>
          <p:nvPr>
            <p:ph type="title"/>
          </p:nvPr>
        </p:nvSpPr>
        <p:spPr>
          <a:xfrm>
            <a:off x="0" y="0"/>
            <a:ext cx="9144000" cy="6046788"/>
          </a:xfrm>
          <a:noFill/>
        </p:spPr>
        <p:txBody>
          <a:bodyPr/>
          <a:lstStyle/>
          <a:p>
            <a:pPr algn="ctr"/>
            <a:r>
              <a:rPr lang="en-US" altLang="en-US" sz="4400" dirty="0">
                <a:latin typeface="Times New Roman" panose="02020603050405020304" pitchFamily="18" charset="0"/>
              </a:rPr>
              <a:t>VIP TFR</a:t>
            </a:r>
            <a:br>
              <a:rPr lang="en-US" altLang="en-US" sz="4400" dirty="0">
                <a:latin typeface="Times New Roman" panose="02020603050405020304" pitchFamily="18" charset="0"/>
              </a:rPr>
            </a:br>
            <a:r>
              <a:rPr lang="en-US" altLang="en-US" sz="4400" dirty="0">
                <a:latin typeface="Times New Roman" panose="02020603050405020304" pitchFamily="18" charset="0"/>
              </a:rPr>
              <a:t>(Wilmington, DE)</a:t>
            </a:r>
            <a:br>
              <a:rPr lang="en-US" altLang="en-US" sz="4400" dirty="0">
                <a:latin typeface="Times New Roman" panose="02020603050405020304" pitchFamily="18" charset="0"/>
              </a:rPr>
            </a:br>
            <a:r>
              <a:rPr lang="en-US" altLang="en-US" sz="4400" i="1" dirty="0">
                <a:latin typeface="Times New Roman" panose="02020603050405020304" pitchFamily="18" charset="0"/>
              </a:rPr>
              <a:t>Starting 01/20/2021</a:t>
            </a:r>
            <a:br>
              <a:rPr lang="en-US" altLang="en-US" sz="5400" i="1" dirty="0">
                <a:latin typeface="Times New Roman" panose="02020603050405020304" pitchFamily="18" charset="0"/>
              </a:rPr>
            </a:br>
            <a:r>
              <a:rPr lang="en-US" altLang="en-US" sz="2400" i="1" dirty="0">
                <a:latin typeface="Times New Roman" panose="02020603050405020304" pitchFamily="18" charset="0"/>
              </a:rPr>
              <a:t> </a:t>
            </a:r>
            <a:br>
              <a:rPr lang="en-US" altLang="en-US" sz="2400" i="1" dirty="0">
                <a:latin typeface="Times New Roman" panose="02020603050405020304" pitchFamily="18" charset="0"/>
              </a:rPr>
            </a:br>
            <a:r>
              <a:rPr lang="en-US" altLang="en-US" i="1" dirty="0">
                <a:solidFill>
                  <a:srgbClr val="FF0000"/>
                </a:solidFill>
                <a:latin typeface="Times New Roman" panose="02020603050405020304" pitchFamily="18" charset="0"/>
              </a:rPr>
              <a:t>Most Likely Affected Public Use Airports</a:t>
            </a:r>
            <a:br>
              <a:rPr lang="en-US" altLang="en-US" i="1" dirty="0">
                <a:latin typeface="Times New Roman" panose="02020603050405020304" pitchFamily="18" charset="0"/>
              </a:rPr>
            </a:br>
            <a:br>
              <a:rPr lang="en-US" altLang="en-US" i="1" dirty="0">
                <a:latin typeface="Times New Roman" panose="02020603050405020304" pitchFamily="18" charset="0"/>
              </a:rPr>
            </a:br>
            <a:r>
              <a:rPr lang="en-US" altLang="en-US" i="1" dirty="0">
                <a:latin typeface="Times New Roman" panose="02020603050405020304" pitchFamily="18" charset="0"/>
              </a:rPr>
              <a:t>Check NOTAMS Often</a:t>
            </a:r>
            <a:br>
              <a:rPr lang="en-US" altLang="en-US" sz="2800" i="1" dirty="0">
                <a:latin typeface="Times New Roman" panose="02020603050405020304" pitchFamily="18" charset="0"/>
              </a:rPr>
            </a:br>
            <a:r>
              <a:rPr lang="en-US" altLang="en-US" sz="2000" b="0" dirty="0"/>
              <a:t> </a:t>
            </a:r>
            <a:br>
              <a:rPr lang="en-US" altLang="en-US" sz="3200" b="0" dirty="0"/>
            </a:br>
            <a:endParaRPr lang="en-US" altLang="en-US" i="1" dirty="0">
              <a:solidFill>
                <a:srgbClr val="FF0000"/>
              </a:solidFill>
              <a:latin typeface="Times New Roman" panose="02020603050405020304" pitchFamily="18" charset="0"/>
            </a:endParaRP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332B614D-E490-4FF6-8E51-F801D6E4F505}"/>
              </a:ext>
            </a:extLst>
          </p:cNvPr>
          <p:cNvSpPr>
            <a:spLocks noGrp="1" noChangeArrowheads="1"/>
          </p:cNvSpPr>
          <p:nvPr>
            <p:ph type="title"/>
          </p:nvPr>
        </p:nvSpPr>
        <p:spPr>
          <a:xfrm>
            <a:off x="0" y="0"/>
            <a:ext cx="9144000" cy="412750"/>
          </a:xfrm>
          <a:noFill/>
        </p:spPr>
        <p:txBody>
          <a:bodyPr/>
          <a:lstStyle/>
          <a:p>
            <a:pPr algn="ctr" eaLnBrk="1" hangingPunct="1"/>
            <a:r>
              <a:rPr lang="en-US" altLang="en-US" sz="2400" dirty="0">
                <a:latin typeface="Times New Roman" panose="02020603050405020304" pitchFamily="18" charset="0"/>
                <a:cs typeface="Arial" panose="020B0604020202020204" pitchFamily="34" charset="0"/>
              </a:rPr>
              <a:t>VIP TFR at Wilmington, DE – 01/20/2021 and After</a:t>
            </a:r>
            <a:endParaRPr lang="en-US" altLang="en-US" sz="2400" dirty="0">
              <a:latin typeface="Times New Roman" panose="02020603050405020304" pitchFamily="18" charset="0"/>
            </a:endParaRPr>
          </a:p>
        </p:txBody>
      </p:sp>
      <p:sp>
        <p:nvSpPr>
          <p:cNvPr id="4" name="Rectangle 3">
            <a:extLst>
              <a:ext uri="{FF2B5EF4-FFF2-40B4-BE49-F238E27FC236}">
                <a16:creationId xmlns:a16="http://schemas.microsoft.com/office/drawing/2014/main" id="{DBBF97FF-3117-4A51-9368-3842E2BBAED1}"/>
              </a:ext>
            </a:extLst>
          </p:cNvPr>
          <p:cNvSpPr>
            <a:spLocks noGrp="1" noChangeArrowheads="1"/>
          </p:cNvSpPr>
          <p:nvPr>
            <p:ph type="body" sz="half" idx="1"/>
          </p:nvPr>
        </p:nvSpPr>
        <p:spPr>
          <a:xfrm>
            <a:off x="0" y="412750"/>
            <a:ext cx="9144000" cy="5366614"/>
          </a:xfrm>
        </p:spPr>
        <p:txBody>
          <a:bodyPr/>
          <a:lstStyle/>
          <a:p>
            <a:pPr>
              <a:lnSpc>
                <a:spcPct val="110000"/>
              </a:lnSpc>
              <a:spcBef>
                <a:spcPct val="25000"/>
              </a:spcBef>
            </a:pPr>
            <a:r>
              <a:rPr lang="en-US" altLang="en-US" sz="2300" dirty="0">
                <a:latin typeface="Times New Roman" panose="02020603050405020304" pitchFamily="18" charset="0"/>
                <a:cs typeface="Arial" panose="020B0604020202020204" pitchFamily="34" charset="0"/>
              </a:rPr>
              <a:t>Affected Public Use Airports</a:t>
            </a:r>
            <a:endParaRPr lang="en-US" altLang="en-US" sz="2300" dirty="0">
              <a:solidFill>
                <a:srgbClr val="FF0000"/>
              </a:solidFill>
              <a:latin typeface="Times New Roman" panose="02020603050405020304" pitchFamily="18" charset="0"/>
              <a:cs typeface="Arial" panose="020B0604020202020204" pitchFamily="34" charset="0"/>
            </a:endParaRPr>
          </a:p>
          <a:p>
            <a:pPr lvl="1"/>
            <a:r>
              <a:rPr lang="en-US" altLang="en-US" sz="2400" b="1" dirty="0">
                <a:latin typeface="Times New Roman" panose="02020603050405020304" pitchFamily="18" charset="0"/>
                <a:cs typeface="Times New Roman" panose="02020603050405020304" pitchFamily="18" charset="0"/>
              </a:rPr>
              <a:t>10 NM Ring</a:t>
            </a:r>
          </a:p>
          <a:p>
            <a:pPr lvl="2"/>
            <a:r>
              <a:rPr lang="en-US" altLang="en-US" sz="2400" dirty="0">
                <a:latin typeface="Times New Roman" panose="02020603050405020304" pitchFamily="18" charset="0"/>
                <a:cs typeface="Times New Roman" panose="02020603050405020304" pitchFamily="18" charset="0"/>
              </a:rPr>
              <a:t>KILG – New Castle</a:t>
            </a:r>
          </a:p>
          <a:p>
            <a:pPr lvl="2"/>
            <a:r>
              <a:rPr lang="en-US" altLang="en-US" sz="2400" dirty="0">
                <a:latin typeface="Times New Roman" panose="02020603050405020304" pitchFamily="18" charset="0"/>
                <a:cs typeface="Times New Roman" panose="02020603050405020304" pitchFamily="18" charset="0"/>
              </a:rPr>
              <a:t>DQO – Dupont VORTAC</a:t>
            </a:r>
          </a:p>
          <a:p>
            <a:pPr lvl="2"/>
            <a:r>
              <a:rPr lang="en-US" sz="2400" dirty="0">
                <a:latin typeface="Times New Roman" panose="02020603050405020304" pitchFamily="18" charset="0"/>
                <a:cs typeface="Times New Roman" panose="02020603050405020304" pitchFamily="18" charset="0"/>
              </a:rPr>
              <a:t>N57 – New Garden</a:t>
            </a:r>
            <a:endParaRPr lang="en-US" altLang="en-US" sz="2400" dirty="0">
              <a:latin typeface="Times New Roman" panose="02020603050405020304" pitchFamily="18" charset="0"/>
              <a:cs typeface="Times New Roman" panose="02020603050405020304" pitchFamily="18" charset="0"/>
            </a:endParaRPr>
          </a:p>
          <a:p>
            <a:pPr lvl="1"/>
            <a:r>
              <a:rPr lang="en-US" altLang="en-US" sz="2400" b="1" dirty="0">
                <a:latin typeface="Times New Roman" panose="02020603050405020304" pitchFamily="18" charset="0"/>
                <a:cs typeface="Times New Roman" panose="02020603050405020304" pitchFamily="18" charset="0"/>
              </a:rPr>
              <a:t>30 NM Ring</a:t>
            </a:r>
          </a:p>
          <a:p>
            <a:pPr lvl="2"/>
            <a:r>
              <a:rPr lang="en-US" altLang="en-US" sz="2400" dirty="0">
                <a:latin typeface="Times New Roman" panose="02020603050405020304" pitchFamily="18" charset="0"/>
                <a:cs typeface="Times New Roman" panose="02020603050405020304" pitchFamily="18" charset="0"/>
              </a:rPr>
              <a:t>VCN – Cedar Lake VOR</a:t>
            </a:r>
          </a:p>
          <a:p>
            <a:pPr lvl="2"/>
            <a:r>
              <a:rPr lang="en-US" sz="2400" dirty="0">
                <a:latin typeface="Times New Roman" panose="02020603050405020304" pitchFamily="18" charset="0"/>
                <a:cs typeface="Times New Roman" panose="02020603050405020304" pitchFamily="18" charset="0"/>
              </a:rPr>
              <a:t>0W3 – Harford County</a:t>
            </a:r>
          </a:p>
          <a:p>
            <a:pPr lvl="2"/>
            <a:r>
              <a:rPr lang="en-US" sz="2400" dirty="0">
                <a:latin typeface="Times New Roman" panose="02020603050405020304" pitchFamily="18" charset="0"/>
                <a:cs typeface="Times New Roman" panose="02020603050405020304" pitchFamily="18" charset="0"/>
              </a:rPr>
              <a:t>17N – Cross Keys </a:t>
            </a:r>
          </a:p>
          <a:p>
            <a:pPr lvl="2"/>
            <a:r>
              <a:rPr lang="en-US" sz="2400" dirty="0">
                <a:latin typeface="Times New Roman" panose="02020603050405020304" pitchFamily="18" charset="0"/>
                <a:cs typeface="Times New Roman" panose="02020603050405020304" pitchFamily="18" charset="0"/>
              </a:rPr>
              <a:t>19N – Camden County (borderline)</a:t>
            </a:r>
          </a:p>
          <a:p>
            <a:pPr lvl="2"/>
            <a:r>
              <a:rPr lang="en-US" sz="2400" dirty="0">
                <a:latin typeface="Times New Roman" panose="02020603050405020304" pitchFamily="18" charset="0"/>
                <a:cs typeface="Times New Roman" panose="02020603050405020304" pitchFamily="18" charset="0"/>
              </a:rPr>
              <a:t>28N – Vineland Downtown </a:t>
            </a:r>
          </a:p>
          <a:p>
            <a:pPr lvl="2"/>
            <a:r>
              <a:rPr lang="en-US" sz="2400" dirty="0">
                <a:latin typeface="Times New Roman" panose="02020603050405020304" pitchFamily="18" charset="0"/>
                <a:cs typeface="Times New Roman" panose="02020603050405020304" pitchFamily="18" charset="0"/>
              </a:rPr>
              <a:t>29N – Krolinger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 calcmode="lin" valueType="num">
                                      <p:cBhvr additive="base">
                                        <p:cTn id="3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additive="base">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grpId="0"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 calcmode="lin" valueType="num">
                                      <p:cBhvr additive="base">
                                        <p:cTn id="44"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 presetClass="entr" presetSubtype="4" fill="hold" grpId="0" nodeType="after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4" fill="hold" grpId="0" nodeType="afterEffect">
                                  <p:stCondLst>
                                    <p:cond delay="0"/>
                                  </p:stCondLst>
                                  <p:childTnLst>
                                    <p:set>
                                      <p:cBhvr>
                                        <p:cTn id="53" dur="1" fill="hold">
                                          <p:stCondLst>
                                            <p:cond delay="0"/>
                                          </p:stCondLst>
                                        </p:cTn>
                                        <p:tgtEl>
                                          <p:spTgt spid="4">
                                            <p:txEl>
                                              <p:pRg st="9" end="9"/>
                                            </p:txEl>
                                          </p:spTgt>
                                        </p:tgtEl>
                                        <p:attrNameLst>
                                          <p:attrName>style.visibility</p:attrName>
                                        </p:attrNameLst>
                                      </p:cBhvr>
                                      <p:to>
                                        <p:strVal val="visible"/>
                                      </p:to>
                                    </p:set>
                                    <p:anim calcmode="lin" valueType="num">
                                      <p:cBhvr additive="base">
                                        <p:cTn id="54"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par>
                          <p:cTn id="56" fill="hold">
                            <p:stCondLst>
                              <p:cond delay="2500"/>
                            </p:stCondLst>
                            <p:childTnLst>
                              <p:par>
                                <p:cTn id="57" presetID="2" presetClass="entr" presetSubtype="4" fill="hold" grpId="0" nodeType="afterEffect">
                                  <p:stCondLst>
                                    <p:cond delay="0"/>
                                  </p:stCondLst>
                                  <p:childTnLst>
                                    <p:set>
                                      <p:cBhvr>
                                        <p:cTn id="58" dur="1" fill="hold">
                                          <p:stCondLst>
                                            <p:cond delay="0"/>
                                          </p:stCondLst>
                                        </p:cTn>
                                        <p:tgtEl>
                                          <p:spTgt spid="4">
                                            <p:txEl>
                                              <p:pRg st="10" end="10"/>
                                            </p:txEl>
                                          </p:spTgt>
                                        </p:tgtEl>
                                        <p:attrNameLst>
                                          <p:attrName>style.visibility</p:attrName>
                                        </p:attrNameLst>
                                      </p:cBhvr>
                                      <p:to>
                                        <p:strVal val="visible"/>
                                      </p:to>
                                    </p:set>
                                    <p:anim calcmode="lin" valueType="num">
                                      <p:cBhvr additive="base">
                                        <p:cTn id="5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3000"/>
                            </p:stCondLst>
                            <p:childTnLst>
                              <p:par>
                                <p:cTn id="62" presetID="2" presetClass="entr" presetSubtype="4" fill="hold" grpId="0" nodeType="afterEffect">
                                  <p:stCondLst>
                                    <p:cond delay="0"/>
                                  </p:stCondLst>
                                  <p:childTnLst>
                                    <p:set>
                                      <p:cBhvr>
                                        <p:cTn id="63" dur="1" fill="hold">
                                          <p:stCondLst>
                                            <p:cond delay="0"/>
                                          </p:stCondLst>
                                        </p:cTn>
                                        <p:tgtEl>
                                          <p:spTgt spid="4">
                                            <p:txEl>
                                              <p:pRg st="11" end="11"/>
                                            </p:txEl>
                                          </p:spTgt>
                                        </p:tgtEl>
                                        <p:attrNameLst>
                                          <p:attrName>style.visibility</p:attrName>
                                        </p:attrNameLst>
                                      </p:cBhvr>
                                      <p:to>
                                        <p:strVal val="visible"/>
                                      </p:to>
                                    </p:set>
                                    <p:anim calcmode="lin" valueType="num">
                                      <p:cBhvr additive="base">
                                        <p:cTn id="64"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332B614D-E490-4FF6-8E51-F801D6E4F505}"/>
              </a:ext>
            </a:extLst>
          </p:cNvPr>
          <p:cNvSpPr>
            <a:spLocks noGrp="1" noChangeArrowheads="1"/>
          </p:cNvSpPr>
          <p:nvPr>
            <p:ph type="title"/>
          </p:nvPr>
        </p:nvSpPr>
        <p:spPr>
          <a:xfrm>
            <a:off x="0" y="0"/>
            <a:ext cx="9144000" cy="412750"/>
          </a:xfrm>
          <a:noFill/>
        </p:spPr>
        <p:txBody>
          <a:bodyPr/>
          <a:lstStyle/>
          <a:p>
            <a:pPr algn="ctr" eaLnBrk="1" hangingPunct="1"/>
            <a:r>
              <a:rPr lang="en-US" altLang="en-US" sz="2400" dirty="0">
                <a:latin typeface="Times New Roman" panose="02020603050405020304" pitchFamily="18" charset="0"/>
                <a:cs typeface="Arial" panose="020B0604020202020204" pitchFamily="34" charset="0"/>
              </a:rPr>
              <a:t>VIP TFR at Wilmington, DE – 01/20/2021 and After</a:t>
            </a:r>
            <a:endParaRPr lang="en-US" altLang="en-US" sz="2400" dirty="0">
              <a:latin typeface="Times New Roman" panose="02020603050405020304" pitchFamily="18" charset="0"/>
            </a:endParaRPr>
          </a:p>
        </p:txBody>
      </p:sp>
      <p:sp>
        <p:nvSpPr>
          <p:cNvPr id="4" name="Rectangle 3">
            <a:extLst>
              <a:ext uri="{FF2B5EF4-FFF2-40B4-BE49-F238E27FC236}">
                <a16:creationId xmlns:a16="http://schemas.microsoft.com/office/drawing/2014/main" id="{DBBF97FF-3117-4A51-9368-3842E2BBAED1}"/>
              </a:ext>
            </a:extLst>
          </p:cNvPr>
          <p:cNvSpPr>
            <a:spLocks noGrp="1" noChangeArrowheads="1"/>
          </p:cNvSpPr>
          <p:nvPr>
            <p:ph type="body" sz="half" idx="1"/>
          </p:nvPr>
        </p:nvSpPr>
        <p:spPr>
          <a:xfrm>
            <a:off x="0" y="474894"/>
            <a:ext cx="9144000" cy="5393246"/>
          </a:xfrm>
        </p:spPr>
        <p:txBody>
          <a:bodyPr/>
          <a:lstStyle/>
          <a:p>
            <a:pPr>
              <a:lnSpc>
                <a:spcPct val="110000"/>
              </a:lnSpc>
              <a:spcBef>
                <a:spcPct val="25000"/>
              </a:spcBef>
            </a:pPr>
            <a:r>
              <a:rPr lang="en-US" altLang="en-US" sz="2300" dirty="0">
                <a:latin typeface="Times New Roman" panose="02020603050405020304" pitchFamily="18" charset="0"/>
                <a:cs typeface="Arial" panose="020B0604020202020204" pitchFamily="34" charset="0"/>
              </a:rPr>
              <a:t>Affected Public Use Airports (continued)</a:t>
            </a:r>
            <a:endParaRPr lang="en-US" altLang="en-US" sz="2300" dirty="0">
              <a:solidFill>
                <a:srgbClr val="FF0000"/>
              </a:solidFill>
              <a:latin typeface="Times New Roman" panose="02020603050405020304" pitchFamily="18" charset="0"/>
              <a:cs typeface="Arial" panose="020B0604020202020204" pitchFamily="34" charset="0"/>
            </a:endParaRPr>
          </a:p>
          <a:p>
            <a:pPr lvl="1"/>
            <a:r>
              <a:rPr lang="en-US" altLang="en-US" sz="2400" b="1" dirty="0">
                <a:latin typeface="Times New Roman" panose="02020603050405020304" pitchFamily="18" charset="0"/>
                <a:cs typeface="Times New Roman" panose="02020603050405020304" pitchFamily="18" charset="0"/>
              </a:rPr>
              <a:t>30 NM Ring (continued)</a:t>
            </a:r>
          </a:p>
          <a:p>
            <a:pPr lvl="2"/>
            <a:r>
              <a:rPr lang="en-US" sz="2400" dirty="0">
                <a:latin typeface="Times New Roman" panose="02020603050405020304" pitchFamily="18" charset="0"/>
                <a:cs typeface="Times New Roman" panose="02020603050405020304" pitchFamily="18" charset="0"/>
              </a:rPr>
              <a:t>58M – Claremont</a:t>
            </a:r>
          </a:p>
          <a:p>
            <a:pPr lvl="2"/>
            <a:r>
              <a:rPr lang="en-US" sz="2400" dirty="0">
                <a:latin typeface="Times New Roman" panose="02020603050405020304" pitchFamily="18" charset="0"/>
                <a:cs typeface="Times New Roman" panose="02020603050405020304" pitchFamily="18" charset="0"/>
              </a:rPr>
              <a:t>7N7 – Spitfire Aerodrome </a:t>
            </a:r>
          </a:p>
          <a:p>
            <a:pPr lvl="2"/>
            <a:r>
              <a:rPr lang="en-US" sz="2400" dirty="0">
                <a:latin typeface="Times New Roman" panose="02020603050405020304" pitchFamily="18" charset="0"/>
                <a:cs typeface="Times New Roman" panose="02020603050405020304" pitchFamily="18" charset="0"/>
              </a:rPr>
              <a:t>KEVY – Summit</a:t>
            </a:r>
          </a:p>
          <a:p>
            <a:pPr lvl="2"/>
            <a:r>
              <a:rPr lang="en-US" sz="2400" dirty="0">
                <a:latin typeface="Times New Roman" panose="02020603050405020304" pitchFamily="18" charset="0"/>
                <a:cs typeface="Times New Roman" panose="02020603050405020304" pitchFamily="18" charset="0"/>
              </a:rPr>
              <a:t>KLOM – Wings </a:t>
            </a:r>
          </a:p>
          <a:p>
            <a:pPr lvl="2"/>
            <a:r>
              <a:rPr lang="en-US" sz="2400" dirty="0">
                <a:latin typeface="Times New Roman" panose="02020603050405020304" pitchFamily="18" charset="0"/>
                <a:cs typeface="Times New Roman" panose="02020603050405020304" pitchFamily="18" charset="0"/>
              </a:rPr>
              <a:t>KMQS – Chester County</a:t>
            </a:r>
          </a:p>
          <a:p>
            <a:pPr lvl="2"/>
            <a:r>
              <a:rPr lang="en-US" sz="2400" dirty="0">
                <a:latin typeface="Times New Roman" panose="02020603050405020304" pitchFamily="18" charset="0"/>
                <a:cs typeface="Times New Roman" panose="02020603050405020304" pitchFamily="18" charset="0"/>
              </a:rPr>
              <a:t>KPHL – Philadelphia International </a:t>
            </a:r>
          </a:p>
          <a:p>
            <a:pPr lvl="2"/>
            <a:r>
              <a:rPr lang="en-US" sz="2400" dirty="0">
                <a:latin typeface="Times New Roman" panose="02020603050405020304" pitchFamily="18" charset="0"/>
                <a:cs typeface="Times New Roman" panose="02020603050405020304" pitchFamily="18" charset="0"/>
              </a:rPr>
              <a:t>KPTW – Heritage</a:t>
            </a:r>
          </a:p>
          <a:p>
            <a:pPr lvl="2"/>
            <a:r>
              <a:rPr lang="en-US" sz="2400" dirty="0">
                <a:latin typeface="Times New Roman" panose="02020603050405020304" pitchFamily="18" charset="0"/>
                <a:cs typeface="Times New Roman" panose="02020603050405020304" pitchFamily="18" charset="0"/>
              </a:rPr>
              <a:t>KOQN – Brandywine Regional</a:t>
            </a:r>
          </a:p>
          <a:p>
            <a:pPr lvl="2"/>
            <a:r>
              <a:rPr lang="en-US" sz="2400" dirty="0">
                <a:latin typeface="Times New Roman" panose="02020603050405020304" pitchFamily="18" charset="0"/>
                <a:cs typeface="Times New Roman" panose="02020603050405020304" pitchFamily="18" charset="0"/>
              </a:rPr>
              <a:t>MD1 – Massey</a:t>
            </a:r>
          </a:p>
          <a:p>
            <a:pPr lvl="2"/>
            <a:r>
              <a:rPr lang="en-US" sz="2400" dirty="0">
                <a:latin typeface="Times New Roman" panose="02020603050405020304" pitchFamily="18" charset="0"/>
                <a:cs typeface="Times New Roman" panose="02020603050405020304" pitchFamily="18" charset="0"/>
              </a:rPr>
              <a:t>N10 – Perkiomen Valley</a:t>
            </a:r>
          </a:p>
          <a:p>
            <a:pPr lvl="2"/>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25687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4" fill="hold" grpId="0"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 calcmode="lin" valueType="num">
                                      <p:cBhvr additive="base">
                                        <p:cTn id="3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grpId="0"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45" fill="hold">
                            <p:stCondLst>
                              <p:cond delay="3500"/>
                            </p:stCondLst>
                            <p:childTnLst>
                              <p:par>
                                <p:cTn id="46" presetID="2" presetClass="entr" presetSubtype="4" fill="hold" grpId="0" nodeType="after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 calcmode="lin" valueType="num">
                                      <p:cBhvr additive="base">
                                        <p:cTn id="4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par>
                          <p:cTn id="50" fill="hold">
                            <p:stCondLst>
                              <p:cond delay="4000"/>
                            </p:stCondLst>
                            <p:childTnLst>
                              <p:par>
                                <p:cTn id="51" presetID="2" presetClass="entr" presetSubtype="4" fill="hold" grpId="0" nodeType="after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anim calcmode="lin" valueType="num">
                                      <p:cBhvr additive="base">
                                        <p:cTn id="5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par>
                          <p:cTn id="55" fill="hold">
                            <p:stCondLst>
                              <p:cond delay="4500"/>
                            </p:stCondLst>
                            <p:childTnLst>
                              <p:par>
                                <p:cTn id="56" presetID="2" presetClass="entr" presetSubtype="4" fill="hold" grpId="0" nodeType="afterEffect">
                                  <p:stCondLst>
                                    <p:cond delay="0"/>
                                  </p:stCondLst>
                                  <p:childTnLst>
                                    <p:set>
                                      <p:cBhvr>
                                        <p:cTn id="57" dur="1" fill="hold">
                                          <p:stCondLst>
                                            <p:cond delay="0"/>
                                          </p:stCondLst>
                                        </p:cTn>
                                        <p:tgtEl>
                                          <p:spTgt spid="4">
                                            <p:txEl>
                                              <p:pRg st="10" end="10"/>
                                            </p:txEl>
                                          </p:spTgt>
                                        </p:tgtEl>
                                        <p:attrNameLst>
                                          <p:attrName>style.visibility</p:attrName>
                                        </p:attrNameLst>
                                      </p:cBhvr>
                                      <p:to>
                                        <p:strVal val="visible"/>
                                      </p:to>
                                    </p:set>
                                    <p:anim calcmode="lin" valueType="num">
                                      <p:cBhvr additive="base">
                                        <p:cTn id="58"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000"/>
                            </p:stCondLst>
                            <p:childTnLst>
                              <p:par>
                                <p:cTn id="61" presetID="2" presetClass="entr" presetSubtype="4" fill="hold" grpId="0" nodeType="after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anim calcmode="lin" valueType="num">
                                      <p:cBhvr additive="base">
                                        <p:cTn id="6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332B614D-E490-4FF6-8E51-F801D6E4F505}"/>
              </a:ext>
            </a:extLst>
          </p:cNvPr>
          <p:cNvSpPr>
            <a:spLocks noGrp="1" noChangeArrowheads="1"/>
          </p:cNvSpPr>
          <p:nvPr>
            <p:ph type="title"/>
          </p:nvPr>
        </p:nvSpPr>
        <p:spPr>
          <a:xfrm>
            <a:off x="0" y="0"/>
            <a:ext cx="9144000" cy="412750"/>
          </a:xfrm>
          <a:noFill/>
        </p:spPr>
        <p:txBody>
          <a:bodyPr/>
          <a:lstStyle/>
          <a:p>
            <a:pPr algn="ctr" eaLnBrk="1" hangingPunct="1"/>
            <a:r>
              <a:rPr lang="en-US" altLang="en-US" sz="2400" dirty="0">
                <a:latin typeface="Times New Roman" panose="02020603050405020304" pitchFamily="18" charset="0"/>
                <a:cs typeface="Arial" panose="020B0604020202020204" pitchFamily="34" charset="0"/>
              </a:rPr>
              <a:t>VIP TFR at Wilmington, DE – 01/20/2021 and After</a:t>
            </a:r>
            <a:endParaRPr lang="en-US" altLang="en-US" sz="2400" dirty="0">
              <a:latin typeface="Times New Roman" panose="02020603050405020304" pitchFamily="18" charset="0"/>
            </a:endParaRPr>
          </a:p>
        </p:txBody>
      </p:sp>
      <p:sp>
        <p:nvSpPr>
          <p:cNvPr id="4" name="Rectangle 3">
            <a:extLst>
              <a:ext uri="{FF2B5EF4-FFF2-40B4-BE49-F238E27FC236}">
                <a16:creationId xmlns:a16="http://schemas.microsoft.com/office/drawing/2014/main" id="{DBBF97FF-3117-4A51-9368-3842E2BBAED1}"/>
              </a:ext>
            </a:extLst>
          </p:cNvPr>
          <p:cNvSpPr>
            <a:spLocks noGrp="1" noChangeArrowheads="1"/>
          </p:cNvSpPr>
          <p:nvPr>
            <p:ph type="body" sz="half" idx="1"/>
          </p:nvPr>
        </p:nvSpPr>
        <p:spPr>
          <a:xfrm>
            <a:off x="0" y="572548"/>
            <a:ext cx="9144000" cy="5011507"/>
          </a:xfrm>
        </p:spPr>
        <p:txBody>
          <a:bodyPr/>
          <a:lstStyle/>
          <a:p>
            <a:pPr>
              <a:lnSpc>
                <a:spcPct val="110000"/>
              </a:lnSpc>
              <a:spcBef>
                <a:spcPct val="25000"/>
              </a:spcBef>
            </a:pPr>
            <a:r>
              <a:rPr lang="en-US" altLang="en-US" sz="2300" dirty="0">
                <a:latin typeface="Times New Roman" panose="02020603050405020304" pitchFamily="18" charset="0"/>
                <a:cs typeface="Arial" panose="020B0604020202020204" pitchFamily="34" charset="0"/>
              </a:rPr>
              <a:t>Affected Public Use Airports (continued)</a:t>
            </a:r>
            <a:endParaRPr lang="en-US" altLang="en-US" sz="2300" dirty="0">
              <a:solidFill>
                <a:srgbClr val="FF0000"/>
              </a:solidFill>
              <a:latin typeface="Times New Roman" panose="02020603050405020304" pitchFamily="18" charset="0"/>
              <a:cs typeface="Arial" panose="020B0604020202020204" pitchFamily="34" charset="0"/>
            </a:endParaRPr>
          </a:p>
          <a:p>
            <a:pPr lvl="1"/>
            <a:r>
              <a:rPr lang="en-US" altLang="en-US" sz="2400" b="1" dirty="0">
                <a:latin typeface="Times New Roman" panose="02020603050405020304" pitchFamily="18" charset="0"/>
                <a:cs typeface="Times New Roman" panose="02020603050405020304" pitchFamily="18" charset="0"/>
              </a:rPr>
              <a:t>30 NM Ring (continued)</a:t>
            </a:r>
          </a:p>
          <a:p>
            <a:pPr lvl="2"/>
            <a:r>
              <a:rPr lang="en-US" sz="2400" dirty="0">
                <a:latin typeface="Times New Roman" panose="02020603050405020304" pitchFamily="18" charset="0"/>
                <a:cs typeface="Times New Roman" panose="02020603050405020304" pitchFamily="18" charset="0"/>
              </a:rPr>
              <a:t>N47 – Pottstown </a:t>
            </a:r>
          </a:p>
          <a:p>
            <a:pPr lvl="2"/>
            <a:r>
              <a:rPr lang="en-US" sz="2400" dirty="0">
                <a:latin typeface="Times New Roman" panose="02020603050405020304" pitchFamily="18" charset="0"/>
                <a:cs typeface="Times New Roman" panose="02020603050405020304" pitchFamily="18" charset="0"/>
              </a:rPr>
              <a:t>N48 – Horsham Valley (Heliport)</a:t>
            </a:r>
          </a:p>
          <a:p>
            <a:pPr lvl="2"/>
            <a:r>
              <a:rPr lang="en-US" sz="2400" dirty="0">
                <a:latin typeface="Times New Roman" panose="02020603050405020304" pitchFamily="18" charset="0"/>
                <a:cs typeface="Times New Roman" panose="02020603050405020304" pitchFamily="18" charset="0"/>
              </a:rPr>
              <a:t>N81 – Hammonton</a:t>
            </a:r>
          </a:p>
          <a:p>
            <a:pPr lvl="2"/>
            <a:r>
              <a:rPr lang="en-US" sz="2400" dirty="0">
                <a:latin typeface="Times New Roman" panose="02020603050405020304" pitchFamily="18" charset="0"/>
                <a:cs typeface="Times New Roman" panose="02020603050405020304" pitchFamily="18" charset="0"/>
              </a:rPr>
              <a:t>O03 – Morgantown</a:t>
            </a:r>
          </a:p>
          <a:p>
            <a:pPr>
              <a:lnSpc>
                <a:spcPct val="110000"/>
              </a:lnSpc>
              <a:spcBef>
                <a:spcPct val="25000"/>
              </a:spcBef>
            </a:pPr>
            <a:r>
              <a:rPr lang="en-US" altLang="en-US" sz="2300" dirty="0">
                <a:latin typeface="Times New Roman" panose="02020603050405020304" pitchFamily="18" charset="0"/>
                <a:cs typeface="Arial" panose="020B0604020202020204" pitchFamily="34" charset="0"/>
              </a:rPr>
              <a:t>Excluded Public Use Airports (Cutouts)</a:t>
            </a:r>
            <a:endParaRPr lang="en-US" altLang="en-US" sz="2300" dirty="0">
              <a:solidFill>
                <a:srgbClr val="FF0000"/>
              </a:solidFill>
              <a:latin typeface="Times New Roman" panose="02020603050405020304" pitchFamily="18" charset="0"/>
              <a:cs typeface="Arial" panose="020B0604020202020204" pitchFamily="34" charset="0"/>
            </a:endParaRPr>
          </a:p>
          <a:p>
            <a:pPr lvl="1"/>
            <a:r>
              <a:rPr lang="en-US" altLang="en-US" sz="2300" dirty="0">
                <a:latin typeface="Times New Roman" panose="02020603050405020304" pitchFamily="18" charset="0"/>
                <a:cs typeface="Times New Roman" panose="02020603050405020304" pitchFamily="18" charset="0"/>
              </a:rPr>
              <a:t>If any airports are excluded, they will be identified when the FAA announces the TFR.</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21539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additive="base">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11843CD-70C4-4282-A32A-677C233767D2}"/>
              </a:ext>
            </a:extLst>
          </p:cNvPr>
          <p:cNvSpPr>
            <a:spLocks noGrp="1" noChangeArrowheads="1"/>
          </p:cNvSpPr>
          <p:nvPr>
            <p:ph type="title"/>
          </p:nvPr>
        </p:nvSpPr>
        <p:spPr>
          <a:xfrm>
            <a:off x="0" y="0"/>
            <a:ext cx="9144000" cy="6046788"/>
          </a:xfrm>
          <a:noFill/>
        </p:spPr>
        <p:txBody>
          <a:bodyPr/>
          <a:lstStyle/>
          <a:p>
            <a:pPr algn="ctr"/>
            <a:r>
              <a:rPr lang="en-US" altLang="en-US" sz="4400">
                <a:latin typeface="Times New Roman" panose="02020603050405020304" pitchFamily="18" charset="0"/>
              </a:rPr>
              <a:t>Departure &amp; Arrival Procedures</a:t>
            </a:r>
            <a:br>
              <a:rPr lang="en-US" altLang="en-US" sz="4400">
                <a:latin typeface="Times New Roman" panose="02020603050405020304" pitchFamily="18" charset="0"/>
              </a:rPr>
            </a:br>
            <a:r>
              <a:rPr lang="en-US" altLang="en-US" sz="4400">
                <a:latin typeface="Times New Roman" panose="02020603050405020304" pitchFamily="18" charset="0"/>
              </a:rPr>
              <a:t>for</a:t>
            </a:r>
            <a:br>
              <a:rPr lang="en-US" altLang="en-US" sz="4400">
                <a:latin typeface="Times New Roman" panose="02020603050405020304" pitchFamily="18" charset="0"/>
              </a:rPr>
            </a:br>
            <a:r>
              <a:rPr lang="en-US" altLang="en-US" sz="4400" i="1">
                <a:latin typeface="Times New Roman" panose="02020603050405020304" pitchFamily="18" charset="0"/>
              </a:rPr>
              <a:t>VIP TFRs</a:t>
            </a:r>
            <a:br>
              <a:rPr lang="en-US" altLang="en-US" sz="5400" i="1">
                <a:latin typeface="Times New Roman" panose="02020603050405020304" pitchFamily="18" charset="0"/>
              </a:rPr>
            </a:br>
            <a:r>
              <a:rPr lang="en-US" altLang="en-US" sz="2400" i="1">
                <a:latin typeface="Times New Roman" panose="02020603050405020304" pitchFamily="18" charset="0"/>
              </a:rPr>
              <a:t> </a:t>
            </a:r>
            <a:br>
              <a:rPr lang="en-US" altLang="en-US" sz="2400" i="1">
                <a:latin typeface="Times New Roman" panose="02020603050405020304" pitchFamily="18" charset="0"/>
              </a:rPr>
            </a:br>
            <a:r>
              <a:rPr lang="en-US" altLang="en-US" i="1">
                <a:solidFill>
                  <a:srgbClr val="FF0000"/>
                </a:solidFill>
                <a:latin typeface="Times New Roman" panose="02020603050405020304" pitchFamily="18" charset="0"/>
              </a:rPr>
              <a:t>At Non-Towered Airports</a:t>
            </a:r>
            <a:br>
              <a:rPr lang="en-US" altLang="en-US" i="1">
                <a:latin typeface="Times New Roman" panose="02020603050405020304" pitchFamily="18" charset="0"/>
              </a:rPr>
            </a:br>
            <a:br>
              <a:rPr lang="en-US" altLang="en-US" i="1">
                <a:latin typeface="Times New Roman" panose="02020603050405020304" pitchFamily="18" charset="0"/>
              </a:rPr>
            </a:br>
            <a:r>
              <a:rPr lang="en-US" altLang="en-US" i="1">
                <a:latin typeface="Times New Roman" panose="02020603050405020304" pitchFamily="18" charset="0"/>
              </a:rPr>
              <a:t>Check NOTAMS Often</a:t>
            </a:r>
            <a:br>
              <a:rPr lang="en-US" altLang="en-US" sz="2800" i="1">
                <a:latin typeface="Times New Roman" panose="02020603050405020304" pitchFamily="18" charset="0"/>
              </a:rPr>
            </a:br>
            <a:r>
              <a:rPr lang="en-US" altLang="en-US" sz="2000" b="0"/>
              <a:t> </a:t>
            </a:r>
            <a:br>
              <a:rPr lang="en-US" altLang="en-US" sz="3200" b="0"/>
            </a:br>
            <a:endParaRPr lang="en-US" altLang="en-US" i="1">
              <a:solidFill>
                <a:srgbClr val="FF0000"/>
              </a:solidFill>
              <a:latin typeface="Times New Roman" panose="02020603050405020304" pitchFamily="18" charset="0"/>
            </a:endParaRPr>
          </a:p>
        </p:txBody>
      </p:sp>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7E01B233-FCA5-483A-872B-0F8AB2EE9D12}"/>
              </a:ext>
            </a:extLst>
          </p:cNvPr>
          <p:cNvSpPr>
            <a:spLocks noGrp="1" noChangeArrowheads="1"/>
          </p:cNvSpPr>
          <p:nvPr>
            <p:ph type="title"/>
          </p:nvPr>
        </p:nvSpPr>
        <p:spPr>
          <a:xfrm>
            <a:off x="0" y="0"/>
            <a:ext cx="9144000" cy="412750"/>
          </a:xfrm>
          <a:noFill/>
        </p:spPr>
        <p:txBody>
          <a:bodyPr/>
          <a:lstStyle/>
          <a:p>
            <a:pPr algn="ctr" eaLnBrk="1" hangingPunct="1"/>
            <a:r>
              <a:rPr lang="en-US" altLang="en-US" sz="2400" i="1">
                <a:latin typeface="Times New Roman" panose="02020603050405020304" pitchFamily="18" charset="0"/>
              </a:rPr>
              <a:t>VFR Departure Procedures for VIP TFRs at Non-Towered Airports</a:t>
            </a:r>
            <a:endParaRPr lang="en-US" altLang="en-US" sz="2400">
              <a:latin typeface="Times New Roman" panose="02020603050405020304" pitchFamily="18" charset="0"/>
            </a:endParaRPr>
          </a:p>
        </p:txBody>
      </p:sp>
      <p:sp>
        <p:nvSpPr>
          <p:cNvPr id="351235" name="Rectangle 3">
            <a:extLst>
              <a:ext uri="{FF2B5EF4-FFF2-40B4-BE49-F238E27FC236}">
                <a16:creationId xmlns:a16="http://schemas.microsoft.com/office/drawing/2014/main" id="{58E6BE58-5688-4304-ABCF-D9FDB7749920}"/>
              </a:ext>
            </a:extLst>
          </p:cNvPr>
          <p:cNvSpPr>
            <a:spLocks noGrp="1" noChangeArrowheads="1"/>
          </p:cNvSpPr>
          <p:nvPr>
            <p:ph type="body" sz="half" idx="1"/>
          </p:nvPr>
        </p:nvSpPr>
        <p:spPr>
          <a:xfrm>
            <a:off x="0" y="515938"/>
            <a:ext cx="9144000" cy="5461000"/>
          </a:xfrm>
        </p:spPr>
        <p:txBody>
          <a:bodyPr/>
          <a:lstStyle/>
          <a:p>
            <a:pPr>
              <a:lnSpc>
                <a:spcPct val="110000"/>
              </a:lnSpc>
              <a:spcBef>
                <a:spcPct val="25000"/>
              </a:spcBef>
              <a:defRPr/>
            </a:pPr>
            <a:r>
              <a:rPr lang="en-US" altLang="en-US" sz="2300" b="0" dirty="0">
                <a:latin typeface="Times New Roman" panose="02020603050405020304" pitchFamily="18" charset="0"/>
                <a:cs typeface="Arial" panose="020B0604020202020204" pitchFamily="34" charset="0"/>
              </a:rPr>
              <a:t>Make sure you have filed your VFR flight plan before calling for your clearance </a:t>
            </a:r>
          </a:p>
          <a:p>
            <a:pPr>
              <a:lnSpc>
                <a:spcPct val="110000"/>
              </a:lnSpc>
              <a:spcBef>
                <a:spcPct val="25000"/>
              </a:spcBef>
              <a:defRPr/>
            </a:pPr>
            <a:r>
              <a:rPr lang="en-US" altLang="en-US" sz="2300" b="0" dirty="0">
                <a:latin typeface="Times New Roman" panose="02020603050405020304" pitchFamily="18" charset="0"/>
                <a:cs typeface="Arial" panose="020B0604020202020204" pitchFamily="34" charset="0"/>
              </a:rPr>
              <a:t>LEIDOS (Flight Service) has a national number that you can use to get your clearance and squawk code</a:t>
            </a:r>
          </a:p>
          <a:p>
            <a:pPr lvl="1">
              <a:defRPr/>
            </a:pPr>
            <a:r>
              <a:rPr lang="en-US" altLang="en-US" sz="2300" dirty="0">
                <a:latin typeface="Times New Roman" panose="02020603050405020304" pitchFamily="18" charset="0"/>
                <a:cs typeface="Times New Roman" panose="02020603050405020304" pitchFamily="18" charset="0"/>
              </a:rPr>
              <a:t>You can call 1-800-WXBRIEF (1-800-992-7433)</a:t>
            </a:r>
          </a:p>
          <a:p>
            <a:pPr lvl="2">
              <a:defRPr/>
            </a:pPr>
            <a:r>
              <a:rPr lang="en-US" altLang="en-US" sz="2300" dirty="0">
                <a:latin typeface="Times New Roman" panose="02020603050405020304" pitchFamily="18" charset="0"/>
                <a:ea typeface="+mn-ea"/>
                <a:cs typeface="Arial" panose="020B0604020202020204" pitchFamily="34" charset="0"/>
              </a:rPr>
              <a:t>Flight Service </a:t>
            </a:r>
            <a:r>
              <a:rPr lang="en-US" altLang="en-US" sz="2300" dirty="0">
                <a:latin typeface="Times New Roman" panose="02020603050405020304" pitchFamily="18" charset="0"/>
                <a:cs typeface="Times New Roman" panose="02020603050405020304" pitchFamily="18" charset="0"/>
              </a:rPr>
              <a:t>will do everything necessary to get you your clearance and squawk code</a:t>
            </a:r>
          </a:p>
          <a:p>
            <a:pPr lvl="2">
              <a:defRPr/>
            </a:pPr>
            <a:r>
              <a:rPr lang="en-US" altLang="en-US" sz="2300" dirty="0">
                <a:latin typeface="Times New Roman" panose="02020603050405020304" pitchFamily="18" charset="0"/>
                <a:cs typeface="Times New Roman" panose="02020603050405020304" pitchFamily="18" charset="0"/>
              </a:rPr>
              <a:t>Recommend using a cell phone</a:t>
            </a:r>
          </a:p>
          <a:p>
            <a:pPr lvl="3">
              <a:defRPr/>
            </a:pPr>
            <a:r>
              <a:rPr lang="en-US" altLang="en-US" sz="2300" dirty="0">
                <a:latin typeface="Times New Roman" panose="02020603050405020304" pitchFamily="18" charset="0"/>
                <a:cs typeface="Times New Roman" panose="02020603050405020304" pitchFamily="18" charset="0"/>
              </a:rPr>
              <a:t>You can do this from the cockpit of your airplane</a:t>
            </a:r>
          </a:p>
          <a:p>
            <a:pPr lvl="3">
              <a:defRPr/>
            </a:pPr>
            <a:r>
              <a:rPr lang="en-US" altLang="en-US" sz="2300" dirty="0">
                <a:latin typeface="Times New Roman" panose="02020603050405020304" pitchFamily="18" charset="0"/>
                <a:cs typeface="Times New Roman" panose="02020603050405020304" pitchFamily="18" charset="0"/>
              </a:rPr>
              <a:t>If your headset and your cell phone both support Blue Tooth, you can filter out engine noise</a:t>
            </a:r>
          </a:p>
          <a:p>
            <a:pPr marL="0" indent="0">
              <a:lnSpc>
                <a:spcPct val="110000"/>
              </a:lnSpc>
              <a:spcBef>
                <a:spcPct val="25000"/>
              </a:spcBef>
              <a:buFontTx/>
              <a:buNone/>
              <a:defRPr/>
            </a:pPr>
            <a:endParaRPr lang="en-US" altLang="en-US" sz="2300" b="0" dirty="0">
              <a:latin typeface="Times New Roman" panose="02020603050405020304" pitchFamily="18"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1235">
                                            <p:txEl>
                                              <p:pRg st="1" end="1"/>
                                            </p:txEl>
                                          </p:spTgt>
                                        </p:tgtEl>
                                        <p:attrNameLst>
                                          <p:attrName>style.visibility</p:attrName>
                                        </p:attrNameLst>
                                      </p:cBhvr>
                                      <p:to>
                                        <p:strVal val="visible"/>
                                      </p:to>
                                    </p:set>
                                    <p:anim calcmode="lin" valueType="num">
                                      <p:cBhvr additive="base">
                                        <p:cTn id="13" dur="5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123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1235">
                                            <p:txEl>
                                              <p:pRg st="2" end="2"/>
                                            </p:txEl>
                                          </p:spTgt>
                                        </p:tgtEl>
                                        <p:attrNameLst>
                                          <p:attrName>style.visibility</p:attrName>
                                        </p:attrNameLst>
                                      </p:cBhvr>
                                      <p:to>
                                        <p:strVal val="visible"/>
                                      </p:to>
                                    </p:set>
                                    <p:anim calcmode="lin" valueType="num">
                                      <p:cBhvr additive="base">
                                        <p:cTn id="17" dur="5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123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1235">
                                            <p:txEl>
                                              <p:pRg st="3" end="3"/>
                                            </p:txEl>
                                          </p:spTgt>
                                        </p:tgtEl>
                                        <p:attrNameLst>
                                          <p:attrName>style.visibility</p:attrName>
                                        </p:attrNameLst>
                                      </p:cBhvr>
                                      <p:to>
                                        <p:strVal val="visible"/>
                                      </p:to>
                                    </p:set>
                                    <p:anim calcmode="lin" valueType="num">
                                      <p:cBhvr additive="base">
                                        <p:cTn id="21" dur="500" fill="hold"/>
                                        <p:tgtEl>
                                          <p:spTgt spid="35123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12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51235">
                                            <p:txEl>
                                              <p:pRg st="4" end="4"/>
                                            </p:txEl>
                                          </p:spTgt>
                                        </p:tgtEl>
                                        <p:attrNameLst>
                                          <p:attrName>style.visibility</p:attrName>
                                        </p:attrNameLst>
                                      </p:cBhvr>
                                      <p:to>
                                        <p:strVal val="visible"/>
                                      </p:to>
                                    </p:set>
                                    <p:anim calcmode="lin" valueType="num">
                                      <p:cBhvr additive="base">
                                        <p:cTn id="27" dur="500" fill="hold"/>
                                        <p:tgtEl>
                                          <p:spTgt spid="35123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123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1235">
                                            <p:txEl>
                                              <p:pRg st="5" end="5"/>
                                            </p:txEl>
                                          </p:spTgt>
                                        </p:tgtEl>
                                        <p:attrNameLst>
                                          <p:attrName>style.visibility</p:attrName>
                                        </p:attrNameLst>
                                      </p:cBhvr>
                                      <p:to>
                                        <p:strVal val="visible"/>
                                      </p:to>
                                    </p:set>
                                    <p:anim calcmode="lin" valueType="num">
                                      <p:cBhvr additive="base">
                                        <p:cTn id="31" dur="500" fill="hold"/>
                                        <p:tgtEl>
                                          <p:spTgt spid="35123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123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51235">
                                            <p:txEl>
                                              <p:pRg st="6" end="6"/>
                                            </p:txEl>
                                          </p:spTgt>
                                        </p:tgtEl>
                                        <p:attrNameLst>
                                          <p:attrName>style.visibility</p:attrName>
                                        </p:attrNameLst>
                                      </p:cBhvr>
                                      <p:to>
                                        <p:strVal val="visible"/>
                                      </p:to>
                                    </p:set>
                                    <p:anim calcmode="lin" valueType="num">
                                      <p:cBhvr additive="base">
                                        <p:cTn id="35" dur="500" fill="hold"/>
                                        <p:tgtEl>
                                          <p:spTgt spid="35123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512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255664BD-0D79-49B7-A400-F8E08EE1EB98}"/>
              </a:ext>
            </a:extLst>
          </p:cNvPr>
          <p:cNvSpPr>
            <a:spLocks noGrp="1" noChangeArrowheads="1"/>
          </p:cNvSpPr>
          <p:nvPr>
            <p:ph type="title"/>
          </p:nvPr>
        </p:nvSpPr>
        <p:spPr>
          <a:xfrm>
            <a:off x="0" y="0"/>
            <a:ext cx="9144000" cy="752475"/>
          </a:xfrm>
          <a:noFill/>
        </p:spPr>
        <p:txBody>
          <a:bodyPr/>
          <a:lstStyle/>
          <a:p>
            <a:pPr algn="ctr" eaLnBrk="1" hangingPunct="1"/>
            <a:r>
              <a:rPr lang="en-US" altLang="en-US" sz="2400" i="1">
                <a:latin typeface="Times New Roman" panose="02020603050405020304" pitchFamily="18" charset="0"/>
              </a:rPr>
              <a:t>VFR Departure &amp; Arrival Procedures</a:t>
            </a:r>
            <a:br>
              <a:rPr lang="en-US" altLang="en-US" sz="2400" i="1">
                <a:latin typeface="Times New Roman" panose="02020603050405020304" pitchFamily="18" charset="0"/>
              </a:rPr>
            </a:br>
            <a:r>
              <a:rPr lang="en-US" altLang="en-US" sz="2400" i="1">
                <a:latin typeface="Times New Roman" panose="02020603050405020304" pitchFamily="18" charset="0"/>
              </a:rPr>
              <a:t>for VIP TFRs at Non-Towered Airports</a:t>
            </a:r>
            <a:endParaRPr lang="en-US" altLang="en-US" sz="2400">
              <a:latin typeface="Times New Roman" panose="02020603050405020304" pitchFamily="18" charset="0"/>
            </a:endParaRPr>
          </a:p>
        </p:txBody>
      </p:sp>
      <p:sp>
        <p:nvSpPr>
          <p:cNvPr id="351235" name="Rectangle 3">
            <a:extLst>
              <a:ext uri="{FF2B5EF4-FFF2-40B4-BE49-F238E27FC236}">
                <a16:creationId xmlns:a16="http://schemas.microsoft.com/office/drawing/2014/main" id="{C6557502-FB5F-4899-BBEE-71742DB586DD}"/>
              </a:ext>
            </a:extLst>
          </p:cNvPr>
          <p:cNvSpPr>
            <a:spLocks noGrp="1" noChangeArrowheads="1"/>
          </p:cNvSpPr>
          <p:nvPr>
            <p:ph type="body" sz="half" idx="1"/>
          </p:nvPr>
        </p:nvSpPr>
        <p:spPr>
          <a:xfrm>
            <a:off x="0" y="752475"/>
            <a:ext cx="9144000" cy="1770063"/>
          </a:xfrm>
        </p:spPr>
        <p:txBody>
          <a:bodyPr/>
          <a:lstStyle/>
          <a:p>
            <a:r>
              <a:rPr lang="en-US" altLang="en-US" sz="2200" b="0" dirty="0">
                <a:latin typeface="Times New Roman" panose="02020603050405020304" pitchFamily="18" charset="0"/>
                <a:cs typeface="Arial" panose="020B0604020202020204" pitchFamily="34" charset="0"/>
              </a:rPr>
              <a:t>AOPA Air Safety Institute is working to update its guidance on Flight Service. In the meantime, they suggest you visit the Leidos YouTube playlist for ...</a:t>
            </a:r>
          </a:p>
          <a:p>
            <a:pPr lvl="1" latinLnBrk="1"/>
            <a:r>
              <a:rPr lang="en-US" altLang="en-US" sz="2200" dirty="0">
                <a:latin typeface="Times New Roman" panose="02020603050405020304" pitchFamily="18" charset="0"/>
                <a:cs typeface="Arial" panose="020B0604020202020204" pitchFamily="34" charset="0"/>
                <a:hlinkClick r:id="rId3"/>
              </a:rPr>
              <a:t>https://www.aopa.org/training-and-safety/online-learning/online-courses/flight-service</a:t>
            </a:r>
            <a:r>
              <a:rPr lang="en-US" altLang="en-US" sz="1800" dirty="0">
                <a:latin typeface="Times New Roman" panose="02020603050405020304" pitchFamily="18" charset="0"/>
                <a:cs typeface="Arial" panose="020B0604020202020204" pitchFamily="34" charset="0"/>
              </a:rPr>
              <a:t> </a:t>
            </a:r>
          </a:p>
        </p:txBody>
      </p:sp>
      <p:pic>
        <p:nvPicPr>
          <p:cNvPr id="2" name="Picture 1">
            <a:extLst>
              <a:ext uri="{FF2B5EF4-FFF2-40B4-BE49-F238E27FC236}">
                <a16:creationId xmlns:a16="http://schemas.microsoft.com/office/drawing/2014/main" id="{BF18A843-CE38-4643-A9DE-1F1326496C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2778125"/>
            <a:ext cx="9145588"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123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1235">
                                            <p:txEl>
                                              <p:pRg st="1" end="1"/>
                                            </p:txEl>
                                          </p:spTgt>
                                        </p:tgtEl>
                                        <p:attrNameLst>
                                          <p:attrName>style.visibility</p:attrName>
                                        </p:attrNameLst>
                                      </p:cBhvr>
                                      <p:to>
                                        <p:strVal val="visible"/>
                                      </p:to>
                                    </p:set>
                                    <p:anim calcmode="lin" valueType="num">
                                      <p:cBhvr additive="base">
                                        <p:cTn id="11" dur="5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2445F7D7-3750-4095-9F4B-494DFC54C30B}"/>
              </a:ext>
            </a:extLst>
          </p:cNvPr>
          <p:cNvSpPr>
            <a:spLocks noGrp="1" noChangeArrowheads="1"/>
          </p:cNvSpPr>
          <p:nvPr>
            <p:ph type="title"/>
          </p:nvPr>
        </p:nvSpPr>
        <p:spPr>
          <a:xfrm>
            <a:off x="0" y="0"/>
            <a:ext cx="9144000" cy="884238"/>
          </a:xfrm>
          <a:noFill/>
        </p:spPr>
        <p:txBody>
          <a:bodyPr/>
          <a:lstStyle/>
          <a:p>
            <a:pPr algn="ctr" eaLnBrk="1" hangingPunct="1"/>
            <a:r>
              <a:rPr lang="en-US" altLang="en-US" sz="2400" i="1">
                <a:latin typeface="Times New Roman" panose="02020603050405020304" pitchFamily="18" charset="0"/>
              </a:rPr>
              <a:t>VFR Departure &amp; Arrival Procedures</a:t>
            </a:r>
            <a:br>
              <a:rPr lang="en-US" altLang="en-US" sz="2400" i="1">
                <a:latin typeface="Times New Roman" panose="02020603050405020304" pitchFamily="18" charset="0"/>
              </a:rPr>
            </a:br>
            <a:r>
              <a:rPr lang="en-US" altLang="en-US" sz="2400" i="1">
                <a:latin typeface="Times New Roman" panose="02020603050405020304" pitchFamily="18" charset="0"/>
              </a:rPr>
              <a:t>for VIP TFRs at Non-Towered Airports</a:t>
            </a:r>
            <a:endParaRPr lang="en-US" altLang="en-US" sz="2400">
              <a:latin typeface="Times New Roman" panose="02020603050405020304" pitchFamily="18" charset="0"/>
            </a:endParaRPr>
          </a:p>
        </p:txBody>
      </p:sp>
      <p:sp>
        <p:nvSpPr>
          <p:cNvPr id="351235" name="Rectangle 3">
            <a:extLst>
              <a:ext uri="{FF2B5EF4-FFF2-40B4-BE49-F238E27FC236}">
                <a16:creationId xmlns:a16="http://schemas.microsoft.com/office/drawing/2014/main" id="{0D93CA2B-D860-4828-BF11-F4D7E6BBE9F6}"/>
              </a:ext>
            </a:extLst>
          </p:cNvPr>
          <p:cNvSpPr>
            <a:spLocks noGrp="1" noChangeArrowheads="1"/>
          </p:cNvSpPr>
          <p:nvPr>
            <p:ph type="body" sz="half" idx="1"/>
          </p:nvPr>
        </p:nvSpPr>
        <p:spPr>
          <a:xfrm>
            <a:off x="0" y="884238"/>
            <a:ext cx="9144000" cy="3613150"/>
          </a:xfrm>
        </p:spPr>
        <p:txBody>
          <a:bodyPr/>
          <a:lstStyle/>
          <a:p>
            <a:r>
              <a:rPr lang="en-US" altLang="en-US" sz="2500" b="0" dirty="0">
                <a:latin typeface="Times New Roman" panose="02020603050405020304" pitchFamily="18" charset="0"/>
                <a:cs typeface="Arial" panose="020B0604020202020204" pitchFamily="34" charset="0"/>
              </a:rPr>
              <a:t>Be thoroughly aware of whatever practices that ATC uses for your airport. </a:t>
            </a:r>
          </a:p>
          <a:p>
            <a:pPr lvl="1"/>
            <a:r>
              <a:rPr lang="en-US" altLang="en-US" sz="2500" dirty="0">
                <a:latin typeface="Times New Roman" panose="02020603050405020304" pitchFamily="18" charset="0"/>
                <a:cs typeface="Arial" panose="020B0604020202020204" pitchFamily="34" charset="0"/>
              </a:rPr>
              <a:t>As necessary, review these practices with a flight instructor at your airport</a:t>
            </a:r>
          </a:p>
          <a:p>
            <a:pPr lvl="1"/>
            <a:r>
              <a:rPr lang="en-US" altLang="en-US" sz="2500" dirty="0">
                <a:latin typeface="Times New Roman" panose="02020603050405020304" pitchFamily="18" charset="0"/>
                <a:cs typeface="Arial" panose="020B0604020202020204" pitchFamily="34" charset="0"/>
              </a:rPr>
              <a:t>Sometimes ATC may use an airport just outside the 30 NM ring as a gateway.</a:t>
            </a:r>
          </a:p>
          <a:p>
            <a:pPr lvl="2"/>
            <a:r>
              <a:rPr lang="en-US" altLang="en-US" sz="2500" dirty="0">
                <a:latin typeface="Times New Roman" panose="02020603050405020304" pitchFamily="18" charset="0"/>
                <a:cs typeface="Arial" panose="020B0604020202020204" pitchFamily="34" charset="0"/>
              </a:rPr>
              <a:t>Suggest that you contact ATC while you are flight planning to see if there is a gateway airport.</a:t>
            </a:r>
          </a:p>
          <a:p>
            <a:pPr lvl="2"/>
            <a:endParaRPr lang="en-US" altLang="en-US" sz="2200" dirty="0">
              <a:latin typeface="Times New Roman" panose="02020603050405020304" pitchFamily="18"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1235">
                                            <p:txEl>
                                              <p:pRg st="1" end="1"/>
                                            </p:txEl>
                                          </p:spTgt>
                                        </p:tgtEl>
                                        <p:attrNameLst>
                                          <p:attrName>style.visibility</p:attrName>
                                        </p:attrNameLst>
                                      </p:cBhvr>
                                      <p:to>
                                        <p:strVal val="visible"/>
                                      </p:to>
                                    </p:set>
                                    <p:anim calcmode="lin" valueType="num">
                                      <p:cBhvr additive="base">
                                        <p:cTn id="13" dur="5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1235">
                                            <p:txEl>
                                              <p:pRg st="2" end="2"/>
                                            </p:txEl>
                                          </p:spTgt>
                                        </p:tgtEl>
                                        <p:attrNameLst>
                                          <p:attrName>style.visibility</p:attrName>
                                        </p:attrNameLst>
                                      </p:cBhvr>
                                      <p:to>
                                        <p:strVal val="visible"/>
                                      </p:to>
                                    </p:set>
                                    <p:anim calcmode="lin" valueType="num">
                                      <p:cBhvr additive="base">
                                        <p:cTn id="19" dur="5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12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1235">
                                            <p:txEl>
                                              <p:pRg st="3" end="3"/>
                                            </p:txEl>
                                          </p:spTgt>
                                        </p:tgtEl>
                                        <p:attrNameLst>
                                          <p:attrName>style.visibility</p:attrName>
                                        </p:attrNameLst>
                                      </p:cBhvr>
                                      <p:to>
                                        <p:strVal val="visible"/>
                                      </p:to>
                                    </p:set>
                                    <p:anim calcmode="lin" valueType="num">
                                      <p:cBhvr additive="base">
                                        <p:cTn id="25" dur="500" fill="hold"/>
                                        <p:tgtEl>
                                          <p:spTgt spid="3512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12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79A40ADC-8B8F-49D2-A2AA-F440FB1AF75B}"/>
              </a:ext>
            </a:extLst>
          </p:cNvPr>
          <p:cNvSpPr>
            <a:spLocks noGrp="1" noChangeArrowheads="1"/>
          </p:cNvSpPr>
          <p:nvPr>
            <p:ph type="title"/>
          </p:nvPr>
        </p:nvSpPr>
        <p:spPr>
          <a:xfrm>
            <a:off x="0" y="0"/>
            <a:ext cx="9144000" cy="412750"/>
          </a:xfrm>
          <a:noFill/>
        </p:spPr>
        <p:txBody>
          <a:bodyPr/>
          <a:lstStyle/>
          <a:p>
            <a:pPr algn="ctr" eaLnBrk="1" hangingPunct="1"/>
            <a:r>
              <a:rPr lang="en-US" altLang="en-US" sz="2400" i="1" dirty="0">
                <a:latin typeface="Times New Roman" panose="02020603050405020304" pitchFamily="18" charset="0"/>
              </a:rPr>
              <a:t>IFR Departure Procedures for VIP TFRs at Non-Towered Airports</a:t>
            </a:r>
            <a:endParaRPr lang="en-US" altLang="en-US" sz="2400" dirty="0">
              <a:latin typeface="Times New Roman" panose="02020603050405020304" pitchFamily="18" charset="0"/>
            </a:endParaRPr>
          </a:p>
        </p:txBody>
      </p:sp>
      <p:sp>
        <p:nvSpPr>
          <p:cNvPr id="351235" name="Rectangle 3">
            <a:extLst>
              <a:ext uri="{FF2B5EF4-FFF2-40B4-BE49-F238E27FC236}">
                <a16:creationId xmlns:a16="http://schemas.microsoft.com/office/drawing/2014/main" id="{39C59171-BBD7-4D90-B9C8-0623AD56D5A2}"/>
              </a:ext>
            </a:extLst>
          </p:cNvPr>
          <p:cNvSpPr>
            <a:spLocks noGrp="1" noChangeArrowheads="1"/>
          </p:cNvSpPr>
          <p:nvPr>
            <p:ph type="body" sz="half" idx="1"/>
          </p:nvPr>
        </p:nvSpPr>
        <p:spPr>
          <a:xfrm>
            <a:off x="0" y="515938"/>
            <a:ext cx="9144000" cy="5461000"/>
          </a:xfrm>
        </p:spPr>
        <p:txBody>
          <a:bodyPr/>
          <a:lstStyle/>
          <a:p>
            <a:pPr>
              <a:lnSpc>
                <a:spcPct val="110000"/>
              </a:lnSpc>
              <a:spcBef>
                <a:spcPct val="25000"/>
              </a:spcBef>
              <a:defRPr/>
            </a:pPr>
            <a:r>
              <a:rPr lang="en-US" altLang="en-US" sz="2400" b="0" dirty="0">
                <a:latin typeface="Times New Roman" panose="02020603050405020304" pitchFamily="18" charset="0"/>
                <a:cs typeface="Arial" panose="020B0604020202020204" pitchFamily="34" charset="0"/>
              </a:rPr>
              <a:t>At some non-towered airports it is not possible to establish radio communications with ATC on the ground. Examples are:</a:t>
            </a:r>
            <a:endParaRPr lang="en-US" altLang="en-US" sz="2400" b="0" dirty="0">
              <a:solidFill>
                <a:srgbClr val="FF0000"/>
              </a:solidFill>
              <a:latin typeface="Times New Roman" panose="02020603050405020304" pitchFamily="18" charset="0"/>
              <a:cs typeface="Arial" panose="020B0604020202020204" pitchFamily="34" charset="0"/>
            </a:endParaRPr>
          </a:p>
          <a:p>
            <a:pPr lvl="1">
              <a:defRPr/>
            </a:pPr>
            <a:r>
              <a:rPr lang="en-US" altLang="en-US" sz="2400" dirty="0">
                <a:latin typeface="Times New Roman" panose="02020603050405020304" pitchFamily="18" charset="0"/>
                <a:cs typeface="Times New Roman" panose="02020603050405020304" pitchFamily="18" charset="0"/>
              </a:rPr>
              <a:t>Doylestown (KDYL)</a:t>
            </a:r>
          </a:p>
          <a:p>
            <a:pPr lvl="1">
              <a:defRPr/>
            </a:pPr>
            <a:r>
              <a:rPr lang="en-US" altLang="en-US" sz="2400" dirty="0">
                <a:latin typeface="Times New Roman" panose="02020603050405020304" pitchFamily="18" charset="0"/>
                <a:cs typeface="Times New Roman" panose="02020603050405020304" pitchFamily="18" charset="0"/>
              </a:rPr>
              <a:t>Greenwood Lake (4N1)</a:t>
            </a:r>
          </a:p>
          <a:p>
            <a:pPr>
              <a:lnSpc>
                <a:spcPct val="110000"/>
              </a:lnSpc>
              <a:spcBef>
                <a:spcPct val="25000"/>
              </a:spcBef>
              <a:defRPr/>
            </a:pPr>
            <a:r>
              <a:rPr lang="en-US" altLang="en-US" sz="2400" b="0" dirty="0">
                <a:latin typeface="Times New Roman" panose="02020603050405020304" pitchFamily="18" charset="0"/>
                <a:cs typeface="Arial" panose="020B0604020202020204" pitchFamily="34" charset="0"/>
              </a:rPr>
              <a:t>So what can you do? </a:t>
            </a:r>
          </a:p>
          <a:p>
            <a:pPr lvl="1">
              <a:defRPr/>
            </a:pPr>
            <a:r>
              <a:rPr lang="en-US" altLang="en-US" sz="2400" dirty="0">
                <a:latin typeface="Times New Roman" panose="02020603050405020304" pitchFamily="18" charset="0"/>
                <a:cs typeface="Times New Roman" panose="02020603050405020304" pitchFamily="18" charset="0"/>
              </a:rPr>
              <a:t>Make sure you have the phone number for the ATC facility</a:t>
            </a:r>
          </a:p>
          <a:p>
            <a:pPr lvl="2">
              <a:defRPr/>
            </a:pPr>
            <a:r>
              <a:rPr lang="en-US" altLang="en-US" sz="2400" dirty="0">
                <a:latin typeface="Times New Roman" panose="02020603050405020304" pitchFamily="18" charset="0"/>
                <a:cs typeface="Times New Roman" panose="02020603050405020304" pitchFamily="18" charset="0"/>
              </a:rPr>
              <a:t>You can get this phone number from Flight Service by calling 800-992-7433 (800-WX-BRIEF)</a:t>
            </a:r>
          </a:p>
          <a:p>
            <a:pPr lvl="2">
              <a:defRPr/>
            </a:pPr>
            <a:r>
              <a:rPr lang="en-US" altLang="en-US" sz="2400" dirty="0">
                <a:latin typeface="Times New Roman" panose="02020603050405020304" pitchFamily="18" charset="0"/>
                <a:cs typeface="Times New Roman" panose="02020603050405020304" pitchFamily="18" charset="0"/>
              </a:rPr>
              <a:t>Recommend using a cell phone</a:t>
            </a:r>
          </a:p>
          <a:p>
            <a:pPr lvl="3">
              <a:defRPr/>
            </a:pPr>
            <a:r>
              <a:rPr lang="en-US" altLang="en-US" sz="2400" dirty="0">
                <a:latin typeface="Times New Roman" panose="02020603050405020304" pitchFamily="18" charset="0"/>
                <a:cs typeface="Times New Roman" panose="02020603050405020304" pitchFamily="18" charset="0"/>
              </a:rPr>
              <a:t>You can do this from the cockpit of your airplane</a:t>
            </a:r>
          </a:p>
          <a:p>
            <a:pPr lvl="3">
              <a:defRPr/>
            </a:pPr>
            <a:r>
              <a:rPr lang="en-US" altLang="en-US" sz="2400" dirty="0">
                <a:latin typeface="Times New Roman" panose="02020603050405020304" pitchFamily="18" charset="0"/>
                <a:cs typeface="Times New Roman" panose="02020603050405020304" pitchFamily="18" charset="0"/>
              </a:rPr>
              <a:t>If your headset and your cell phone both support Blue Tooth, you can filter out engine noise</a:t>
            </a:r>
          </a:p>
          <a:p>
            <a:pPr marL="0" indent="0">
              <a:lnSpc>
                <a:spcPct val="110000"/>
              </a:lnSpc>
              <a:spcBef>
                <a:spcPct val="25000"/>
              </a:spcBef>
              <a:buFontTx/>
              <a:buNone/>
              <a:defRPr/>
            </a:pPr>
            <a:endParaRPr lang="en-US" altLang="en-US" sz="2300" b="0" dirty="0">
              <a:latin typeface="Times New Roman" panose="02020603050405020304" pitchFamily="18"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123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1235">
                                            <p:txEl>
                                              <p:pRg st="2" end="2"/>
                                            </p:txEl>
                                          </p:spTgt>
                                        </p:tgtEl>
                                        <p:attrNameLst>
                                          <p:attrName>style.visibility</p:attrName>
                                        </p:attrNameLst>
                                      </p:cBhvr>
                                      <p:to>
                                        <p:strVal val="visible"/>
                                      </p:to>
                                    </p:set>
                                    <p:anim calcmode="lin" valueType="num">
                                      <p:cBhvr additive="base">
                                        <p:cTn id="11" dur="5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123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1235">
                                            <p:txEl>
                                              <p:pRg st="1" end="1"/>
                                            </p:txEl>
                                          </p:spTgt>
                                        </p:tgtEl>
                                        <p:attrNameLst>
                                          <p:attrName>style.visibility</p:attrName>
                                        </p:attrNameLst>
                                      </p:cBhvr>
                                      <p:to>
                                        <p:strVal val="visible"/>
                                      </p:to>
                                    </p:set>
                                    <p:anim calcmode="lin" valueType="num">
                                      <p:cBhvr additive="base">
                                        <p:cTn id="15" dur="5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51235">
                                            <p:txEl>
                                              <p:pRg st="3" end="3"/>
                                            </p:txEl>
                                          </p:spTgt>
                                        </p:tgtEl>
                                        <p:attrNameLst>
                                          <p:attrName>style.visibility</p:attrName>
                                        </p:attrNameLst>
                                      </p:cBhvr>
                                      <p:to>
                                        <p:strVal val="visible"/>
                                      </p:to>
                                    </p:set>
                                    <p:anim calcmode="lin" valueType="num">
                                      <p:cBhvr additive="base">
                                        <p:cTn id="21" dur="500" fill="hold"/>
                                        <p:tgtEl>
                                          <p:spTgt spid="35123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12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51235">
                                            <p:txEl>
                                              <p:pRg st="4" end="4"/>
                                            </p:txEl>
                                          </p:spTgt>
                                        </p:tgtEl>
                                        <p:attrNameLst>
                                          <p:attrName>style.visibility</p:attrName>
                                        </p:attrNameLst>
                                      </p:cBhvr>
                                      <p:to>
                                        <p:strVal val="visible"/>
                                      </p:to>
                                    </p:set>
                                    <p:anim calcmode="lin" valueType="num">
                                      <p:cBhvr additive="base">
                                        <p:cTn id="27" dur="500" fill="hold"/>
                                        <p:tgtEl>
                                          <p:spTgt spid="35123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123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1235">
                                            <p:txEl>
                                              <p:pRg st="5" end="5"/>
                                            </p:txEl>
                                          </p:spTgt>
                                        </p:tgtEl>
                                        <p:attrNameLst>
                                          <p:attrName>style.visibility</p:attrName>
                                        </p:attrNameLst>
                                      </p:cBhvr>
                                      <p:to>
                                        <p:strVal val="visible"/>
                                      </p:to>
                                    </p:set>
                                    <p:anim calcmode="lin" valueType="num">
                                      <p:cBhvr additive="base">
                                        <p:cTn id="31" dur="500" fill="hold"/>
                                        <p:tgtEl>
                                          <p:spTgt spid="35123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12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51235">
                                            <p:txEl>
                                              <p:pRg st="6" end="6"/>
                                            </p:txEl>
                                          </p:spTgt>
                                        </p:tgtEl>
                                        <p:attrNameLst>
                                          <p:attrName>style.visibility</p:attrName>
                                        </p:attrNameLst>
                                      </p:cBhvr>
                                      <p:to>
                                        <p:strVal val="visible"/>
                                      </p:to>
                                    </p:set>
                                    <p:anim calcmode="lin" valueType="num">
                                      <p:cBhvr additive="base">
                                        <p:cTn id="37" dur="500" fill="hold"/>
                                        <p:tgtEl>
                                          <p:spTgt spid="35123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123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51235">
                                            <p:txEl>
                                              <p:pRg st="7" end="7"/>
                                            </p:txEl>
                                          </p:spTgt>
                                        </p:tgtEl>
                                        <p:attrNameLst>
                                          <p:attrName>style.visibility</p:attrName>
                                        </p:attrNameLst>
                                      </p:cBhvr>
                                      <p:to>
                                        <p:strVal val="visible"/>
                                      </p:to>
                                    </p:set>
                                    <p:anim calcmode="lin" valueType="num">
                                      <p:cBhvr additive="base">
                                        <p:cTn id="41" dur="500" fill="hold"/>
                                        <p:tgtEl>
                                          <p:spTgt spid="35123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51235">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51235">
                                            <p:txEl>
                                              <p:pRg st="8" end="8"/>
                                            </p:txEl>
                                          </p:spTgt>
                                        </p:tgtEl>
                                        <p:attrNameLst>
                                          <p:attrName>style.visibility</p:attrName>
                                        </p:attrNameLst>
                                      </p:cBhvr>
                                      <p:to>
                                        <p:strVal val="visible"/>
                                      </p:to>
                                    </p:set>
                                    <p:anim calcmode="lin" valueType="num">
                                      <p:cBhvr additive="base">
                                        <p:cTn id="45" dur="500" fill="hold"/>
                                        <p:tgtEl>
                                          <p:spTgt spid="351235">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5123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5ADD32F1-416A-4953-9F09-8C34384281F2}"/>
              </a:ext>
            </a:extLst>
          </p:cNvPr>
          <p:cNvSpPr>
            <a:spLocks noGrp="1" noChangeArrowheads="1"/>
          </p:cNvSpPr>
          <p:nvPr>
            <p:ph type="title"/>
          </p:nvPr>
        </p:nvSpPr>
        <p:spPr>
          <a:xfrm>
            <a:off x="0" y="0"/>
            <a:ext cx="9144000" cy="412750"/>
          </a:xfrm>
          <a:noFill/>
        </p:spPr>
        <p:txBody>
          <a:bodyPr/>
          <a:lstStyle/>
          <a:p>
            <a:pPr algn="ctr" eaLnBrk="1" hangingPunct="1"/>
            <a:r>
              <a:rPr lang="en-US" altLang="en-US" sz="2400" i="1" dirty="0">
                <a:latin typeface="Times New Roman" panose="02020603050405020304" pitchFamily="18" charset="0"/>
              </a:rPr>
              <a:t>IFR Departure Procedures for VIP TFRs at Non-Towered Airports</a:t>
            </a:r>
            <a:endParaRPr lang="en-US" altLang="en-US" sz="2400" dirty="0">
              <a:latin typeface="Times New Roman" panose="02020603050405020304" pitchFamily="18" charset="0"/>
            </a:endParaRPr>
          </a:p>
        </p:txBody>
      </p:sp>
      <p:sp>
        <p:nvSpPr>
          <p:cNvPr id="351235" name="Rectangle 3">
            <a:extLst>
              <a:ext uri="{FF2B5EF4-FFF2-40B4-BE49-F238E27FC236}">
                <a16:creationId xmlns:a16="http://schemas.microsoft.com/office/drawing/2014/main" id="{606D7DB3-CFEA-4A43-BD48-3A8103F22F41}"/>
              </a:ext>
            </a:extLst>
          </p:cNvPr>
          <p:cNvSpPr>
            <a:spLocks noGrp="1" noChangeArrowheads="1"/>
          </p:cNvSpPr>
          <p:nvPr>
            <p:ph type="body" sz="half" idx="1"/>
          </p:nvPr>
        </p:nvSpPr>
        <p:spPr>
          <a:xfrm>
            <a:off x="0" y="515938"/>
            <a:ext cx="9144000" cy="5461000"/>
          </a:xfrm>
        </p:spPr>
        <p:txBody>
          <a:bodyPr/>
          <a:lstStyle/>
          <a:p>
            <a:pPr>
              <a:lnSpc>
                <a:spcPct val="110000"/>
              </a:lnSpc>
              <a:spcBef>
                <a:spcPct val="25000"/>
              </a:spcBef>
              <a:defRPr/>
            </a:pPr>
            <a:r>
              <a:rPr lang="en-US" altLang="en-US" sz="2400" b="0" dirty="0">
                <a:latin typeface="Times New Roman" panose="02020603050405020304" pitchFamily="18" charset="0"/>
                <a:cs typeface="Arial" panose="020B0604020202020204" pitchFamily="34" charset="0"/>
              </a:rPr>
              <a:t>Make sure you have filed your IFR flight plan before calling for your clearance</a:t>
            </a:r>
            <a:endParaRPr lang="en-US" altLang="en-US" sz="2400" b="0" dirty="0">
              <a:solidFill>
                <a:srgbClr val="FF0000"/>
              </a:solidFill>
              <a:latin typeface="Times New Roman" panose="02020603050405020304" pitchFamily="18" charset="0"/>
              <a:cs typeface="Arial" panose="020B0604020202020204" pitchFamily="34" charset="0"/>
            </a:endParaRPr>
          </a:p>
          <a:p>
            <a:pPr>
              <a:lnSpc>
                <a:spcPct val="110000"/>
              </a:lnSpc>
              <a:spcBef>
                <a:spcPct val="25000"/>
              </a:spcBef>
              <a:defRPr/>
            </a:pPr>
            <a:r>
              <a:rPr lang="en-US" sz="2400" b="0" dirty="0">
                <a:latin typeface="Times New Roman" panose="02020603050405020304" pitchFamily="18" charset="0"/>
                <a:cs typeface="Arial" panose="020B0604020202020204" pitchFamily="34" charset="0"/>
              </a:rPr>
              <a:t>Your clearance should be something like what is shown below</a:t>
            </a:r>
          </a:p>
          <a:p>
            <a:pPr lvl="1">
              <a:lnSpc>
                <a:spcPct val="110000"/>
              </a:lnSpc>
              <a:spcBef>
                <a:spcPct val="25000"/>
              </a:spcBef>
              <a:defRPr/>
            </a:pPr>
            <a:r>
              <a:rPr lang="en-US" sz="2400" dirty="0">
                <a:latin typeface="Times New Roman" panose="02020603050405020304" pitchFamily="18" charset="0"/>
                <a:cs typeface="Arial" panose="020B0604020202020204" pitchFamily="34" charset="0"/>
              </a:rPr>
              <a:t>“Cessna 12345, cleared from the Doylestown Airport (KDYL) to the (Destination) Airport via Direct Yardley VOR (then rest of route), climb and maintain x,000 expect y,000 One Zero minutes after departure. Departure frequency is 1xx.xx, Squawk xxxx.”</a:t>
            </a:r>
            <a:endParaRPr lang="en-US" altLang="en-US" sz="2400" dirty="0">
              <a:latin typeface="Times New Roman" panose="02020603050405020304" pitchFamily="18" charset="0"/>
              <a:cs typeface="Times New Roman" panose="02020603050405020304" pitchFamily="18" charset="0"/>
            </a:endParaRPr>
          </a:p>
          <a:p>
            <a:pPr lvl="1">
              <a:defRPr/>
            </a:pPr>
            <a:r>
              <a:rPr lang="en-US" sz="2400" dirty="0">
                <a:latin typeface="Times New Roman" panose="02020603050405020304" pitchFamily="18" charset="0"/>
                <a:cs typeface="Arial" panose="020B0604020202020204" pitchFamily="34" charset="0"/>
              </a:rPr>
              <a:t>Read back the clearance</a:t>
            </a:r>
          </a:p>
          <a:p>
            <a:pPr>
              <a:defRPr/>
            </a:pPr>
            <a:r>
              <a:rPr lang="en-US" sz="2400" b="0" dirty="0">
                <a:latin typeface="Times New Roman" panose="02020603050405020304" pitchFamily="18" charset="0"/>
                <a:cs typeface="Arial" panose="020B0604020202020204" pitchFamily="34" charset="0"/>
              </a:rPr>
              <a:t>See next slide</a:t>
            </a:r>
          </a:p>
          <a:p>
            <a:pPr marL="0" indent="0">
              <a:lnSpc>
                <a:spcPct val="110000"/>
              </a:lnSpc>
              <a:spcBef>
                <a:spcPct val="25000"/>
              </a:spcBef>
              <a:buFontTx/>
              <a:buNone/>
              <a:defRPr/>
            </a:pPr>
            <a:endParaRPr lang="en-US" altLang="en-US" sz="2300" b="0" dirty="0">
              <a:latin typeface="Times New Roman" panose="02020603050405020304" pitchFamily="18"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1235">
                                            <p:txEl>
                                              <p:pRg st="1" end="1"/>
                                            </p:txEl>
                                          </p:spTgt>
                                        </p:tgtEl>
                                        <p:attrNameLst>
                                          <p:attrName>style.visibility</p:attrName>
                                        </p:attrNameLst>
                                      </p:cBhvr>
                                      <p:to>
                                        <p:strVal val="visible"/>
                                      </p:to>
                                    </p:set>
                                    <p:anim calcmode="lin" valueType="num">
                                      <p:cBhvr additive="base">
                                        <p:cTn id="13" dur="5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1235">
                                            <p:txEl>
                                              <p:pRg st="2" end="2"/>
                                            </p:txEl>
                                          </p:spTgt>
                                        </p:tgtEl>
                                        <p:attrNameLst>
                                          <p:attrName>style.visibility</p:attrName>
                                        </p:attrNameLst>
                                      </p:cBhvr>
                                      <p:to>
                                        <p:strVal val="visible"/>
                                      </p:to>
                                    </p:set>
                                    <p:anim calcmode="lin" valueType="num">
                                      <p:cBhvr additive="base">
                                        <p:cTn id="19" dur="5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12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1235">
                                            <p:txEl>
                                              <p:pRg st="3" end="3"/>
                                            </p:txEl>
                                          </p:spTgt>
                                        </p:tgtEl>
                                        <p:attrNameLst>
                                          <p:attrName>style.visibility</p:attrName>
                                        </p:attrNameLst>
                                      </p:cBhvr>
                                      <p:to>
                                        <p:strVal val="visible"/>
                                      </p:to>
                                    </p:set>
                                    <p:anim calcmode="lin" valueType="num">
                                      <p:cBhvr additive="base">
                                        <p:cTn id="25" dur="500" fill="hold"/>
                                        <p:tgtEl>
                                          <p:spTgt spid="3512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12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51235">
                                            <p:txEl>
                                              <p:pRg st="4" end="4"/>
                                            </p:txEl>
                                          </p:spTgt>
                                        </p:tgtEl>
                                        <p:attrNameLst>
                                          <p:attrName>style.visibility</p:attrName>
                                        </p:attrNameLst>
                                      </p:cBhvr>
                                      <p:to>
                                        <p:strVal val="visible"/>
                                      </p:to>
                                    </p:set>
                                    <p:anim calcmode="lin" valueType="num">
                                      <p:cBhvr additive="base">
                                        <p:cTn id="31" dur="500" fill="hold"/>
                                        <p:tgtEl>
                                          <p:spTgt spid="3512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12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1DFF539A-B36C-417E-883A-83B4761318A0}"/>
              </a:ext>
            </a:extLst>
          </p:cNvPr>
          <p:cNvSpPr>
            <a:spLocks noGrp="1" noChangeArrowheads="1"/>
          </p:cNvSpPr>
          <p:nvPr>
            <p:ph type="title"/>
          </p:nvPr>
        </p:nvSpPr>
        <p:spPr>
          <a:xfrm>
            <a:off x="0" y="0"/>
            <a:ext cx="9144000" cy="609600"/>
          </a:xfrm>
          <a:noFill/>
        </p:spPr>
        <p:txBody>
          <a:bodyPr/>
          <a:lstStyle/>
          <a:p>
            <a:pPr algn="ctr" eaLnBrk="1" hangingPunct="1"/>
            <a:r>
              <a:rPr lang="en-US" altLang="en-US" sz="3600" i="1" dirty="0">
                <a:latin typeface="Times New Roman" panose="02020603050405020304" pitchFamily="18" charset="0"/>
              </a:rPr>
              <a:t>Purpose of Presentation</a:t>
            </a:r>
            <a:endParaRPr lang="en-US" altLang="en-US" sz="3600" dirty="0">
              <a:latin typeface="Times New Roman" panose="02020603050405020304" pitchFamily="18" charset="0"/>
            </a:endParaRPr>
          </a:p>
        </p:txBody>
      </p:sp>
      <p:sp>
        <p:nvSpPr>
          <p:cNvPr id="17411" name="Rectangle 3">
            <a:extLst>
              <a:ext uri="{FF2B5EF4-FFF2-40B4-BE49-F238E27FC236}">
                <a16:creationId xmlns:a16="http://schemas.microsoft.com/office/drawing/2014/main" id="{CC9017FC-CAC5-42C8-BDB1-3F40D5483A91}"/>
              </a:ext>
            </a:extLst>
          </p:cNvPr>
          <p:cNvSpPr>
            <a:spLocks noGrp="1" noChangeArrowheads="1"/>
          </p:cNvSpPr>
          <p:nvPr>
            <p:ph type="body" sz="half" idx="1"/>
          </p:nvPr>
        </p:nvSpPr>
        <p:spPr>
          <a:xfrm>
            <a:off x="0" y="609600"/>
            <a:ext cx="9144000" cy="4992210"/>
          </a:xfrm>
        </p:spPr>
        <p:txBody>
          <a:bodyPr/>
          <a:lstStyle/>
          <a:p>
            <a:r>
              <a:rPr lang="en-US" sz="2000" b="0" dirty="0">
                <a:latin typeface="Times New Roman" panose="02020603050405020304" pitchFamily="18" charset="0"/>
                <a:cs typeface="Times New Roman" panose="02020603050405020304" pitchFamily="18" charset="0"/>
              </a:rPr>
              <a:t>This presentation is intended to give pilots a “heads up” of the coming flight restrictions (TFRs) when Joe Biden is inaugurated as President of the United States.</a:t>
            </a:r>
          </a:p>
          <a:p>
            <a:pPr marL="642938" lvl="1" indent="-342900"/>
            <a:r>
              <a:rPr lang="en-US" sz="2000" b="0" dirty="0">
                <a:latin typeface="Times New Roman" panose="02020603050405020304" pitchFamily="18" charset="0"/>
                <a:cs typeface="Times New Roman" panose="02020603050405020304" pitchFamily="18" charset="0"/>
              </a:rPr>
              <a:t>Effective Date and Duration of TFR</a:t>
            </a:r>
          </a:p>
          <a:p>
            <a:pPr marL="942975" lvl="2" indent="-342900"/>
            <a:r>
              <a:rPr lang="en-US" sz="2000" b="0" dirty="0">
                <a:latin typeface="Times New Roman" panose="02020603050405020304" pitchFamily="18" charset="0"/>
                <a:cs typeface="Times New Roman" panose="02020603050405020304" pitchFamily="18" charset="0"/>
              </a:rPr>
              <a:t>The TFR Effective Date is the date of the Inauguration (01/20/2021)</a:t>
            </a:r>
          </a:p>
          <a:p>
            <a:pPr marL="942975" lvl="2" indent="-342900"/>
            <a:r>
              <a:rPr lang="en-US" sz="2000" dirty="0">
                <a:latin typeface="Times New Roman" panose="02020603050405020304" pitchFamily="18" charset="0"/>
                <a:cs typeface="Times New Roman" panose="02020603050405020304" pitchFamily="18" charset="0"/>
              </a:rPr>
              <a:t>The TFR Duration will be at least until 01/20/2025</a:t>
            </a:r>
            <a:endParaRPr lang="en-US" sz="2000" b="0" dirty="0">
              <a:latin typeface="Times New Roman" panose="02020603050405020304" pitchFamily="18" charset="0"/>
              <a:cs typeface="Times New Roman" panose="02020603050405020304" pitchFamily="18" charset="0"/>
            </a:endParaRPr>
          </a:p>
          <a:p>
            <a:pPr marL="642938" lvl="1" indent="-342900"/>
            <a:r>
              <a:rPr lang="en-US" sz="2000" dirty="0">
                <a:latin typeface="Times New Roman" panose="02020603050405020304" pitchFamily="18" charset="0"/>
                <a:cs typeface="Times New Roman" panose="02020603050405020304" pitchFamily="18" charset="0"/>
              </a:rPr>
              <a:t>TFR Dimensions – </a:t>
            </a:r>
            <a:r>
              <a:rPr lang="en-US" sz="2000" b="1" dirty="0">
                <a:latin typeface="Times New Roman" panose="02020603050405020304" pitchFamily="18" charset="0"/>
                <a:cs typeface="Times New Roman" panose="02020603050405020304" pitchFamily="18" charset="0"/>
              </a:rPr>
              <a:t>based on previous Presidential TFRs</a:t>
            </a:r>
          </a:p>
          <a:p>
            <a:pPr marL="942975" lvl="2" indent="-342900"/>
            <a:r>
              <a:rPr lang="en-US" sz="2000" dirty="0">
                <a:latin typeface="Times New Roman" panose="02020603050405020304" pitchFamily="18" charset="0"/>
                <a:cs typeface="Times New Roman" panose="02020603050405020304" pitchFamily="18" charset="0"/>
              </a:rPr>
              <a:t>Vertical Dimension: Surface to 17,999 Feet AGL</a:t>
            </a:r>
          </a:p>
          <a:p>
            <a:pPr marL="942975" lvl="2" indent="-342900"/>
            <a:r>
              <a:rPr lang="en-US" sz="2000" dirty="0">
                <a:latin typeface="Times New Roman" panose="02020603050405020304" pitchFamily="18" charset="0"/>
                <a:cs typeface="Times New Roman" panose="02020603050405020304" pitchFamily="18" charset="0"/>
              </a:rPr>
              <a:t>Horizontal Dimension: Outer Ring (30 NM radius) and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Inner Ring (10 NM radius)</a:t>
            </a:r>
          </a:p>
          <a:p>
            <a:pPr marL="642938" lvl="1" indent="-342900"/>
            <a:r>
              <a:rPr lang="en-US" sz="2000" dirty="0">
                <a:latin typeface="Times New Roman" panose="02020603050405020304" pitchFamily="18" charset="0"/>
                <a:cs typeface="Times New Roman" panose="02020603050405020304" pitchFamily="18" charset="0"/>
              </a:rPr>
              <a:t>TFR Procedures</a:t>
            </a:r>
          </a:p>
          <a:p>
            <a:pPr marL="942975" lvl="2" indent="-342900"/>
            <a:r>
              <a:rPr lang="en-US" sz="2000" dirty="0">
                <a:latin typeface="Times New Roman" panose="02020603050405020304" pitchFamily="18" charset="0"/>
                <a:cs typeface="Times New Roman" panose="02020603050405020304" pitchFamily="18" charset="0"/>
              </a:rPr>
              <a:t>This presentation uses the procedures from President Trump’s Bedminster TFR</a:t>
            </a:r>
          </a:p>
          <a:p>
            <a:pPr marL="942975" lvl="2" indent="-342900"/>
            <a:r>
              <a:rPr lang="en-US" sz="2000" dirty="0">
                <a:latin typeface="Times New Roman" panose="02020603050405020304" pitchFamily="18" charset="0"/>
                <a:cs typeface="Times New Roman" panose="02020603050405020304" pitchFamily="18" charset="0"/>
              </a:rPr>
              <a:t>The presentation will be updated once the FAA publishes President Biden’s Wilmington TFR</a:t>
            </a:r>
          </a:p>
        </p:txBody>
      </p:sp>
    </p:spTree>
    <p:extLst>
      <p:ext uri="{BB962C8B-B14F-4D97-AF65-F5344CB8AC3E}">
        <p14:creationId xmlns:p14="http://schemas.microsoft.com/office/powerpoint/2010/main" val="18386425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additive="base">
                                        <p:cTn id="17"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1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anim calcmode="lin" valueType="num">
                                      <p:cBhvr additive="base">
                                        <p:cTn id="21"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 calcmode="lin" valueType="num">
                                      <p:cBhvr additive="base">
                                        <p:cTn id="27"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411">
                                            <p:txEl>
                                              <p:pRg st="5" end="5"/>
                                            </p:txEl>
                                          </p:spTgt>
                                        </p:tgtEl>
                                        <p:attrNameLst>
                                          <p:attrName>style.visibility</p:attrName>
                                        </p:attrNameLst>
                                      </p:cBhvr>
                                      <p:to>
                                        <p:strVal val="visible"/>
                                      </p:to>
                                    </p:set>
                                    <p:anim calcmode="lin" valueType="num">
                                      <p:cBhvr additive="base">
                                        <p:cTn id="31"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411">
                                            <p:txEl>
                                              <p:pRg st="6" end="6"/>
                                            </p:txEl>
                                          </p:spTgt>
                                        </p:tgtEl>
                                        <p:attrNameLst>
                                          <p:attrName>style.visibility</p:attrName>
                                        </p:attrNameLst>
                                      </p:cBhvr>
                                      <p:to>
                                        <p:strVal val="visible"/>
                                      </p:to>
                                    </p:set>
                                    <p:anim calcmode="lin" valueType="num">
                                      <p:cBhvr additive="base">
                                        <p:cTn id="35"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411">
                                            <p:txEl>
                                              <p:pRg st="7" end="7"/>
                                            </p:txEl>
                                          </p:spTgt>
                                        </p:tgtEl>
                                        <p:attrNameLst>
                                          <p:attrName>style.visibility</p:attrName>
                                        </p:attrNameLst>
                                      </p:cBhvr>
                                      <p:to>
                                        <p:strVal val="visible"/>
                                      </p:to>
                                    </p:set>
                                    <p:anim calcmode="lin" valueType="num">
                                      <p:cBhvr additive="base">
                                        <p:cTn id="41"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7411">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411">
                                            <p:txEl>
                                              <p:pRg st="8" end="8"/>
                                            </p:txEl>
                                          </p:spTgt>
                                        </p:tgtEl>
                                        <p:attrNameLst>
                                          <p:attrName>style.visibility</p:attrName>
                                        </p:attrNameLst>
                                      </p:cBhvr>
                                      <p:to>
                                        <p:strVal val="visible"/>
                                      </p:to>
                                    </p:set>
                                    <p:anim calcmode="lin" valueType="num">
                                      <p:cBhvr additive="base">
                                        <p:cTn id="45"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7411">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411">
                                            <p:txEl>
                                              <p:pRg st="9" end="9"/>
                                            </p:txEl>
                                          </p:spTgt>
                                        </p:tgtEl>
                                        <p:attrNameLst>
                                          <p:attrName>style.visibility</p:attrName>
                                        </p:attrNameLst>
                                      </p:cBhvr>
                                      <p:to>
                                        <p:strVal val="visible"/>
                                      </p:to>
                                    </p:set>
                                    <p:anim calcmode="lin" valueType="num">
                                      <p:cBhvr additive="base">
                                        <p:cTn id="49" dur="500" fill="hold"/>
                                        <p:tgtEl>
                                          <p:spTgt spid="17411">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4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D903AB6B-5EC3-4636-B97F-68BF90220B08}"/>
              </a:ext>
            </a:extLst>
          </p:cNvPr>
          <p:cNvSpPr>
            <a:spLocks noGrp="1" noChangeArrowheads="1"/>
          </p:cNvSpPr>
          <p:nvPr>
            <p:ph type="title"/>
          </p:nvPr>
        </p:nvSpPr>
        <p:spPr>
          <a:xfrm>
            <a:off x="0" y="0"/>
            <a:ext cx="9144000" cy="412750"/>
          </a:xfrm>
          <a:noFill/>
        </p:spPr>
        <p:txBody>
          <a:bodyPr/>
          <a:lstStyle/>
          <a:p>
            <a:pPr algn="ctr" eaLnBrk="1" hangingPunct="1"/>
            <a:r>
              <a:rPr lang="en-US" altLang="en-US" sz="2400" i="1">
                <a:latin typeface="Times New Roman" panose="02020603050405020304" pitchFamily="18" charset="0"/>
              </a:rPr>
              <a:t>IFR Departure Procedures for VIP TFRs at Non-Towered Airports</a:t>
            </a:r>
            <a:endParaRPr lang="en-US" altLang="en-US" sz="2400">
              <a:latin typeface="Times New Roman" panose="02020603050405020304" pitchFamily="18" charset="0"/>
            </a:endParaRPr>
          </a:p>
        </p:txBody>
      </p:sp>
      <p:sp>
        <p:nvSpPr>
          <p:cNvPr id="351235" name="Rectangle 3">
            <a:extLst>
              <a:ext uri="{FF2B5EF4-FFF2-40B4-BE49-F238E27FC236}">
                <a16:creationId xmlns:a16="http://schemas.microsoft.com/office/drawing/2014/main" id="{C8C0A820-B179-4832-ABF2-6145C6DC2E5C}"/>
              </a:ext>
            </a:extLst>
          </p:cNvPr>
          <p:cNvSpPr>
            <a:spLocks noGrp="1" noChangeArrowheads="1"/>
          </p:cNvSpPr>
          <p:nvPr>
            <p:ph type="body" sz="half" idx="1"/>
          </p:nvPr>
        </p:nvSpPr>
        <p:spPr>
          <a:xfrm>
            <a:off x="0" y="515938"/>
            <a:ext cx="9144000" cy="5461000"/>
          </a:xfrm>
        </p:spPr>
        <p:txBody>
          <a:bodyPr/>
          <a:lstStyle/>
          <a:p>
            <a:r>
              <a:rPr lang="en-US" altLang="en-US" sz="2400" b="0" dirty="0">
                <a:latin typeface="Times New Roman" panose="02020603050405020304" pitchFamily="18" charset="0"/>
                <a:cs typeface="Arial" panose="020B0604020202020204" pitchFamily="34" charset="0"/>
              </a:rPr>
              <a:t>After you correctly read back the clearance, Clearance Delivery will probably ask you how much time you need. </a:t>
            </a:r>
          </a:p>
          <a:p>
            <a:r>
              <a:rPr lang="en-US" altLang="en-US" sz="2400" b="0" dirty="0">
                <a:latin typeface="Times New Roman" panose="02020603050405020304" pitchFamily="18" charset="0"/>
                <a:cs typeface="Arial" panose="020B0604020202020204" pitchFamily="34" charset="0"/>
              </a:rPr>
              <a:t>Give them a realistic estimate. This includes the following:</a:t>
            </a:r>
          </a:p>
          <a:p>
            <a:pPr lvl="1"/>
            <a:r>
              <a:rPr lang="en-US" altLang="en-US" sz="2400" dirty="0">
                <a:latin typeface="Times New Roman" panose="02020603050405020304" pitchFamily="18" charset="0"/>
                <a:cs typeface="Arial" panose="020B0604020202020204" pitchFamily="34" charset="0"/>
              </a:rPr>
              <a:t>Setting up the route of flight in your avionics</a:t>
            </a:r>
          </a:p>
          <a:p>
            <a:pPr lvl="1"/>
            <a:r>
              <a:rPr lang="en-US" altLang="en-US" sz="2400" dirty="0">
                <a:latin typeface="Times New Roman" panose="02020603050405020304" pitchFamily="18" charset="0"/>
                <a:cs typeface="Arial" panose="020B0604020202020204" pitchFamily="34" charset="0"/>
              </a:rPr>
              <a:t>Preselecting your altitude if your airplane is so equipped</a:t>
            </a:r>
          </a:p>
          <a:p>
            <a:pPr lvl="1"/>
            <a:r>
              <a:rPr lang="en-US" altLang="en-US" sz="2400" dirty="0">
                <a:latin typeface="Times New Roman" panose="02020603050405020304" pitchFamily="18" charset="0"/>
                <a:cs typeface="Arial" panose="020B0604020202020204" pitchFamily="34" charset="0"/>
              </a:rPr>
              <a:t>Entering the squawk code in your transponder</a:t>
            </a:r>
          </a:p>
          <a:p>
            <a:pPr lvl="1"/>
            <a:r>
              <a:rPr lang="en-US" altLang="en-US" sz="2400" dirty="0">
                <a:latin typeface="Times New Roman" panose="02020603050405020304" pitchFamily="18" charset="0"/>
                <a:cs typeface="Arial" panose="020B0604020202020204" pitchFamily="34" charset="0"/>
              </a:rPr>
              <a:t>Entering the departure frequency in COM1 Standby</a:t>
            </a:r>
          </a:p>
          <a:p>
            <a:pPr lvl="1"/>
            <a:r>
              <a:rPr lang="en-US" altLang="en-US" sz="2400" dirty="0">
                <a:latin typeface="Times New Roman" panose="02020603050405020304" pitchFamily="18" charset="0"/>
                <a:cs typeface="Arial" panose="020B0604020202020204" pitchFamily="34" charset="0"/>
              </a:rPr>
              <a:t>Taxiing to the departure runway</a:t>
            </a:r>
          </a:p>
          <a:p>
            <a:pPr lvl="1"/>
            <a:r>
              <a:rPr lang="en-US" altLang="en-US" sz="2400" dirty="0">
                <a:latin typeface="Times New Roman" panose="02020603050405020304" pitchFamily="18" charset="0"/>
                <a:cs typeface="Arial" panose="020B0604020202020204" pitchFamily="34" charset="0"/>
              </a:rPr>
              <a:t>Doing your run-up. </a:t>
            </a:r>
          </a:p>
          <a:p>
            <a:r>
              <a:rPr lang="en-US" altLang="en-US" sz="2400" b="0" dirty="0">
                <a:latin typeface="Times New Roman" panose="02020603050405020304" pitchFamily="18" charset="0"/>
                <a:cs typeface="Arial" panose="020B0604020202020204" pitchFamily="34" charset="0"/>
              </a:rPr>
              <a:t>Clearance Delivery may tell you to call them back for a release. </a:t>
            </a:r>
          </a:p>
          <a:p>
            <a:pPr lvl="1"/>
            <a:r>
              <a:rPr lang="en-US" altLang="en-US" sz="2400" dirty="0">
                <a:latin typeface="Times New Roman" panose="02020603050405020304" pitchFamily="18" charset="0"/>
                <a:cs typeface="Arial" panose="020B0604020202020204" pitchFamily="34" charset="0"/>
              </a:rPr>
              <a:t>Don’t ask for a release until all of your pre-departure tasks are completed.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1235">
                                            <p:txEl>
                                              <p:pRg st="1" end="1"/>
                                            </p:txEl>
                                          </p:spTgt>
                                        </p:tgtEl>
                                        <p:attrNameLst>
                                          <p:attrName>style.visibility</p:attrName>
                                        </p:attrNameLst>
                                      </p:cBhvr>
                                      <p:to>
                                        <p:strVal val="visible"/>
                                      </p:to>
                                    </p:set>
                                    <p:anim calcmode="lin" valueType="num">
                                      <p:cBhvr additive="base">
                                        <p:cTn id="13" dur="5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1235">
                                            <p:txEl>
                                              <p:pRg st="2" end="2"/>
                                            </p:txEl>
                                          </p:spTgt>
                                        </p:tgtEl>
                                        <p:attrNameLst>
                                          <p:attrName>style.visibility</p:attrName>
                                        </p:attrNameLst>
                                      </p:cBhvr>
                                      <p:to>
                                        <p:strVal val="visible"/>
                                      </p:to>
                                    </p:set>
                                    <p:anim calcmode="lin" valueType="num">
                                      <p:cBhvr additive="base">
                                        <p:cTn id="19" dur="5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12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1235">
                                            <p:txEl>
                                              <p:pRg st="3" end="3"/>
                                            </p:txEl>
                                          </p:spTgt>
                                        </p:tgtEl>
                                        <p:attrNameLst>
                                          <p:attrName>style.visibility</p:attrName>
                                        </p:attrNameLst>
                                      </p:cBhvr>
                                      <p:to>
                                        <p:strVal val="visible"/>
                                      </p:to>
                                    </p:set>
                                    <p:anim calcmode="lin" valueType="num">
                                      <p:cBhvr additive="base">
                                        <p:cTn id="25" dur="500" fill="hold"/>
                                        <p:tgtEl>
                                          <p:spTgt spid="3512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12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51235">
                                            <p:txEl>
                                              <p:pRg st="4" end="4"/>
                                            </p:txEl>
                                          </p:spTgt>
                                        </p:tgtEl>
                                        <p:attrNameLst>
                                          <p:attrName>style.visibility</p:attrName>
                                        </p:attrNameLst>
                                      </p:cBhvr>
                                      <p:to>
                                        <p:strVal val="visible"/>
                                      </p:to>
                                    </p:set>
                                    <p:anim calcmode="lin" valueType="num">
                                      <p:cBhvr additive="base">
                                        <p:cTn id="31" dur="500" fill="hold"/>
                                        <p:tgtEl>
                                          <p:spTgt spid="3512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12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51235">
                                            <p:txEl>
                                              <p:pRg st="5" end="5"/>
                                            </p:txEl>
                                          </p:spTgt>
                                        </p:tgtEl>
                                        <p:attrNameLst>
                                          <p:attrName>style.visibility</p:attrName>
                                        </p:attrNameLst>
                                      </p:cBhvr>
                                      <p:to>
                                        <p:strVal val="visible"/>
                                      </p:to>
                                    </p:set>
                                    <p:anim calcmode="lin" valueType="num">
                                      <p:cBhvr additive="base">
                                        <p:cTn id="37" dur="500" fill="hold"/>
                                        <p:tgtEl>
                                          <p:spTgt spid="3512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12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51235">
                                            <p:txEl>
                                              <p:pRg st="6" end="6"/>
                                            </p:txEl>
                                          </p:spTgt>
                                        </p:tgtEl>
                                        <p:attrNameLst>
                                          <p:attrName>style.visibility</p:attrName>
                                        </p:attrNameLst>
                                      </p:cBhvr>
                                      <p:to>
                                        <p:strVal val="visible"/>
                                      </p:to>
                                    </p:set>
                                    <p:anim calcmode="lin" valueType="num">
                                      <p:cBhvr additive="base">
                                        <p:cTn id="43" dur="500" fill="hold"/>
                                        <p:tgtEl>
                                          <p:spTgt spid="35123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512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51235">
                                            <p:txEl>
                                              <p:pRg st="7" end="7"/>
                                            </p:txEl>
                                          </p:spTgt>
                                        </p:tgtEl>
                                        <p:attrNameLst>
                                          <p:attrName>style.visibility</p:attrName>
                                        </p:attrNameLst>
                                      </p:cBhvr>
                                      <p:to>
                                        <p:strVal val="visible"/>
                                      </p:to>
                                    </p:set>
                                    <p:anim calcmode="lin" valueType="num">
                                      <p:cBhvr additive="base">
                                        <p:cTn id="49" dur="500" fill="hold"/>
                                        <p:tgtEl>
                                          <p:spTgt spid="35123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5123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51235">
                                            <p:txEl>
                                              <p:pRg st="8" end="8"/>
                                            </p:txEl>
                                          </p:spTgt>
                                        </p:tgtEl>
                                        <p:attrNameLst>
                                          <p:attrName>style.visibility</p:attrName>
                                        </p:attrNameLst>
                                      </p:cBhvr>
                                      <p:to>
                                        <p:strVal val="visible"/>
                                      </p:to>
                                    </p:set>
                                    <p:anim calcmode="lin" valueType="num">
                                      <p:cBhvr additive="base">
                                        <p:cTn id="55" dur="500" fill="hold"/>
                                        <p:tgtEl>
                                          <p:spTgt spid="35123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5123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351235">
                                            <p:txEl>
                                              <p:pRg st="9" end="9"/>
                                            </p:txEl>
                                          </p:spTgt>
                                        </p:tgtEl>
                                        <p:attrNameLst>
                                          <p:attrName>style.visibility</p:attrName>
                                        </p:attrNameLst>
                                      </p:cBhvr>
                                      <p:to>
                                        <p:strVal val="visible"/>
                                      </p:to>
                                    </p:set>
                                    <p:anim calcmode="lin" valueType="num">
                                      <p:cBhvr additive="base">
                                        <p:cTn id="61" dur="500" fill="hold"/>
                                        <p:tgtEl>
                                          <p:spTgt spid="35123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5123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0EEBE5DD-3517-4E1B-B414-13AC309079DA}"/>
              </a:ext>
            </a:extLst>
          </p:cNvPr>
          <p:cNvSpPr>
            <a:spLocks noGrp="1" noChangeArrowheads="1"/>
          </p:cNvSpPr>
          <p:nvPr>
            <p:ph type="title"/>
          </p:nvPr>
        </p:nvSpPr>
        <p:spPr>
          <a:xfrm>
            <a:off x="0" y="0"/>
            <a:ext cx="9144000" cy="412750"/>
          </a:xfrm>
          <a:noFill/>
        </p:spPr>
        <p:txBody>
          <a:bodyPr/>
          <a:lstStyle/>
          <a:p>
            <a:pPr algn="ctr" eaLnBrk="1" hangingPunct="1"/>
            <a:r>
              <a:rPr lang="en-US" altLang="en-US" sz="2400" i="1">
                <a:latin typeface="Times New Roman" panose="02020603050405020304" pitchFamily="18" charset="0"/>
              </a:rPr>
              <a:t>IFR Departure Procedures for VIP TFRs at Non-Towered Airports</a:t>
            </a:r>
            <a:endParaRPr lang="en-US" altLang="en-US" sz="2400">
              <a:latin typeface="Times New Roman" panose="02020603050405020304" pitchFamily="18" charset="0"/>
            </a:endParaRPr>
          </a:p>
        </p:txBody>
      </p:sp>
      <p:sp>
        <p:nvSpPr>
          <p:cNvPr id="351235" name="Rectangle 3">
            <a:extLst>
              <a:ext uri="{FF2B5EF4-FFF2-40B4-BE49-F238E27FC236}">
                <a16:creationId xmlns:a16="http://schemas.microsoft.com/office/drawing/2014/main" id="{F4006909-A6D9-4C9A-8CA5-E2856B0C6492}"/>
              </a:ext>
            </a:extLst>
          </p:cNvPr>
          <p:cNvSpPr>
            <a:spLocks noGrp="1" noChangeArrowheads="1"/>
          </p:cNvSpPr>
          <p:nvPr>
            <p:ph type="body" sz="half" idx="1"/>
          </p:nvPr>
        </p:nvSpPr>
        <p:spPr>
          <a:xfrm>
            <a:off x="0" y="515938"/>
            <a:ext cx="9144000" cy="5461000"/>
          </a:xfrm>
        </p:spPr>
        <p:txBody>
          <a:bodyPr/>
          <a:lstStyle/>
          <a:p>
            <a:r>
              <a:rPr lang="en-US" altLang="en-US" sz="2400" b="0" dirty="0">
                <a:latin typeface="Times New Roman" panose="02020603050405020304" pitchFamily="18" charset="0"/>
                <a:cs typeface="Arial" panose="020B0604020202020204" pitchFamily="34" charset="0"/>
              </a:rPr>
              <a:t>When you get the release, it will be something like this:</a:t>
            </a:r>
          </a:p>
          <a:p>
            <a:pPr lvl="1"/>
            <a:r>
              <a:rPr lang="en-US" altLang="en-US" sz="2400" dirty="0">
                <a:latin typeface="Times New Roman" panose="02020603050405020304" pitchFamily="18" charset="0"/>
                <a:cs typeface="Arial" panose="020B0604020202020204" pitchFamily="34" charset="0"/>
              </a:rPr>
              <a:t>“Cessna 12345, current time is </a:t>
            </a:r>
            <a:r>
              <a:rPr lang="en-US" altLang="en-US" sz="2400" dirty="0" err="1">
                <a:latin typeface="Times New Roman" panose="02020603050405020304" pitchFamily="18" charset="0"/>
                <a:cs typeface="Arial" panose="020B0604020202020204" pitchFamily="34" charset="0"/>
              </a:rPr>
              <a:t>xx:xx</a:t>
            </a:r>
            <a:r>
              <a:rPr lang="en-US" altLang="en-US" sz="2400" dirty="0">
                <a:latin typeface="Times New Roman" panose="02020603050405020304" pitchFamily="18" charset="0"/>
                <a:cs typeface="Arial" panose="020B0604020202020204" pitchFamily="34" charset="0"/>
              </a:rPr>
              <a:t> Zulu, released at </a:t>
            </a:r>
            <a:r>
              <a:rPr lang="en-US" altLang="en-US" sz="2400" dirty="0" err="1">
                <a:latin typeface="Times New Roman" panose="02020603050405020304" pitchFamily="18" charset="0"/>
                <a:cs typeface="Arial" panose="020B0604020202020204" pitchFamily="34" charset="0"/>
              </a:rPr>
              <a:t>yy:yy</a:t>
            </a:r>
            <a:r>
              <a:rPr lang="en-US" altLang="en-US" sz="2400" dirty="0">
                <a:latin typeface="Times New Roman" panose="02020603050405020304" pitchFamily="18" charset="0"/>
                <a:cs typeface="Arial" panose="020B0604020202020204" pitchFamily="34" charset="0"/>
              </a:rPr>
              <a:t> Zulu, void if not off by </a:t>
            </a:r>
            <a:r>
              <a:rPr lang="en-US" altLang="en-US" sz="2400" dirty="0" err="1">
                <a:latin typeface="Times New Roman" panose="02020603050405020304" pitchFamily="18" charset="0"/>
                <a:cs typeface="Arial" panose="020B0604020202020204" pitchFamily="34" charset="0"/>
              </a:rPr>
              <a:t>zz:zz</a:t>
            </a:r>
            <a:r>
              <a:rPr lang="en-US" altLang="en-US" sz="2400" dirty="0">
                <a:latin typeface="Times New Roman" panose="02020603050405020304" pitchFamily="18" charset="0"/>
                <a:cs typeface="Arial" panose="020B0604020202020204" pitchFamily="34" charset="0"/>
              </a:rPr>
              <a:t> Zulu.”</a:t>
            </a:r>
          </a:p>
          <a:p>
            <a:pPr lvl="2"/>
            <a:r>
              <a:rPr lang="en-US" altLang="en-US" sz="2400" dirty="0">
                <a:latin typeface="Times New Roman" panose="02020603050405020304" pitchFamily="18" charset="0"/>
                <a:cs typeface="Arial" panose="020B0604020202020204" pitchFamily="34" charset="0"/>
              </a:rPr>
              <a:t>As soon as Clearance Delivery says “current time is,” look at your watch to see the current time in local time (EST). </a:t>
            </a:r>
          </a:p>
          <a:p>
            <a:pPr lvl="3"/>
            <a:r>
              <a:rPr lang="en-US" altLang="en-US" sz="2400" dirty="0">
                <a:latin typeface="Times New Roman" panose="02020603050405020304" pitchFamily="18" charset="0"/>
                <a:cs typeface="Arial" panose="020B0604020202020204" pitchFamily="34" charset="0"/>
              </a:rPr>
              <a:t>This will give you a perspective on the time window you have. </a:t>
            </a:r>
          </a:p>
          <a:p>
            <a:pPr lvl="2"/>
            <a:r>
              <a:rPr lang="en-US" altLang="en-US" sz="2400" dirty="0">
                <a:latin typeface="Times New Roman" panose="02020603050405020304" pitchFamily="18" charset="0"/>
                <a:cs typeface="Arial" panose="020B0604020202020204" pitchFamily="34" charset="0"/>
              </a:rPr>
              <a:t>If you are getting close to your void time, </a:t>
            </a:r>
          </a:p>
          <a:p>
            <a:pPr lvl="3"/>
            <a:r>
              <a:rPr lang="en-US" altLang="en-US" sz="2400" dirty="0">
                <a:latin typeface="Times New Roman" panose="02020603050405020304" pitchFamily="18" charset="0"/>
                <a:cs typeface="Arial" panose="020B0604020202020204" pitchFamily="34" charset="0"/>
              </a:rPr>
              <a:t>Call Clearance Delivery</a:t>
            </a:r>
          </a:p>
          <a:p>
            <a:pPr lvl="3"/>
            <a:r>
              <a:rPr lang="en-US" altLang="en-US" sz="2400" dirty="0">
                <a:latin typeface="Times New Roman" panose="02020603050405020304" pitchFamily="18" charset="0"/>
                <a:cs typeface="Arial" panose="020B0604020202020204" pitchFamily="34" charset="0"/>
              </a:rPr>
              <a:t>Tell them you need a new release</a:t>
            </a:r>
          </a:p>
          <a:p>
            <a:pPr lvl="3"/>
            <a:r>
              <a:rPr lang="en-US" altLang="en-US" sz="2400" b="1" dirty="0">
                <a:solidFill>
                  <a:srgbClr val="FF0000"/>
                </a:solidFill>
                <a:latin typeface="Times New Roman" panose="02020603050405020304" pitchFamily="18" charset="0"/>
                <a:cs typeface="Arial" panose="020B0604020202020204" pitchFamily="34" charset="0"/>
              </a:rPr>
              <a:t>Remember there is a TFR in effect</a:t>
            </a:r>
          </a:p>
          <a:p>
            <a:pPr lvl="3"/>
            <a:r>
              <a:rPr lang="en-US" altLang="en-US" sz="2400" b="1" dirty="0">
                <a:solidFill>
                  <a:srgbClr val="FF0000"/>
                </a:solidFill>
                <a:latin typeface="Times New Roman" panose="02020603050405020304" pitchFamily="18" charset="0"/>
                <a:cs typeface="Arial" panose="020B0604020202020204" pitchFamily="34" charset="0"/>
              </a:rPr>
              <a:t>Don’t try to play </a:t>
            </a:r>
            <a:r>
              <a:rPr lang="en-US" altLang="en-US" sz="2400" dirty="0">
                <a:solidFill>
                  <a:srgbClr val="FF0000"/>
                </a:solidFill>
                <a:latin typeface="Times New Roman" panose="02020603050405020304" pitchFamily="18" charset="0"/>
                <a:cs typeface="Arial" panose="020B0604020202020204" pitchFamily="34" charset="0"/>
              </a:rPr>
              <a:t>“</a:t>
            </a:r>
            <a:r>
              <a:rPr lang="en-US" altLang="en-US" sz="2400" b="1" dirty="0">
                <a:solidFill>
                  <a:srgbClr val="FF0000"/>
                </a:solidFill>
                <a:latin typeface="Times New Roman" panose="02020603050405020304" pitchFamily="18" charset="0"/>
                <a:cs typeface="Arial" panose="020B0604020202020204" pitchFamily="34" charset="0"/>
              </a:rPr>
              <a:t>Beat the clock!</a:t>
            </a:r>
            <a:r>
              <a:rPr lang="en-US" altLang="en-US" sz="2400" dirty="0">
                <a:solidFill>
                  <a:srgbClr val="FF0000"/>
                </a:solidFill>
                <a:latin typeface="Times New Roman" panose="02020603050405020304" pitchFamily="18" charset="0"/>
                <a:cs typeface="Arial" panose="020B0604020202020204"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1235">
                                            <p:txEl>
                                              <p:pRg st="1" end="1"/>
                                            </p:txEl>
                                          </p:spTgt>
                                        </p:tgtEl>
                                        <p:attrNameLst>
                                          <p:attrName>style.visibility</p:attrName>
                                        </p:attrNameLst>
                                      </p:cBhvr>
                                      <p:to>
                                        <p:strVal val="visible"/>
                                      </p:to>
                                    </p:set>
                                    <p:anim calcmode="lin" valueType="num">
                                      <p:cBhvr additive="base">
                                        <p:cTn id="13" dur="5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1235">
                                            <p:txEl>
                                              <p:pRg st="2" end="2"/>
                                            </p:txEl>
                                          </p:spTgt>
                                        </p:tgtEl>
                                        <p:attrNameLst>
                                          <p:attrName>style.visibility</p:attrName>
                                        </p:attrNameLst>
                                      </p:cBhvr>
                                      <p:to>
                                        <p:strVal val="visible"/>
                                      </p:to>
                                    </p:set>
                                    <p:anim calcmode="lin" valueType="num">
                                      <p:cBhvr additive="base">
                                        <p:cTn id="19" dur="5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12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1235">
                                            <p:txEl>
                                              <p:pRg st="3" end="3"/>
                                            </p:txEl>
                                          </p:spTgt>
                                        </p:tgtEl>
                                        <p:attrNameLst>
                                          <p:attrName>style.visibility</p:attrName>
                                        </p:attrNameLst>
                                      </p:cBhvr>
                                      <p:to>
                                        <p:strVal val="visible"/>
                                      </p:to>
                                    </p:set>
                                    <p:anim calcmode="lin" valueType="num">
                                      <p:cBhvr additive="base">
                                        <p:cTn id="25" dur="500" fill="hold"/>
                                        <p:tgtEl>
                                          <p:spTgt spid="3512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12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51235">
                                            <p:txEl>
                                              <p:pRg st="4" end="4"/>
                                            </p:txEl>
                                          </p:spTgt>
                                        </p:tgtEl>
                                        <p:attrNameLst>
                                          <p:attrName>style.visibility</p:attrName>
                                        </p:attrNameLst>
                                      </p:cBhvr>
                                      <p:to>
                                        <p:strVal val="visible"/>
                                      </p:to>
                                    </p:set>
                                    <p:anim calcmode="lin" valueType="num">
                                      <p:cBhvr additive="base">
                                        <p:cTn id="31" dur="500" fill="hold"/>
                                        <p:tgtEl>
                                          <p:spTgt spid="3512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12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51235">
                                            <p:txEl>
                                              <p:pRg st="5" end="5"/>
                                            </p:txEl>
                                          </p:spTgt>
                                        </p:tgtEl>
                                        <p:attrNameLst>
                                          <p:attrName>style.visibility</p:attrName>
                                        </p:attrNameLst>
                                      </p:cBhvr>
                                      <p:to>
                                        <p:strVal val="visible"/>
                                      </p:to>
                                    </p:set>
                                    <p:anim calcmode="lin" valueType="num">
                                      <p:cBhvr additive="base">
                                        <p:cTn id="37" dur="500" fill="hold"/>
                                        <p:tgtEl>
                                          <p:spTgt spid="3512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12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51235">
                                            <p:txEl>
                                              <p:pRg st="6" end="6"/>
                                            </p:txEl>
                                          </p:spTgt>
                                        </p:tgtEl>
                                        <p:attrNameLst>
                                          <p:attrName>style.visibility</p:attrName>
                                        </p:attrNameLst>
                                      </p:cBhvr>
                                      <p:to>
                                        <p:strVal val="visible"/>
                                      </p:to>
                                    </p:set>
                                    <p:anim calcmode="lin" valueType="num">
                                      <p:cBhvr additive="base">
                                        <p:cTn id="43" dur="500" fill="hold"/>
                                        <p:tgtEl>
                                          <p:spTgt spid="35123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512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51235">
                                            <p:txEl>
                                              <p:pRg st="7" end="7"/>
                                            </p:txEl>
                                          </p:spTgt>
                                        </p:tgtEl>
                                        <p:attrNameLst>
                                          <p:attrName>style.visibility</p:attrName>
                                        </p:attrNameLst>
                                      </p:cBhvr>
                                      <p:to>
                                        <p:strVal val="visible"/>
                                      </p:to>
                                    </p:set>
                                    <p:anim calcmode="lin" valueType="num">
                                      <p:cBhvr additive="base">
                                        <p:cTn id="49" dur="500" fill="hold"/>
                                        <p:tgtEl>
                                          <p:spTgt spid="35123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5123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51235">
                                            <p:txEl>
                                              <p:pRg st="8" end="8"/>
                                            </p:txEl>
                                          </p:spTgt>
                                        </p:tgtEl>
                                        <p:attrNameLst>
                                          <p:attrName>style.visibility</p:attrName>
                                        </p:attrNameLst>
                                      </p:cBhvr>
                                      <p:to>
                                        <p:strVal val="visible"/>
                                      </p:to>
                                    </p:set>
                                    <p:anim calcmode="lin" valueType="num">
                                      <p:cBhvr additive="base">
                                        <p:cTn id="55" dur="500" fill="hold"/>
                                        <p:tgtEl>
                                          <p:spTgt spid="35123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5123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2FA1C2E-44DA-4C78-B700-EAF47BCC7E54}"/>
              </a:ext>
            </a:extLst>
          </p:cNvPr>
          <p:cNvSpPr>
            <a:spLocks noGrp="1" noChangeArrowheads="1"/>
          </p:cNvSpPr>
          <p:nvPr>
            <p:ph type="title"/>
          </p:nvPr>
        </p:nvSpPr>
        <p:spPr>
          <a:xfrm>
            <a:off x="0" y="0"/>
            <a:ext cx="9144000" cy="412750"/>
          </a:xfrm>
          <a:noFill/>
        </p:spPr>
        <p:txBody>
          <a:bodyPr/>
          <a:lstStyle/>
          <a:p>
            <a:pPr algn="ctr" eaLnBrk="1" hangingPunct="1"/>
            <a:r>
              <a:rPr lang="en-US" altLang="en-US" sz="2400" i="1">
                <a:latin typeface="Times New Roman" panose="02020603050405020304" pitchFamily="18" charset="0"/>
              </a:rPr>
              <a:t>Departure Procedures for VIP TFRs at Non-Towered Airports</a:t>
            </a:r>
            <a:endParaRPr lang="en-US" altLang="en-US" sz="2400">
              <a:latin typeface="Times New Roman" panose="02020603050405020304" pitchFamily="18" charset="0"/>
            </a:endParaRPr>
          </a:p>
        </p:txBody>
      </p:sp>
      <p:sp>
        <p:nvSpPr>
          <p:cNvPr id="351235" name="Rectangle 3">
            <a:extLst>
              <a:ext uri="{FF2B5EF4-FFF2-40B4-BE49-F238E27FC236}">
                <a16:creationId xmlns:a16="http://schemas.microsoft.com/office/drawing/2014/main" id="{7951DC56-4692-4FD9-89E2-EE77EAA22EA4}"/>
              </a:ext>
            </a:extLst>
          </p:cNvPr>
          <p:cNvSpPr>
            <a:spLocks noGrp="1" noChangeArrowheads="1"/>
          </p:cNvSpPr>
          <p:nvPr>
            <p:ph type="body" sz="half" idx="1"/>
          </p:nvPr>
        </p:nvSpPr>
        <p:spPr>
          <a:xfrm>
            <a:off x="0" y="412750"/>
            <a:ext cx="9144000" cy="5461000"/>
          </a:xfrm>
        </p:spPr>
        <p:txBody>
          <a:bodyPr/>
          <a:lstStyle/>
          <a:p>
            <a:r>
              <a:rPr lang="en-US" altLang="en-US" sz="2200" b="0" dirty="0">
                <a:latin typeface="Times New Roman" panose="02020603050405020304" pitchFamily="18" charset="0"/>
                <a:cs typeface="Arial" panose="020B0604020202020204" pitchFamily="34" charset="0"/>
              </a:rPr>
              <a:t>If you take off within the constraints of your clearance and release time, you should not have any problems. </a:t>
            </a:r>
          </a:p>
          <a:p>
            <a:r>
              <a:rPr lang="en-US" altLang="en-US" sz="2200" b="0" dirty="0">
                <a:latin typeface="Times New Roman" panose="02020603050405020304" pitchFamily="18" charset="0"/>
                <a:cs typeface="Arial" panose="020B0604020202020204" pitchFamily="34" charset="0"/>
              </a:rPr>
              <a:t>Make sure your transponder is set to ALT with assigned squawk code</a:t>
            </a:r>
          </a:p>
          <a:p>
            <a:r>
              <a:rPr lang="en-US" altLang="en-US" sz="2200" b="0" dirty="0">
                <a:latin typeface="Times New Roman" panose="02020603050405020304" pitchFamily="18" charset="0"/>
                <a:cs typeface="Arial" panose="020B0604020202020204" pitchFamily="34" charset="0"/>
              </a:rPr>
              <a:t>As you depart the pattern, </a:t>
            </a:r>
          </a:p>
          <a:p>
            <a:pPr lvl="1"/>
            <a:r>
              <a:rPr lang="en-US" altLang="en-US" sz="2200" dirty="0">
                <a:latin typeface="Times New Roman" panose="02020603050405020304" pitchFamily="18" charset="0"/>
                <a:cs typeface="Arial" panose="020B0604020202020204" pitchFamily="34" charset="0"/>
              </a:rPr>
              <a:t>Make sure the departure frequency is your Active COM1 frequency</a:t>
            </a:r>
          </a:p>
          <a:p>
            <a:pPr lvl="1"/>
            <a:r>
              <a:rPr lang="en-US" altLang="en-US" sz="2200" dirty="0">
                <a:latin typeface="Times New Roman" panose="02020603050405020304" pitchFamily="18" charset="0"/>
                <a:cs typeface="Arial" panose="020B0604020202020204" pitchFamily="34" charset="0"/>
              </a:rPr>
              <a:t>As soon as workload permits and you reach a safe altitude</a:t>
            </a:r>
          </a:p>
          <a:p>
            <a:pPr lvl="2"/>
            <a:r>
              <a:rPr lang="en-US" altLang="en-US" sz="2200" dirty="0">
                <a:latin typeface="Times New Roman" panose="02020603050405020304" pitchFamily="18" charset="0"/>
                <a:cs typeface="Arial" panose="020B0604020202020204" pitchFamily="34" charset="0"/>
              </a:rPr>
              <a:t>Call the departure frequency and check in with them.</a:t>
            </a:r>
          </a:p>
          <a:p>
            <a:r>
              <a:rPr lang="en-US" altLang="en-US" sz="2200" b="0" dirty="0">
                <a:latin typeface="Times New Roman" panose="02020603050405020304" pitchFamily="18" charset="0"/>
                <a:cs typeface="Arial" panose="020B0604020202020204" pitchFamily="34" charset="0"/>
              </a:rPr>
              <a:t>You should be able to get a sense of the optimum altitude for calling ATC from:</a:t>
            </a:r>
          </a:p>
          <a:p>
            <a:pPr lvl="1"/>
            <a:r>
              <a:rPr lang="en-US" altLang="en-US" sz="2200" dirty="0">
                <a:latin typeface="Times New Roman" panose="02020603050405020304" pitchFamily="18" charset="0"/>
                <a:cs typeface="Arial" panose="020B0604020202020204" pitchFamily="34" charset="0"/>
              </a:rPr>
              <a:t>Your prior approaches to this airport</a:t>
            </a:r>
          </a:p>
          <a:p>
            <a:pPr lvl="1"/>
            <a:r>
              <a:rPr lang="en-US" altLang="en-US" sz="2200" dirty="0">
                <a:latin typeface="Times New Roman" panose="02020603050405020304" pitchFamily="18" charset="0"/>
                <a:cs typeface="Arial" panose="020B0604020202020204" pitchFamily="34" charset="0"/>
              </a:rPr>
              <a:t>Your flight instructor</a:t>
            </a:r>
          </a:p>
          <a:p>
            <a:r>
              <a:rPr lang="en-US" altLang="en-US" sz="2200" b="0" dirty="0">
                <a:latin typeface="Times New Roman" panose="02020603050405020304" pitchFamily="18" charset="0"/>
                <a:cs typeface="Arial" panose="020B0604020202020204" pitchFamily="34" charset="0"/>
              </a:rPr>
              <a:t>Other factors to consider are:</a:t>
            </a:r>
          </a:p>
          <a:p>
            <a:pPr lvl="1"/>
            <a:r>
              <a:rPr lang="en-US" altLang="en-US" sz="2200" dirty="0">
                <a:latin typeface="Times New Roman" panose="02020603050405020304" pitchFamily="18" charset="0"/>
                <a:cs typeface="Arial" panose="020B0604020202020204" pitchFamily="34" charset="0"/>
              </a:rPr>
              <a:t>Workload when departing into VMC</a:t>
            </a:r>
          </a:p>
          <a:p>
            <a:pPr lvl="1"/>
            <a:r>
              <a:rPr lang="en-US" altLang="en-US" sz="2200" dirty="0">
                <a:latin typeface="Times New Roman" panose="02020603050405020304" pitchFamily="18" charset="0"/>
                <a:cs typeface="Arial" panose="020B0604020202020204" pitchFamily="34" charset="0"/>
              </a:rPr>
              <a:t>Workload when departing into IMC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1235">
                                            <p:txEl>
                                              <p:pRg st="1" end="1"/>
                                            </p:txEl>
                                          </p:spTgt>
                                        </p:tgtEl>
                                        <p:attrNameLst>
                                          <p:attrName>style.visibility</p:attrName>
                                        </p:attrNameLst>
                                      </p:cBhvr>
                                      <p:to>
                                        <p:strVal val="visible"/>
                                      </p:to>
                                    </p:set>
                                    <p:anim calcmode="lin" valueType="num">
                                      <p:cBhvr additive="base">
                                        <p:cTn id="13" dur="5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1235">
                                            <p:txEl>
                                              <p:pRg st="2" end="2"/>
                                            </p:txEl>
                                          </p:spTgt>
                                        </p:tgtEl>
                                        <p:attrNameLst>
                                          <p:attrName>style.visibility</p:attrName>
                                        </p:attrNameLst>
                                      </p:cBhvr>
                                      <p:to>
                                        <p:strVal val="visible"/>
                                      </p:to>
                                    </p:set>
                                    <p:anim calcmode="lin" valueType="num">
                                      <p:cBhvr additive="base">
                                        <p:cTn id="19" dur="5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12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1235">
                                            <p:txEl>
                                              <p:pRg st="3" end="3"/>
                                            </p:txEl>
                                          </p:spTgt>
                                        </p:tgtEl>
                                        <p:attrNameLst>
                                          <p:attrName>style.visibility</p:attrName>
                                        </p:attrNameLst>
                                      </p:cBhvr>
                                      <p:to>
                                        <p:strVal val="visible"/>
                                      </p:to>
                                    </p:set>
                                    <p:anim calcmode="lin" valueType="num">
                                      <p:cBhvr additive="base">
                                        <p:cTn id="25" dur="500" fill="hold"/>
                                        <p:tgtEl>
                                          <p:spTgt spid="3512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12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51235">
                                            <p:txEl>
                                              <p:pRg st="4" end="4"/>
                                            </p:txEl>
                                          </p:spTgt>
                                        </p:tgtEl>
                                        <p:attrNameLst>
                                          <p:attrName>style.visibility</p:attrName>
                                        </p:attrNameLst>
                                      </p:cBhvr>
                                      <p:to>
                                        <p:strVal val="visible"/>
                                      </p:to>
                                    </p:set>
                                    <p:anim calcmode="lin" valueType="num">
                                      <p:cBhvr additive="base">
                                        <p:cTn id="31" dur="500" fill="hold"/>
                                        <p:tgtEl>
                                          <p:spTgt spid="3512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12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51235">
                                            <p:txEl>
                                              <p:pRg st="5" end="5"/>
                                            </p:txEl>
                                          </p:spTgt>
                                        </p:tgtEl>
                                        <p:attrNameLst>
                                          <p:attrName>style.visibility</p:attrName>
                                        </p:attrNameLst>
                                      </p:cBhvr>
                                      <p:to>
                                        <p:strVal val="visible"/>
                                      </p:to>
                                    </p:set>
                                    <p:anim calcmode="lin" valueType="num">
                                      <p:cBhvr additive="base">
                                        <p:cTn id="37" dur="500" fill="hold"/>
                                        <p:tgtEl>
                                          <p:spTgt spid="3512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12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51235">
                                            <p:txEl>
                                              <p:pRg st="6" end="6"/>
                                            </p:txEl>
                                          </p:spTgt>
                                        </p:tgtEl>
                                        <p:attrNameLst>
                                          <p:attrName>style.visibility</p:attrName>
                                        </p:attrNameLst>
                                      </p:cBhvr>
                                      <p:to>
                                        <p:strVal val="visible"/>
                                      </p:to>
                                    </p:set>
                                    <p:anim calcmode="lin" valueType="num">
                                      <p:cBhvr additive="base">
                                        <p:cTn id="43" dur="500" fill="hold"/>
                                        <p:tgtEl>
                                          <p:spTgt spid="35123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512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51235">
                                            <p:txEl>
                                              <p:pRg st="7" end="7"/>
                                            </p:txEl>
                                          </p:spTgt>
                                        </p:tgtEl>
                                        <p:attrNameLst>
                                          <p:attrName>style.visibility</p:attrName>
                                        </p:attrNameLst>
                                      </p:cBhvr>
                                      <p:to>
                                        <p:strVal val="visible"/>
                                      </p:to>
                                    </p:set>
                                    <p:anim calcmode="lin" valueType="num">
                                      <p:cBhvr additive="base">
                                        <p:cTn id="49" dur="500" fill="hold"/>
                                        <p:tgtEl>
                                          <p:spTgt spid="35123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5123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51235">
                                            <p:txEl>
                                              <p:pRg st="8" end="8"/>
                                            </p:txEl>
                                          </p:spTgt>
                                        </p:tgtEl>
                                        <p:attrNameLst>
                                          <p:attrName>style.visibility</p:attrName>
                                        </p:attrNameLst>
                                      </p:cBhvr>
                                      <p:to>
                                        <p:strVal val="visible"/>
                                      </p:to>
                                    </p:set>
                                    <p:anim calcmode="lin" valueType="num">
                                      <p:cBhvr additive="base">
                                        <p:cTn id="55" dur="500" fill="hold"/>
                                        <p:tgtEl>
                                          <p:spTgt spid="35123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5123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351235">
                                            <p:txEl>
                                              <p:pRg st="9" end="9"/>
                                            </p:txEl>
                                          </p:spTgt>
                                        </p:tgtEl>
                                        <p:attrNameLst>
                                          <p:attrName>style.visibility</p:attrName>
                                        </p:attrNameLst>
                                      </p:cBhvr>
                                      <p:to>
                                        <p:strVal val="visible"/>
                                      </p:to>
                                    </p:set>
                                    <p:anim calcmode="lin" valueType="num">
                                      <p:cBhvr additive="base">
                                        <p:cTn id="61" dur="500" fill="hold"/>
                                        <p:tgtEl>
                                          <p:spTgt spid="35123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5123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351235">
                                            <p:txEl>
                                              <p:pRg st="10" end="10"/>
                                            </p:txEl>
                                          </p:spTgt>
                                        </p:tgtEl>
                                        <p:attrNameLst>
                                          <p:attrName>style.visibility</p:attrName>
                                        </p:attrNameLst>
                                      </p:cBhvr>
                                      <p:to>
                                        <p:strVal val="visible"/>
                                      </p:to>
                                    </p:set>
                                    <p:anim calcmode="lin" valueType="num">
                                      <p:cBhvr additive="base">
                                        <p:cTn id="67" dur="500" fill="hold"/>
                                        <p:tgtEl>
                                          <p:spTgt spid="35123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5123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351235">
                                            <p:txEl>
                                              <p:pRg st="11" end="11"/>
                                            </p:txEl>
                                          </p:spTgt>
                                        </p:tgtEl>
                                        <p:attrNameLst>
                                          <p:attrName>style.visibility</p:attrName>
                                        </p:attrNameLst>
                                      </p:cBhvr>
                                      <p:to>
                                        <p:strVal val="visible"/>
                                      </p:to>
                                    </p:set>
                                    <p:anim calcmode="lin" valueType="num">
                                      <p:cBhvr additive="base">
                                        <p:cTn id="73" dur="500" fill="hold"/>
                                        <p:tgtEl>
                                          <p:spTgt spid="351235">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5123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9484D7EC-6DFA-46EB-A43A-E555F9A7B63F}"/>
              </a:ext>
            </a:extLst>
          </p:cNvPr>
          <p:cNvSpPr>
            <a:spLocks noGrp="1" noChangeArrowheads="1"/>
          </p:cNvSpPr>
          <p:nvPr>
            <p:ph type="title"/>
          </p:nvPr>
        </p:nvSpPr>
        <p:spPr>
          <a:xfrm>
            <a:off x="0" y="0"/>
            <a:ext cx="9144000" cy="6046788"/>
          </a:xfrm>
          <a:noFill/>
        </p:spPr>
        <p:txBody>
          <a:bodyPr/>
          <a:lstStyle/>
          <a:p>
            <a:pPr algn="ctr"/>
            <a:r>
              <a:rPr lang="en-US" altLang="en-US" sz="4400" dirty="0">
                <a:latin typeface="Times New Roman" panose="02020603050405020304" pitchFamily="18" charset="0"/>
              </a:rPr>
              <a:t>VIP TFR</a:t>
            </a:r>
            <a:br>
              <a:rPr lang="en-US" altLang="en-US" sz="4400" dirty="0">
                <a:latin typeface="Times New Roman" panose="02020603050405020304" pitchFamily="18" charset="0"/>
              </a:rPr>
            </a:br>
            <a:r>
              <a:rPr lang="en-US" altLang="en-US" sz="4400" dirty="0">
                <a:latin typeface="Times New Roman" panose="02020603050405020304" pitchFamily="18" charset="0"/>
              </a:rPr>
              <a:t>(Wilmington, DE)</a:t>
            </a:r>
            <a:br>
              <a:rPr lang="en-US" altLang="en-US" sz="4400" dirty="0">
                <a:latin typeface="Times New Roman" panose="02020603050405020304" pitchFamily="18" charset="0"/>
              </a:rPr>
            </a:br>
            <a:r>
              <a:rPr lang="en-US" altLang="en-US" sz="4400" i="1" dirty="0">
                <a:latin typeface="Times New Roman" panose="02020603050405020304" pitchFamily="18" charset="0"/>
              </a:rPr>
              <a:t>01/20/2021 or Later</a:t>
            </a:r>
            <a:br>
              <a:rPr lang="en-US" altLang="en-US" sz="5400" i="1" dirty="0">
                <a:latin typeface="Times New Roman" panose="02020603050405020304" pitchFamily="18" charset="0"/>
              </a:rPr>
            </a:br>
            <a:r>
              <a:rPr lang="en-US" altLang="en-US" sz="2400" i="1" dirty="0">
                <a:latin typeface="Times New Roman" panose="02020603050405020304" pitchFamily="18" charset="0"/>
              </a:rPr>
              <a:t> </a:t>
            </a:r>
            <a:br>
              <a:rPr lang="en-US" altLang="en-US" sz="2400" i="1" dirty="0">
                <a:latin typeface="Times New Roman" panose="02020603050405020304" pitchFamily="18" charset="0"/>
              </a:rPr>
            </a:br>
            <a:r>
              <a:rPr lang="en-US" altLang="en-US" i="1" dirty="0">
                <a:latin typeface="Times New Roman" panose="02020603050405020304" pitchFamily="18" charset="0"/>
              </a:rPr>
              <a:t>Quickie Quiz</a:t>
            </a:r>
            <a:br>
              <a:rPr lang="en-US" altLang="en-US" i="1" dirty="0">
                <a:latin typeface="Times New Roman" panose="02020603050405020304" pitchFamily="18" charset="0"/>
              </a:rPr>
            </a:br>
            <a:br>
              <a:rPr lang="en-US" altLang="en-US" i="1" dirty="0">
                <a:latin typeface="Times New Roman" panose="02020603050405020304" pitchFamily="18" charset="0"/>
              </a:rPr>
            </a:br>
            <a:r>
              <a:rPr lang="en-US" altLang="en-US" i="1" dirty="0">
                <a:latin typeface="Times New Roman" panose="02020603050405020304" pitchFamily="18" charset="0"/>
              </a:rPr>
              <a:t>Check NOTAMS Often</a:t>
            </a:r>
            <a:br>
              <a:rPr lang="en-US" altLang="en-US" sz="2800" i="1" dirty="0">
                <a:latin typeface="Times New Roman" panose="02020603050405020304" pitchFamily="18" charset="0"/>
              </a:rPr>
            </a:br>
            <a:r>
              <a:rPr lang="en-US" altLang="en-US" sz="2000" b="0" dirty="0"/>
              <a:t> </a:t>
            </a:r>
            <a:br>
              <a:rPr lang="en-US" altLang="en-US" sz="3200" b="0" dirty="0"/>
            </a:br>
            <a:endParaRPr lang="en-US" altLang="en-US" i="1" dirty="0">
              <a:solidFill>
                <a:srgbClr val="FF0000"/>
              </a:solidFill>
              <a:latin typeface="Times New Roman" panose="02020603050405020304" pitchFamily="18" charset="0"/>
            </a:endParaRP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DFCB9482-E482-4BD3-9FA9-10EC47C7782B}"/>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dirty="0">
                <a:latin typeface="Times New Roman" panose="02020603050405020304" pitchFamily="18" charset="0"/>
              </a:rPr>
              <a:t>Quickie Quiz – Wilmington TFR</a:t>
            </a:r>
            <a:endParaRPr lang="en-US" altLang="en-US" sz="3200" dirty="0">
              <a:latin typeface="Times New Roman" panose="02020603050405020304" pitchFamily="18" charset="0"/>
            </a:endParaRPr>
          </a:p>
        </p:txBody>
      </p:sp>
      <p:sp>
        <p:nvSpPr>
          <p:cNvPr id="9" name="Rectangle 3">
            <a:extLst>
              <a:ext uri="{FF2B5EF4-FFF2-40B4-BE49-F238E27FC236}">
                <a16:creationId xmlns:a16="http://schemas.microsoft.com/office/drawing/2014/main" id="{A60BAF9D-47EA-4B91-8542-5A223DB5182C}"/>
              </a:ext>
            </a:extLst>
          </p:cNvPr>
          <p:cNvSpPr>
            <a:spLocks noGrp="1" noChangeArrowheads="1"/>
          </p:cNvSpPr>
          <p:nvPr>
            <p:ph type="body" sz="half" idx="1"/>
          </p:nvPr>
        </p:nvSpPr>
        <p:spPr>
          <a:xfrm>
            <a:off x="0" y="546100"/>
            <a:ext cx="9144000" cy="5486400"/>
          </a:xfrm>
        </p:spPr>
        <p:txBody>
          <a:bodyPr/>
          <a:lstStyle/>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The Wilmington VIP TFR is active. You are on an IFR flight plan from KDYL to KMQS. You are on the ILS Runway 29 approach to KMQS. You are inbound from EFECO (FAF) and you have the airport in sight. What do you do next?</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Cancel IFR, </a:t>
            </a:r>
            <a:r>
              <a:rPr lang="en-US" altLang="en-US" sz="2400" b="1" dirty="0">
                <a:solidFill>
                  <a:srgbClr val="FF0000"/>
                </a:solidFill>
                <a:latin typeface="Times New Roman" panose="02020603050405020304" pitchFamily="18" charset="0"/>
                <a:cs typeface="Arial" panose="020B0604020202020204" pitchFamily="34" charset="0"/>
              </a:rPr>
              <a:t>squawk 1200</a:t>
            </a:r>
            <a:r>
              <a:rPr lang="en-US" altLang="en-US" sz="2400" dirty="0">
                <a:latin typeface="Times New Roman" panose="02020603050405020304" pitchFamily="18" charset="0"/>
                <a:cs typeface="Arial" panose="020B0604020202020204" pitchFamily="34" charset="0"/>
              </a:rPr>
              <a:t> and do the visual.</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Continue the approach. The Tower will close the flight plan for you after you land.</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Continue the approach. Contact Philadelphia Clearance Delivery to close the flight plan </a:t>
            </a:r>
            <a:r>
              <a:rPr lang="en-US" altLang="en-US" sz="2400" b="1" u="sng" dirty="0">
                <a:solidFill>
                  <a:srgbClr val="FF0000"/>
                </a:solidFill>
                <a:latin typeface="Times New Roman" panose="02020603050405020304" pitchFamily="18" charset="0"/>
                <a:cs typeface="Arial" panose="020B0604020202020204" pitchFamily="34" charset="0"/>
              </a:rPr>
              <a:t>after you land</a:t>
            </a:r>
            <a:r>
              <a:rPr lang="en-US" altLang="en-US" sz="2400" dirty="0">
                <a:latin typeface="Times New Roman" panose="02020603050405020304" pitchFamily="18" charset="0"/>
                <a:cs typeface="Arial" panose="020B0604020202020204" pitchFamily="34" charset="0"/>
              </a:rPr>
              <a:t> via radio on frequency 125.6 or via phone at 800-354-9884 or 215-492-4122. </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KMQS is inside the 30 NM Ring. You are not authorized to land at KMQS.</a:t>
            </a:r>
          </a:p>
        </p:txBody>
      </p:sp>
      <p:sp>
        <p:nvSpPr>
          <p:cNvPr id="2" name="Oval 1">
            <a:extLst>
              <a:ext uri="{FF2B5EF4-FFF2-40B4-BE49-F238E27FC236}">
                <a16:creationId xmlns:a16="http://schemas.microsoft.com/office/drawing/2014/main" id="{AF691F21-35E7-45EB-913F-4024CE7E6FF2}"/>
              </a:ext>
            </a:extLst>
          </p:cNvPr>
          <p:cNvSpPr>
            <a:spLocks noChangeArrowheads="1"/>
          </p:cNvSpPr>
          <p:nvPr/>
        </p:nvSpPr>
        <p:spPr bwMode="auto">
          <a:xfrm>
            <a:off x="398464" y="3663318"/>
            <a:ext cx="560387" cy="560387"/>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5B539F09-040A-4B32-B79A-18AC334B3714}"/>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dirty="0">
                <a:latin typeface="Times New Roman" panose="02020603050405020304" pitchFamily="18" charset="0"/>
              </a:rPr>
              <a:t>Quickie Quiz – Wilmington TFR</a:t>
            </a:r>
            <a:endParaRPr lang="en-US" altLang="en-US" sz="3200" dirty="0">
              <a:latin typeface="Times New Roman" panose="02020603050405020304" pitchFamily="18" charset="0"/>
            </a:endParaRPr>
          </a:p>
        </p:txBody>
      </p:sp>
      <p:pic>
        <p:nvPicPr>
          <p:cNvPr id="4" name="Picture 3">
            <a:extLst>
              <a:ext uri="{FF2B5EF4-FFF2-40B4-BE49-F238E27FC236}">
                <a16:creationId xmlns:a16="http://schemas.microsoft.com/office/drawing/2014/main" id="{824FCD77-3A87-473E-B7FD-493512ACAF89}"/>
              </a:ext>
            </a:extLst>
          </p:cNvPr>
          <p:cNvPicPr>
            <a:picLocks noChangeAspect="1"/>
          </p:cNvPicPr>
          <p:nvPr/>
        </p:nvPicPr>
        <p:blipFill>
          <a:blip r:embed="rId3"/>
          <a:stretch>
            <a:fillRect/>
          </a:stretch>
        </p:blipFill>
        <p:spPr>
          <a:xfrm>
            <a:off x="2369629" y="546100"/>
            <a:ext cx="4404742" cy="6340389"/>
          </a:xfrm>
          <a:prstGeom prst="rect">
            <a:avLst/>
          </a:prstGeom>
        </p:spPr>
      </p:pic>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5B539F09-040A-4B32-B79A-18AC334B3714}"/>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dirty="0">
                <a:latin typeface="Times New Roman" panose="02020603050405020304" pitchFamily="18" charset="0"/>
              </a:rPr>
              <a:t>Quickie Quiz – Wilmington TFR</a:t>
            </a:r>
            <a:endParaRPr lang="en-US" altLang="en-US" sz="3200" dirty="0">
              <a:latin typeface="Times New Roman" panose="02020603050405020304" pitchFamily="18" charset="0"/>
            </a:endParaRPr>
          </a:p>
        </p:txBody>
      </p:sp>
      <p:sp>
        <p:nvSpPr>
          <p:cNvPr id="9" name="Rectangle 3">
            <a:extLst>
              <a:ext uri="{FF2B5EF4-FFF2-40B4-BE49-F238E27FC236}">
                <a16:creationId xmlns:a16="http://schemas.microsoft.com/office/drawing/2014/main" id="{202D44B7-5ECC-4D73-AAEB-9D9FA76AD9C8}"/>
              </a:ext>
            </a:extLst>
          </p:cNvPr>
          <p:cNvSpPr>
            <a:spLocks noGrp="1" noChangeArrowheads="1"/>
          </p:cNvSpPr>
          <p:nvPr>
            <p:ph type="body" sz="half" idx="1"/>
          </p:nvPr>
        </p:nvSpPr>
        <p:spPr>
          <a:xfrm>
            <a:off x="0" y="677863"/>
            <a:ext cx="9144000" cy="5118100"/>
          </a:xfrm>
        </p:spPr>
        <p:txBody>
          <a:bodyPr/>
          <a:lstStyle/>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The Wilmington VIP TFR is active. You are on the ground at KVAY. You want to fly to KMQS on an IFR flight plan. What do you need to do?</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File an IFR flight plan.</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Call Millville (MIV) Flight Service Station (FSS) at </a:t>
            </a:r>
            <a:br>
              <a:rPr lang="en-US" altLang="en-US" sz="2400" dirty="0">
                <a:latin typeface="Times New Roman" panose="02020603050405020304" pitchFamily="18" charset="0"/>
                <a:cs typeface="Arial" panose="020B0604020202020204" pitchFamily="34" charset="0"/>
              </a:rPr>
            </a:br>
            <a:r>
              <a:rPr lang="en-US" altLang="en-US" sz="2400" dirty="0">
                <a:latin typeface="Times New Roman" panose="02020603050405020304" pitchFamily="18" charset="0"/>
                <a:cs typeface="Arial" panose="020B0604020202020204" pitchFamily="34" charset="0"/>
              </a:rPr>
              <a:t>1-800-WXBRIEF.</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Get a clearance, a discreet squawk code, and a release time.</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All of the above. </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None of the above.</a:t>
            </a:r>
          </a:p>
        </p:txBody>
      </p:sp>
      <p:sp>
        <p:nvSpPr>
          <p:cNvPr id="2" name="Oval 1">
            <a:extLst>
              <a:ext uri="{FF2B5EF4-FFF2-40B4-BE49-F238E27FC236}">
                <a16:creationId xmlns:a16="http://schemas.microsoft.com/office/drawing/2014/main" id="{AE32A8A8-3B06-4913-A7BA-6FE67139E16E}"/>
              </a:ext>
            </a:extLst>
          </p:cNvPr>
          <p:cNvSpPr>
            <a:spLocks noChangeArrowheads="1"/>
          </p:cNvSpPr>
          <p:nvPr/>
        </p:nvSpPr>
        <p:spPr bwMode="auto">
          <a:xfrm>
            <a:off x="356309" y="3819618"/>
            <a:ext cx="560388" cy="560388"/>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extLst>
      <p:ext uri="{BB962C8B-B14F-4D97-AF65-F5344CB8AC3E}">
        <p14:creationId xmlns:p14="http://schemas.microsoft.com/office/powerpoint/2010/main" val="153906218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FC8E9B5B-A774-449B-8CFF-0033F066FF3E}"/>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dirty="0">
                <a:latin typeface="Times New Roman" panose="02020603050405020304" pitchFamily="18" charset="0"/>
              </a:rPr>
              <a:t>Quickie Quiz – Wilmington TFR</a:t>
            </a:r>
            <a:endParaRPr lang="en-US" altLang="en-US" sz="3200" dirty="0">
              <a:latin typeface="Times New Roman" panose="02020603050405020304" pitchFamily="18" charset="0"/>
            </a:endParaRPr>
          </a:p>
        </p:txBody>
      </p:sp>
      <p:sp>
        <p:nvSpPr>
          <p:cNvPr id="9" name="Rectangle 3">
            <a:extLst>
              <a:ext uri="{FF2B5EF4-FFF2-40B4-BE49-F238E27FC236}">
                <a16:creationId xmlns:a16="http://schemas.microsoft.com/office/drawing/2014/main" id="{BE9BDAA3-2B52-48B2-B9D0-EA217832ADEC}"/>
              </a:ext>
            </a:extLst>
          </p:cNvPr>
          <p:cNvSpPr>
            <a:spLocks noGrp="1" noChangeArrowheads="1"/>
          </p:cNvSpPr>
          <p:nvPr>
            <p:ph type="body" sz="half" idx="1"/>
          </p:nvPr>
        </p:nvSpPr>
        <p:spPr>
          <a:xfrm>
            <a:off x="0" y="766763"/>
            <a:ext cx="9144000" cy="4395787"/>
          </a:xfrm>
        </p:spPr>
        <p:txBody>
          <a:bodyPr/>
          <a:lstStyle/>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The Wilmington VIP TFR is active. You are planning a flight from KMQS to KTTN. Is it okay to open your flight plan in the air after you depart KMQS?</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Yes, you can initially squawk 1200 then get a discrete squawk in the air after you open your flight plan.</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No, the TFR requires you to open your flight plan (both VFR and IFR) and obtain a discrete squawk code </a:t>
            </a:r>
            <a:r>
              <a:rPr lang="en-US" altLang="en-US" sz="2400" b="1" dirty="0">
                <a:solidFill>
                  <a:srgbClr val="FF0000"/>
                </a:solidFill>
                <a:latin typeface="Times New Roman" panose="02020603050405020304" pitchFamily="18" charset="0"/>
                <a:cs typeface="Arial" panose="020B0604020202020204" pitchFamily="34" charset="0"/>
              </a:rPr>
              <a:t>on the ground prior to departing</a:t>
            </a:r>
            <a:r>
              <a:rPr lang="en-US" altLang="en-US" sz="2400" dirty="0">
                <a:latin typeface="Times New Roman" panose="02020603050405020304" pitchFamily="18" charset="0"/>
                <a:cs typeface="Arial" panose="020B0604020202020204" pitchFamily="34" charset="0"/>
              </a:rPr>
              <a:t> KMQS, which is in 30 NM Outer Ring.</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KMQS is in the </a:t>
            </a:r>
            <a:r>
              <a:rPr lang="en-US" altLang="en-US" sz="2400" b="1" dirty="0">
                <a:solidFill>
                  <a:srgbClr val="FF0000"/>
                </a:solidFill>
                <a:latin typeface="Times New Roman" panose="02020603050405020304" pitchFamily="18" charset="0"/>
                <a:cs typeface="Arial" panose="020B0604020202020204" pitchFamily="34" charset="0"/>
              </a:rPr>
              <a:t>10 NM Radius No Fly Zone</a:t>
            </a:r>
            <a:r>
              <a:rPr lang="en-US" altLang="en-US" sz="2400" dirty="0">
                <a:latin typeface="Times New Roman" panose="02020603050405020304" pitchFamily="18" charset="0"/>
                <a:cs typeface="Arial" panose="020B0604020202020204" pitchFamily="34" charset="0"/>
              </a:rPr>
              <a:t>.</a:t>
            </a:r>
          </a:p>
        </p:txBody>
      </p:sp>
      <p:sp>
        <p:nvSpPr>
          <p:cNvPr id="5" name="Oval 4">
            <a:extLst>
              <a:ext uri="{FF2B5EF4-FFF2-40B4-BE49-F238E27FC236}">
                <a16:creationId xmlns:a16="http://schemas.microsoft.com/office/drawing/2014/main" id="{519D1720-A3D5-4456-BEDB-01353BB515AB}"/>
              </a:ext>
            </a:extLst>
          </p:cNvPr>
          <p:cNvSpPr>
            <a:spLocks noChangeArrowheads="1"/>
          </p:cNvSpPr>
          <p:nvPr/>
        </p:nvSpPr>
        <p:spPr bwMode="auto">
          <a:xfrm>
            <a:off x="365187" y="2964656"/>
            <a:ext cx="560388" cy="560388"/>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FB8BB4CB-4513-4CB4-B839-E8C6EE5127A0}"/>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dirty="0">
                <a:latin typeface="Times New Roman" panose="02020603050405020304" pitchFamily="18" charset="0"/>
              </a:rPr>
              <a:t>Quickie Quiz – Wilmington TFR</a:t>
            </a:r>
            <a:endParaRPr lang="en-US" altLang="en-US" sz="3200" dirty="0">
              <a:latin typeface="Times New Roman" panose="02020603050405020304" pitchFamily="18" charset="0"/>
            </a:endParaRPr>
          </a:p>
        </p:txBody>
      </p:sp>
      <p:sp>
        <p:nvSpPr>
          <p:cNvPr id="9" name="Rectangle 3">
            <a:extLst>
              <a:ext uri="{FF2B5EF4-FFF2-40B4-BE49-F238E27FC236}">
                <a16:creationId xmlns:a16="http://schemas.microsoft.com/office/drawing/2014/main" id="{44ABA148-086F-4A67-ADC3-88254045CCA6}"/>
              </a:ext>
            </a:extLst>
          </p:cNvPr>
          <p:cNvSpPr>
            <a:spLocks noGrp="1" noChangeArrowheads="1"/>
          </p:cNvSpPr>
          <p:nvPr>
            <p:ph type="body" sz="half" idx="1"/>
          </p:nvPr>
        </p:nvSpPr>
        <p:spPr>
          <a:xfrm>
            <a:off x="0" y="677863"/>
            <a:ext cx="9144000" cy="5118100"/>
          </a:xfrm>
        </p:spPr>
        <p:txBody>
          <a:bodyPr/>
          <a:lstStyle/>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The Wilmington VIP TFR is active. You are on the ground at Greenwood Lake Airport (4N1). You want to fly to KMQS on an IFR flight plan. What do you need to do?</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File an IFR flight plan.</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Call Flight Service 1-800-WXBRIEF on your cell phone.</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Get a clearance, a discreet squawk code, and a release time.</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All of the above. </a:t>
            </a:r>
          </a:p>
          <a:p>
            <a:pPr marL="914400" lvl="1" indent="-457200">
              <a:lnSpc>
                <a:spcPct val="110000"/>
              </a:lnSpc>
              <a:spcBef>
                <a:spcPct val="25000"/>
              </a:spcBef>
              <a:buFontTx/>
              <a:buAutoNum type="alphaUcPeriod"/>
            </a:pPr>
            <a:r>
              <a:rPr lang="en-US" altLang="en-US" sz="2400" dirty="0">
                <a:latin typeface="Times New Roman" panose="02020603050405020304" pitchFamily="18" charset="0"/>
                <a:cs typeface="Arial" panose="020B0604020202020204" pitchFamily="34" charset="0"/>
              </a:rPr>
              <a:t>None of the above.</a:t>
            </a:r>
          </a:p>
        </p:txBody>
      </p:sp>
      <p:sp>
        <p:nvSpPr>
          <p:cNvPr id="2" name="Oval 1">
            <a:extLst>
              <a:ext uri="{FF2B5EF4-FFF2-40B4-BE49-F238E27FC236}">
                <a16:creationId xmlns:a16="http://schemas.microsoft.com/office/drawing/2014/main" id="{75ABC3A7-0DD5-4DED-942C-A17FF0D6B9A4}"/>
              </a:ext>
            </a:extLst>
          </p:cNvPr>
          <p:cNvSpPr>
            <a:spLocks noChangeArrowheads="1"/>
          </p:cNvSpPr>
          <p:nvPr/>
        </p:nvSpPr>
        <p:spPr bwMode="auto">
          <a:xfrm>
            <a:off x="393345" y="3429000"/>
            <a:ext cx="560387" cy="560388"/>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40A771C8-B5C3-4027-89CB-22927E57FE5B}"/>
              </a:ext>
            </a:extLst>
          </p:cNvPr>
          <p:cNvSpPr>
            <a:spLocks noGrp="1" noChangeArrowheads="1"/>
          </p:cNvSpPr>
          <p:nvPr>
            <p:ph type="title"/>
          </p:nvPr>
        </p:nvSpPr>
        <p:spPr>
          <a:xfrm>
            <a:off x="0" y="0"/>
            <a:ext cx="9144000" cy="5913438"/>
          </a:xfrm>
          <a:noFill/>
        </p:spPr>
        <p:txBody>
          <a:bodyPr/>
          <a:lstStyle/>
          <a:p>
            <a:pPr algn="ctr" eaLnBrk="1" hangingPunct="1"/>
            <a:r>
              <a:rPr lang="en-US" altLang="en-US" sz="4400">
                <a:latin typeface="Times New Roman" panose="02020603050405020304" pitchFamily="18" charset="0"/>
              </a:rPr>
              <a:t>Pre-Flight Planning</a:t>
            </a:r>
            <a:br>
              <a:rPr lang="en-US" altLang="en-US" sz="4400">
                <a:latin typeface="Times New Roman" panose="02020603050405020304" pitchFamily="18" charset="0"/>
              </a:rPr>
            </a:br>
            <a:r>
              <a:rPr lang="en-US" altLang="en-US" sz="4400">
                <a:latin typeface="Times New Roman" panose="02020603050405020304" pitchFamily="18" charset="0"/>
              </a:rPr>
              <a:t>What Can You Do?</a:t>
            </a:r>
            <a:endParaRPr lang="en-US" altLang="en-US" sz="3200" b="0">
              <a:latin typeface="Times New Roman" panose="02020603050405020304" pitchFamily="18" charset="0"/>
            </a:endParaRP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1A8ECA34-7D4D-426A-B346-FA8F1FCC9A6B}"/>
              </a:ext>
            </a:extLst>
          </p:cNvPr>
          <p:cNvSpPr>
            <a:spLocks noGrp="1" noChangeArrowheads="1"/>
          </p:cNvSpPr>
          <p:nvPr>
            <p:ph type="title" idx="4294967295"/>
          </p:nvPr>
        </p:nvSpPr>
        <p:spPr>
          <a:xfrm>
            <a:off x="0" y="0"/>
            <a:ext cx="9144000" cy="6002338"/>
          </a:xfrm>
        </p:spPr>
        <p:txBody>
          <a:bodyPr/>
          <a:lstStyle/>
          <a:p>
            <a:pPr algn="ctr" eaLnBrk="1" hangingPunct="1">
              <a:defRPr/>
            </a:pPr>
            <a:r>
              <a:rPr lang="en-US" sz="4800" i="1" dirty="0">
                <a:effectLst>
                  <a:outerShdw blurRad="38100" dist="38100" dir="2700000" algn="tl">
                    <a:srgbClr val="C0C0C0"/>
                  </a:outerShdw>
                </a:effectLst>
                <a:latin typeface="Times New Roman" pitchFamily="18" charset="0"/>
              </a:rPr>
              <a:t>Some FARs</a:t>
            </a:r>
            <a:br>
              <a:rPr lang="en-US" sz="4800" i="1" dirty="0">
                <a:effectLst>
                  <a:outerShdw blurRad="38100" dist="38100" dir="2700000" algn="tl">
                    <a:srgbClr val="C0C0C0"/>
                  </a:outerShdw>
                </a:effectLst>
                <a:latin typeface="Times New Roman" pitchFamily="18" charset="0"/>
              </a:rPr>
            </a:br>
            <a:r>
              <a:rPr lang="en-US" sz="4800" i="1" dirty="0">
                <a:effectLst>
                  <a:outerShdw blurRad="38100" dist="38100" dir="2700000" algn="tl">
                    <a:srgbClr val="C0C0C0"/>
                  </a:outerShdw>
                </a:effectLst>
                <a:latin typeface="Times New Roman" pitchFamily="18" charset="0"/>
              </a:rPr>
              <a:t>You Really Need</a:t>
            </a:r>
            <a:br>
              <a:rPr lang="en-US" sz="4800" i="1" dirty="0">
                <a:effectLst>
                  <a:outerShdw blurRad="38100" dist="38100" dir="2700000" algn="tl">
                    <a:srgbClr val="C0C0C0"/>
                  </a:outerShdw>
                </a:effectLst>
                <a:latin typeface="Times New Roman" pitchFamily="18" charset="0"/>
              </a:rPr>
            </a:br>
            <a:r>
              <a:rPr lang="en-US" sz="4800" i="1" dirty="0">
                <a:effectLst>
                  <a:outerShdw blurRad="38100" dist="38100" dir="2700000" algn="tl">
                    <a:srgbClr val="C0C0C0"/>
                  </a:outerShdw>
                </a:effectLst>
                <a:latin typeface="Times New Roman" pitchFamily="18" charset="0"/>
              </a:rPr>
              <a:t>to Understand</a:t>
            </a:r>
            <a:br>
              <a:rPr lang="en-US" sz="4800" i="1" dirty="0">
                <a:effectLst>
                  <a:outerShdw blurRad="38100" dist="38100" dir="2700000" algn="tl">
                    <a:srgbClr val="C0C0C0"/>
                  </a:outerShdw>
                </a:effectLst>
                <a:latin typeface="Times New Roman" pitchFamily="18" charset="0"/>
              </a:rPr>
            </a:br>
            <a:r>
              <a:rPr lang="en-US" sz="4800" i="1" dirty="0">
                <a:effectLst>
                  <a:outerShdw blurRad="38100" dist="38100" dir="2700000" algn="tl">
                    <a:srgbClr val="C0C0C0"/>
                  </a:outerShdw>
                </a:effectLst>
                <a:latin typeface="Times New Roman" pitchFamily="18" charset="0"/>
              </a:rPr>
              <a:t>- </a:t>
            </a:r>
            <a:br>
              <a:rPr lang="en-US" sz="4800" i="1" dirty="0">
                <a:effectLst>
                  <a:outerShdw blurRad="38100" dist="38100" dir="2700000" algn="tl">
                    <a:srgbClr val="C0C0C0"/>
                  </a:outerShdw>
                </a:effectLst>
                <a:latin typeface="Times New Roman" pitchFamily="18" charset="0"/>
              </a:rPr>
            </a:br>
            <a:r>
              <a:rPr lang="en-US" sz="3200" i="1" dirty="0">
                <a:effectLst>
                  <a:outerShdw blurRad="38100" dist="38100" dir="2700000" algn="tl">
                    <a:srgbClr val="C0C0C0"/>
                  </a:outerShdw>
                </a:effectLst>
                <a:latin typeface="Times New Roman" pitchFamily="18" charset="0"/>
              </a:rPr>
              <a:t>14 CFR 91.103 – Preflight Action</a:t>
            </a:r>
            <a:br>
              <a:rPr lang="en-US" sz="3200" i="1" dirty="0">
                <a:effectLst>
                  <a:outerShdw blurRad="38100" dist="38100" dir="2700000" algn="tl">
                    <a:srgbClr val="C0C0C0"/>
                  </a:outerShdw>
                </a:effectLst>
                <a:latin typeface="Times New Roman" pitchFamily="18" charset="0"/>
              </a:rPr>
            </a:br>
            <a:r>
              <a:rPr lang="en-US" sz="3200" i="1" dirty="0">
                <a:effectLst>
                  <a:outerShdw blurRad="38100" dist="38100" dir="2700000" algn="tl">
                    <a:srgbClr val="C0C0C0"/>
                  </a:outerShdw>
                </a:effectLst>
                <a:latin typeface="Times New Roman" pitchFamily="18" charset="0"/>
              </a:rPr>
              <a:t>14 CFR 91.141 - </a:t>
            </a:r>
            <a:r>
              <a:rPr lang="en-US" altLang="en-US" sz="3200" i="1" dirty="0">
                <a:latin typeface="Times New Roman" panose="02020603050405020304" pitchFamily="18" charset="0"/>
              </a:rPr>
              <a:t>Flight restrictions in the proximity of the President and other parties</a:t>
            </a:r>
            <a:endParaRPr lang="en-US" sz="3200" i="1" dirty="0">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6D0670C9-D741-41D1-97DA-224163D95762}"/>
              </a:ext>
            </a:extLst>
          </p:cNvPr>
          <p:cNvSpPr>
            <a:spLocks noGrp="1" noChangeArrowheads="1"/>
          </p:cNvSpPr>
          <p:nvPr>
            <p:ph type="title"/>
          </p:nvPr>
        </p:nvSpPr>
        <p:spPr>
          <a:xfrm>
            <a:off x="0" y="0"/>
            <a:ext cx="9144000" cy="471488"/>
          </a:xfrm>
          <a:noFill/>
        </p:spPr>
        <p:txBody>
          <a:bodyPr/>
          <a:lstStyle/>
          <a:p>
            <a:pPr algn="ctr" eaLnBrk="1" hangingPunct="1"/>
            <a:r>
              <a:rPr lang="en-US" altLang="en-US" sz="2800" i="1">
                <a:latin typeface="Times New Roman" panose="02020603050405020304" pitchFamily="18" charset="0"/>
              </a:rPr>
              <a:t>Pre-Flight Planning</a:t>
            </a:r>
            <a:endParaRPr lang="en-US" altLang="en-US" sz="2800">
              <a:latin typeface="Times New Roman" panose="02020603050405020304" pitchFamily="18" charset="0"/>
            </a:endParaRPr>
          </a:p>
        </p:txBody>
      </p:sp>
      <p:sp>
        <p:nvSpPr>
          <p:cNvPr id="17411" name="Rectangle 3">
            <a:extLst>
              <a:ext uri="{FF2B5EF4-FFF2-40B4-BE49-F238E27FC236}">
                <a16:creationId xmlns:a16="http://schemas.microsoft.com/office/drawing/2014/main" id="{C35E9CE1-80AC-44A3-9D9E-6C21EC0EF513}"/>
              </a:ext>
            </a:extLst>
          </p:cNvPr>
          <p:cNvSpPr>
            <a:spLocks noGrp="1" noChangeArrowheads="1"/>
          </p:cNvSpPr>
          <p:nvPr>
            <p:ph type="body" sz="half" idx="1"/>
          </p:nvPr>
        </p:nvSpPr>
        <p:spPr>
          <a:xfrm>
            <a:off x="88900" y="0"/>
            <a:ext cx="8966200" cy="5759450"/>
          </a:xfrm>
        </p:spPr>
        <p:txBody>
          <a:bodyPr/>
          <a:lstStyle/>
          <a:p>
            <a:pPr>
              <a:lnSpc>
                <a:spcPct val="110000"/>
              </a:lnSpc>
              <a:spcBef>
                <a:spcPct val="25000"/>
              </a:spcBef>
            </a:pPr>
            <a:r>
              <a:rPr lang="en-US" altLang="en-US" sz="2200">
                <a:latin typeface="Times New Roman" panose="02020603050405020304" pitchFamily="18" charset="0"/>
                <a:cs typeface="Arial" panose="020B0604020202020204" pitchFamily="34" charset="0"/>
              </a:rPr>
              <a:t>First Steps</a:t>
            </a:r>
          </a:p>
          <a:p>
            <a:pPr lvl="1">
              <a:lnSpc>
                <a:spcPct val="110000"/>
              </a:lnSpc>
              <a:spcBef>
                <a:spcPct val="25000"/>
              </a:spcBef>
            </a:pPr>
            <a:r>
              <a:rPr lang="en-US" altLang="en-US" sz="2000">
                <a:latin typeface="Times New Roman" panose="02020603050405020304" pitchFamily="18" charset="0"/>
                <a:cs typeface="Arial" panose="020B0604020202020204" pitchFamily="34" charset="0"/>
              </a:rPr>
              <a:t>Determine departure, destination, and route of flight</a:t>
            </a:r>
          </a:p>
          <a:p>
            <a:pPr lvl="1">
              <a:lnSpc>
                <a:spcPct val="110000"/>
              </a:lnSpc>
              <a:spcBef>
                <a:spcPct val="25000"/>
              </a:spcBef>
            </a:pPr>
            <a:r>
              <a:rPr lang="en-US" altLang="en-US" sz="2000">
                <a:latin typeface="Times New Roman" panose="02020603050405020304" pitchFamily="18" charset="0"/>
                <a:cs typeface="Arial" panose="020B0604020202020204" pitchFamily="34" charset="0"/>
              </a:rPr>
              <a:t>Get a weather briefing for the route of flight</a:t>
            </a:r>
          </a:p>
          <a:p>
            <a:pPr lvl="1">
              <a:lnSpc>
                <a:spcPct val="110000"/>
              </a:lnSpc>
              <a:spcBef>
                <a:spcPct val="25000"/>
              </a:spcBef>
            </a:pPr>
            <a:r>
              <a:rPr lang="en-US" altLang="en-US" sz="2000" b="1">
                <a:solidFill>
                  <a:srgbClr val="FF0000"/>
                </a:solidFill>
                <a:latin typeface="Times New Roman" panose="02020603050405020304" pitchFamily="18" charset="0"/>
                <a:cs typeface="Arial" panose="020B0604020202020204" pitchFamily="34" charset="0"/>
              </a:rPr>
              <a:t>Determine whether there are any TFRs along route of flight. Are there VIP TFRs or Stadium TFRs?</a:t>
            </a:r>
          </a:p>
          <a:p>
            <a:pPr lvl="1">
              <a:lnSpc>
                <a:spcPct val="110000"/>
              </a:lnSpc>
              <a:spcBef>
                <a:spcPct val="25000"/>
              </a:spcBef>
            </a:pPr>
            <a:r>
              <a:rPr lang="en-US" altLang="en-US" sz="2000">
                <a:latin typeface="Times New Roman" panose="02020603050405020304" pitchFamily="18" charset="0"/>
                <a:cs typeface="Arial" panose="020B0604020202020204" pitchFamily="34" charset="0"/>
              </a:rPr>
              <a:t>Perform a risk assessment for the flight</a:t>
            </a:r>
          </a:p>
          <a:p>
            <a:pPr>
              <a:lnSpc>
                <a:spcPct val="110000"/>
              </a:lnSpc>
              <a:spcBef>
                <a:spcPct val="25000"/>
              </a:spcBef>
            </a:pPr>
            <a:r>
              <a:rPr lang="en-US" altLang="en-US" sz="2200">
                <a:latin typeface="Times New Roman" panose="02020603050405020304" pitchFamily="18" charset="0"/>
                <a:cs typeface="Arial" panose="020B0604020202020204" pitchFamily="34" charset="0"/>
              </a:rPr>
              <a:t>What’s Next?</a:t>
            </a:r>
          </a:p>
          <a:p>
            <a:pPr lvl="1">
              <a:lnSpc>
                <a:spcPct val="110000"/>
              </a:lnSpc>
              <a:spcBef>
                <a:spcPct val="25000"/>
              </a:spcBef>
            </a:pPr>
            <a:r>
              <a:rPr lang="en-US" altLang="en-US" sz="2000">
                <a:latin typeface="Times New Roman" panose="02020603050405020304" pitchFamily="18" charset="0"/>
                <a:cs typeface="Arial" panose="020B0604020202020204" pitchFamily="34" charset="0"/>
              </a:rPr>
              <a:t>Create a NavLog, either manually or electronically, for each flight leg </a:t>
            </a:r>
          </a:p>
          <a:p>
            <a:pPr lvl="2">
              <a:lnSpc>
                <a:spcPct val="110000"/>
              </a:lnSpc>
              <a:spcBef>
                <a:spcPct val="25000"/>
              </a:spcBef>
            </a:pPr>
            <a:r>
              <a:rPr lang="en-US" altLang="en-US" sz="1800">
                <a:latin typeface="Times New Roman" panose="02020603050405020304" pitchFamily="18" charset="0"/>
                <a:cs typeface="Arial" panose="020B0604020202020204" pitchFamily="34" charset="0"/>
              </a:rPr>
              <a:t>Magnetic Course (MC), Magnetic Heading (MH), and Wind</a:t>
            </a:r>
          </a:p>
          <a:p>
            <a:pPr lvl="2">
              <a:lnSpc>
                <a:spcPct val="110000"/>
              </a:lnSpc>
              <a:spcBef>
                <a:spcPct val="25000"/>
              </a:spcBef>
            </a:pPr>
            <a:r>
              <a:rPr lang="en-US" altLang="en-US" sz="1800">
                <a:latin typeface="Times New Roman" panose="02020603050405020304" pitchFamily="18" charset="0"/>
                <a:cs typeface="Arial" panose="020B0604020202020204" pitchFamily="34" charset="0"/>
              </a:rPr>
              <a:t>Time and Distance</a:t>
            </a:r>
          </a:p>
          <a:p>
            <a:pPr lvl="2">
              <a:lnSpc>
                <a:spcPct val="110000"/>
              </a:lnSpc>
              <a:spcBef>
                <a:spcPct val="25000"/>
              </a:spcBef>
            </a:pPr>
            <a:r>
              <a:rPr lang="en-US" altLang="en-US" sz="1800">
                <a:latin typeface="Times New Roman" panose="02020603050405020304" pitchFamily="18" charset="0"/>
                <a:cs typeface="Arial" panose="020B0604020202020204" pitchFamily="34" charset="0"/>
              </a:rPr>
              <a:t>Fuel burned</a:t>
            </a:r>
          </a:p>
          <a:p>
            <a:pPr lvl="1">
              <a:lnSpc>
                <a:spcPct val="110000"/>
              </a:lnSpc>
              <a:spcBef>
                <a:spcPct val="25000"/>
              </a:spcBef>
            </a:pPr>
            <a:r>
              <a:rPr lang="en-US" altLang="en-US" sz="2000">
                <a:latin typeface="Times New Roman" panose="02020603050405020304" pitchFamily="18" charset="0"/>
                <a:cs typeface="Arial" panose="020B0604020202020204" pitchFamily="34" charset="0"/>
              </a:rPr>
              <a:t>Determine fuel requirements and whether to land and refuel enroute</a:t>
            </a:r>
          </a:p>
          <a:p>
            <a:pPr lvl="1">
              <a:lnSpc>
                <a:spcPct val="110000"/>
              </a:lnSpc>
              <a:spcBef>
                <a:spcPct val="25000"/>
              </a:spcBef>
            </a:pPr>
            <a:r>
              <a:rPr lang="en-US" altLang="en-US" sz="2000" b="1">
                <a:solidFill>
                  <a:srgbClr val="FF0000"/>
                </a:solidFill>
                <a:latin typeface="Times New Roman" panose="02020603050405020304" pitchFamily="18" charset="0"/>
                <a:cs typeface="Arial" panose="020B0604020202020204" pitchFamily="34" charset="0"/>
              </a:rPr>
              <a:t>Determine safe altitude for each leg, recognizing airspace and TFRs</a:t>
            </a:r>
          </a:p>
          <a:p>
            <a:pPr lvl="1">
              <a:lnSpc>
                <a:spcPct val="110000"/>
              </a:lnSpc>
              <a:spcBef>
                <a:spcPct val="25000"/>
              </a:spcBef>
            </a:pPr>
            <a:r>
              <a:rPr lang="en-US" altLang="en-US" sz="2000">
                <a:latin typeface="Times New Roman" panose="02020603050405020304" pitchFamily="18" charset="0"/>
                <a:cs typeface="Arial" panose="020B0604020202020204" pitchFamily="34" charset="0"/>
              </a:rPr>
              <a:t>Determine how to get in-flight advisories</a:t>
            </a:r>
          </a:p>
          <a:p>
            <a:pPr lvl="1">
              <a:lnSpc>
                <a:spcPct val="110000"/>
              </a:lnSpc>
              <a:spcBef>
                <a:spcPct val="25000"/>
              </a:spcBef>
            </a:pPr>
            <a:r>
              <a:rPr lang="en-US" altLang="en-US" sz="2000">
                <a:latin typeface="Times New Roman" panose="02020603050405020304" pitchFamily="18" charset="0"/>
                <a:cs typeface="Arial" panose="020B0604020202020204" pitchFamily="34" charset="0"/>
              </a:rPr>
              <a:t>Determine CTAF, Tower, ATIS, and ASOS frequencies for route of flight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411">
                                            <p:txEl>
                                              <p:pRg st="5" end="5"/>
                                            </p:txEl>
                                          </p:spTgt>
                                        </p:tgtEl>
                                        <p:attrNameLst>
                                          <p:attrName>style.visibility</p:attrName>
                                        </p:attrNameLst>
                                      </p:cBhvr>
                                      <p:to>
                                        <p:strVal val="visible"/>
                                      </p:to>
                                    </p:set>
                                    <p:anim calcmode="lin" valueType="num">
                                      <p:cBhvr additive="base">
                                        <p:cTn id="37"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411">
                                            <p:txEl>
                                              <p:pRg st="6" end="6"/>
                                            </p:txEl>
                                          </p:spTgt>
                                        </p:tgtEl>
                                        <p:attrNameLst>
                                          <p:attrName>style.visibility</p:attrName>
                                        </p:attrNameLst>
                                      </p:cBhvr>
                                      <p:to>
                                        <p:strVal val="visible"/>
                                      </p:to>
                                    </p:set>
                                    <p:anim calcmode="lin" valueType="num">
                                      <p:cBhvr additive="base">
                                        <p:cTn id="43"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1">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411">
                                            <p:txEl>
                                              <p:pRg st="7" end="7"/>
                                            </p:txEl>
                                          </p:spTgt>
                                        </p:tgtEl>
                                        <p:attrNameLst>
                                          <p:attrName>style.visibility</p:attrName>
                                        </p:attrNameLst>
                                      </p:cBhvr>
                                      <p:to>
                                        <p:strVal val="visible"/>
                                      </p:to>
                                    </p:set>
                                    <p:anim calcmode="lin" valueType="num">
                                      <p:cBhvr additive="base">
                                        <p:cTn id="47"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7411">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411">
                                            <p:txEl>
                                              <p:pRg st="8" end="8"/>
                                            </p:txEl>
                                          </p:spTgt>
                                        </p:tgtEl>
                                        <p:attrNameLst>
                                          <p:attrName>style.visibility</p:attrName>
                                        </p:attrNameLst>
                                      </p:cBhvr>
                                      <p:to>
                                        <p:strVal val="visible"/>
                                      </p:to>
                                    </p:set>
                                    <p:anim calcmode="lin" valueType="num">
                                      <p:cBhvr additive="base">
                                        <p:cTn id="51"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7411">
                                            <p:txEl>
                                              <p:pRg st="8" end="8"/>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411">
                                            <p:txEl>
                                              <p:pRg st="9" end="9"/>
                                            </p:txEl>
                                          </p:spTgt>
                                        </p:tgtEl>
                                        <p:attrNameLst>
                                          <p:attrName>style.visibility</p:attrName>
                                        </p:attrNameLst>
                                      </p:cBhvr>
                                      <p:to>
                                        <p:strVal val="visible"/>
                                      </p:to>
                                    </p:set>
                                    <p:anim calcmode="lin" valueType="num">
                                      <p:cBhvr additive="base">
                                        <p:cTn id="55" dur="500" fill="hold"/>
                                        <p:tgtEl>
                                          <p:spTgt spid="17411">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41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411">
                                            <p:txEl>
                                              <p:pRg st="10" end="10"/>
                                            </p:txEl>
                                          </p:spTgt>
                                        </p:tgtEl>
                                        <p:attrNameLst>
                                          <p:attrName>style.visibility</p:attrName>
                                        </p:attrNameLst>
                                      </p:cBhvr>
                                      <p:to>
                                        <p:strVal val="visible"/>
                                      </p:to>
                                    </p:set>
                                    <p:anim calcmode="lin" valueType="num">
                                      <p:cBhvr additive="base">
                                        <p:cTn id="61" dur="500" fill="hold"/>
                                        <p:tgtEl>
                                          <p:spTgt spid="17411">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4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411">
                                            <p:txEl>
                                              <p:pRg st="11" end="11"/>
                                            </p:txEl>
                                          </p:spTgt>
                                        </p:tgtEl>
                                        <p:attrNameLst>
                                          <p:attrName>style.visibility</p:attrName>
                                        </p:attrNameLst>
                                      </p:cBhvr>
                                      <p:to>
                                        <p:strVal val="visible"/>
                                      </p:to>
                                    </p:set>
                                    <p:anim calcmode="lin" valueType="num">
                                      <p:cBhvr additive="base">
                                        <p:cTn id="67" dur="500" fill="hold"/>
                                        <p:tgtEl>
                                          <p:spTgt spid="17411">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4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411">
                                            <p:txEl>
                                              <p:pRg st="12" end="12"/>
                                            </p:txEl>
                                          </p:spTgt>
                                        </p:tgtEl>
                                        <p:attrNameLst>
                                          <p:attrName>style.visibility</p:attrName>
                                        </p:attrNameLst>
                                      </p:cBhvr>
                                      <p:to>
                                        <p:strVal val="visible"/>
                                      </p:to>
                                    </p:set>
                                    <p:anim calcmode="lin" valueType="num">
                                      <p:cBhvr additive="base">
                                        <p:cTn id="73" dur="500" fill="hold"/>
                                        <p:tgtEl>
                                          <p:spTgt spid="17411">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4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411">
                                            <p:txEl>
                                              <p:pRg st="13" end="13"/>
                                            </p:txEl>
                                          </p:spTgt>
                                        </p:tgtEl>
                                        <p:attrNameLst>
                                          <p:attrName>style.visibility</p:attrName>
                                        </p:attrNameLst>
                                      </p:cBhvr>
                                      <p:to>
                                        <p:strVal val="visible"/>
                                      </p:to>
                                    </p:set>
                                    <p:anim calcmode="lin" valueType="num">
                                      <p:cBhvr additive="base">
                                        <p:cTn id="79" dur="500" fill="hold"/>
                                        <p:tgtEl>
                                          <p:spTgt spid="17411">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411">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F7B37CB4-2172-45EB-92F6-2D0DC38CB575}"/>
              </a:ext>
            </a:extLst>
          </p:cNvPr>
          <p:cNvSpPr>
            <a:spLocks noGrp="1" noChangeArrowheads="1"/>
          </p:cNvSpPr>
          <p:nvPr>
            <p:ph type="title"/>
          </p:nvPr>
        </p:nvSpPr>
        <p:spPr>
          <a:xfrm>
            <a:off x="0" y="0"/>
            <a:ext cx="9144000" cy="515938"/>
          </a:xfrm>
          <a:noFill/>
        </p:spPr>
        <p:txBody>
          <a:bodyPr/>
          <a:lstStyle/>
          <a:p>
            <a:pPr algn="ctr" eaLnBrk="1" hangingPunct="1"/>
            <a:r>
              <a:rPr lang="en-US" altLang="en-US" sz="3600" i="1">
                <a:latin typeface="Times New Roman" panose="02020603050405020304" pitchFamily="18" charset="0"/>
              </a:rPr>
              <a:t>Pre-Flight Planning Tools</a:t>
            </a:r>
            <a:endParaRPr lang="en-US" altLang="en-US" sz="3600">
              <a:latin typeface="Times New Roman" panose="02020603050405020304" pitchFamily="18" charset="0"/>
            </a:endParaRPr>
          </a:p>
        </p:txBody>
      </p:sp>
      <p:sp>
        <p:nvSpPr>
          <p:cNvPr id="17411" name="Rectangle 3">
            <a:extLst>
              <a:ext uri="{FF2B5EF4-FFF2-40B4-BE49-F238E27FC236}">
                <a16:creationId xmlns:a16="http://schemas.microsoft.com/office/drawing/2014/main" id="{51D89B78-19C4-4FDC-8078-B2D427973429}"/>
              </a:ext>
            </a:extLst>
          </p:cNvPr>
          <p:cNvSpPr>
            <a:spLocks noGrp="1" noChangeArrowheads="1"/>
          </p:cNvSpPr>
          <p:nvPr>
            <p:ph type="body" sz="half" idx="1"/>
          </p:nvPr>
        </p:nvSpPr>
        <p:spPr>
          <a:xfrm>
            <a:off x="0" y="515938"/>
            <a:ext cx="8966200" cy="5112505"/>
          </a:xfrm>
        </p:spPr>
        <p:txBody>
          <a:bodyPr/>
          <a:lstStyle/>
          <a:p>
            <a:pPr marL="342900" lvl="1" indent="-342900">
              <a:lnSpc>
                <a:spcPct val="110000"/>
              </a:lnSpc>
              <a:spcBef>
                <a:spcPct val="25000"/>
              </a:spcBef>
              <a:buFontTx/>
              <a:buChar char="•"/>
              <a:defRPr/>
            </a:pPr>
            <a:r>
              <a:rPr lang="en-US" altLang="en-US" sz="2400" b="1" dirty="0">
                <a:latin typeface="Times New Roman" panose="02020603050405020304" pitchFamily="18" charset="0"/>
                <a:ea typeface="+mn-ea"/>
                <a:cs typeface="Arial" panose="020B0604020202020204" pitchFamily="34" charset="0"/>
              </a:rPr>
              <a:t>Ground-based pre-flight planning</a:t>
            </a:r>
          </a:p>
          <a:p>
            <a:pPr lvl="1">
              <a:lnSpc>
                <a:spcPct val="110000"/>
              </a:lnSpc>
              <a:spcBef>
                <a:spcPct val="25000"/>
              </a:spcBef>
              <a:defRPr/>
            </a:pPr>
            <a:r>
              <a:rPr lang="en-US" altLang="en-US" sz="2400" dirty="0">
                <a:latin typeface="Times New Roman" panose="02020603050405020304" pitchFamily="18" charset="0"/>
                <a:cs typeface="Arial" panose="020B0604020202020204" pitchFamily="34" charset="0"/>
              </a:rPr>
              <a:t>ForeFlight (iPad or iPhone) or</a:t>
            </a:r>
          </a:p>
          <a:p>
            <a:pPr lvl="1">
              <a:lnSpc>
                <a:spcPct val="110000"/>
              </a:lnSpc>
              <a:spcBef>
                <a:spcPct val="25000"/>
              </a:spcBef>
              <a:defRPr/>
            </a:pPr>
            <a:r>
              <a:rPr lang="en-US" sz="2400" dirty="0">
                <a:latin typeface="Times New Roman" panose="02020603050405020304" pitchFamily="18" charset="0"/>
                <a:cs typeface="Arial" panose="020B0604020202020204" pitchFamily="34" charset="0"/>
              </a:rPr>
              <a:t>iFlightPlanner for AOPA (previously </a:t>
            </a:r>
            <a:r>
              <a:rPr lang="en-US" altLang="en-US" sz="2400" dirty="0">
                <a:latin typeface="Times New Roman" panose="02020603050405020304" pitchFamily="18" charset="0"/>
                <a:cs typeface="Arial" panose="020B0604020202020204" pitchFamily="34" charset="0"/>
              </a:rPr>
              <a:t>AOPA Flight Planner) or</a:t>
            </a:r>
          </a:p>
          <a:p>
            <a:pPr lvl="1">
              <a:lnSpc>
                <a:spcPct val="110000"/>
              </a:lnSpc>
              <a:spcBef>
                <a:spcPct val="25000"/>
              </a:spcBef>
              <a:defRPr/>
            </a:pPr>
            <a:r>
              <a:rPr lang="en-US" altLang="en-US" sz="2400" b="1" dirty="0">
                <a:solidFill>
                  <a:srgbClr val="FF0000"/>
                </a:solidFill>
                <a:latin typeface="Times New Roman" panose="02020603050405020304" pitchFamily="18" charset="0"/>
                <a:cs typeface="Arial" panose="020B0604020202020204" pitchFamily="34" charset="0"/>
              </a:rPr>
              <a:t>DUATS (discontinued; use </a:t>
            </a:r>
            <a:r>
              <a:rPr lang="en-US" sz="2400" b="1" dirty="0">
                <a:solidFill>
                  <a:srgbClr val="FF0000"/>
                </a:solidFill>
                <a:latin typeface="Times New Roman" panose="02020603050405020304" pitchFamily="18" charset="0"/>
                <a:cs typeface="Arial" panose="020B0604020202020204" pitchFamily="34" charset="0"/>
              </a:rPr>
              <a:t>iFlightPlanner for AOPA)</a:t>
            </a:r>
            <a:r>
              <a:rPr lang="en-US" sz="2400" dirty="0">
                <a:latin typeface="Times New Roman" panose="02020603050405020304" pitchFamily="18" charset="0"/>
                <a:cs typeface="Arial" panose="020B0604020202020204" pitchFamily="34" charset="0"/>
              </a:rPr>
              <a:t> </a:t>
            </a:r>
            <a:endParaRPr lang="en-US" altLang="en-US" sz="2400" dirty="0">
              <a:latin typeface="Times New Roman" panose="02020603050405020304" pitchFamily="18" charset="0"/>
              <a:cs typeface="Arial" panose="020B0604020202020204" pitchFamily="34" charset="0"/>
            </a:endParaRPr>
          </a:p>
          <a:p>
            <a:pPr lvl="1">
              <a:lnSpc>
                <a:spcPct val="110000"/>
              </a:lnSpc>
              <a:spcBef>
                <a:spcPct val="25000"/>
              </a:spcBef>
              <a:defRPr/>
            </a:pPr>
            <a:r>
              <a:rPr lang="en-US" altLang="en-US" sz="2400" dirty="0">
                <a:latin typeface="Times New Roman" panose="02020603050405020304" pitchFamily="18" charset="0"/>
                <a:cs typeface="Arial" panose="020B0604020202020204" pitchFamily="34" charset="0"/>
              </a:rPr>
              <a:t>Sectional and TAC Charts</a:t>
            </a:r>
          </a:p>
          <a:p>
            <a:pPr lvl="2">
              <a:defRPr/>
            </a:pPr>
            <a:r>
              <a:rPr lang="en-US" sz="2400" b="1" dirty="0">
                <a:latin typeface="Times New Roman" panose="02020603050405020304" pitchFamily="18" charset="0"/>
                <a:cs typeface="Times New Roman" panose="02020603050405020304" pitchFamily="18" charset="0"/>
              </a:rPr>
              <a:t>Washington Sectional – recommend drawing the Wilmington TFR on your sectional</a:t>
            </a:r>
          </a:p>
          <a:p>
            <a:pPr lvl="3">
              <a:defRPr/>
            </a:pPr>
            <a:r>
              <a:rPr lang="en-US" sz="2400" dirty="0">
                <a:latin typeface="Times New Roman" panose="02020603050405020304" pitchFamily="18" charset="0"/>
                <a:cs typeface="Times New Roman" panose="02020603050405020304" pitchFamily="18" charset="0"/>
              </a:rPr>
              <a:t>See next slide for tools to draw the TFR on your Washington Sectional</a:t>
            </a:r>
          </a:p>
          <a:p>
            <a:pPr lvl="2">
              <a:defRPr/>
            </a:pPr>
            <a:r>
              <a:rPr lang="en-US" sz="2400" dirty="0">
                <a:latin typeface="Times New Roman" panose="02020603050405020304" pitchFamily="18" charset="0"/>
                <a:cs typeface="Times New Roman" panose="02020603050405020304" pitchFamily="18" charset="0"/>
              </a:rPr>
              <a:t>New York Sectional</a:t>
            </a:r>
          </a:p>
          <a:p>
            <a:pPr lvl="2">
              <a:defRPr/>
            </a:pPr>
            <a:r>
              <a:rPr lang="en-US" sz="2400" dirty="0">
                <a:latin typeface="Times New Roman" panose="02020603050405020304" pitchFamily="18" charset="0"/>
                <a:cs typeface="Times New Roman" panose="02020603050405020304" pitchFamily="18" charset="0"/>
              </a:rPr>
              <a:t>Philadelphia TAC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additive="base">
                                        <p:cTn id="17"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1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anim calcmode="lin" valueType="num">
                                      <p:cBhvr additive="base">
                                        <p:cTn id="21"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 calcmode="lin" valueType="num">
                                      <p:cBhvr additive="base">
                                        <p:cTn id="27"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411">
                                            <p:txEl>
                                              <p:pRg st="5" end="5"/>
                                            </p:txEl>
                                          </p:spTgt>
                                        </p:tgtEl>
                                        <p:attrNameLst>
                                          <p:attrName>style.visibility</p:attrName>
                                        </p:attrNameLst>
                                      </p:cBhvr>
                                      <p:to>
                                        <p:strVal val="visible"/>
                                      </p:to>
                                    </p:set>
                                    <p:anim calcmode="lin" valueType="num">
                                      <p:cBhvr additive="base">
                                        <p:cTn id="33"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7411">
                                            <p:txEl>
                                              <p:pRg st="6" end="6"/>
                                            </p:txEl>
                                          </p:spTgt>
                                        </p:tgtEl>
                                        <p:attrNameLst>
                                          <p:attrName>style.visibility</p:attrName>
                                        </p:attrNameLst>
                                      </p:cBhvr>
                                      <p:to>
                                        <p:strVal val="visible"/>
                                      </p:to>
                                    </p:set>
                                    <p:anim calcmode="lin" valueType="num">
                                      <p:cBhvr additive="base">
                                        <p:cTn id="39"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411">
                                            <p:txEl>
                                              <p:pRg st="7" end="7"/>
                                            </p:txEl>
                                          </p:spTgt>
                                        </p:tgtEl>
                                        <p:attrNameLst>
                                          <p:attrName>style.visibility</p:attrName>
                                        </p:attrNameLst>
                                      </p:cBhvr>
                                      <p:to>
                                        <p:strVal val="visible"/>
                                      </p:to>
                                    </p:set>
                                    <p:anim calcmode="lin" valueType="num">
                                      <p:cBhvr additive="base">
                                        <p:cTn id="45"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7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7411">
                                            <p:txEl>
                                              <p:pRg st="8" end="8"/>
                                            </p:txEl>
                                          </p:spTgt>
                                        </p:tgtEl>
                                        <p:attrNameLst>
                                          <p:attrName>style.visibility</p:attrName>
                                        </p:attrNameLst>
                                      </p:cBhvr>
                                      <p:to>
                                        <p:strVal val="visible"/>
                                      </p:to>
                                    </p:set>
                                    <p:anim calcmode="lin" valueType="num">
                                      <p:cBhvr additive="base">
                                        <p:cTn id="51"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F7B37CB4-2172-45EB-92F6-2D0DC38CB575}"/>
              </a:ext>
            </a:extLst>
          </p:cNvPr>
          <p:cNvSpPr>
            <a:spLocks noGrp="1" noChangeArrowheads="1"/>
          </p:cNvSpPr>
          <p:nvPr>
            <p:ph type="title"/>
          </p:nvPr>
        </p:nvSpPr>
        <p:spPr>
          <a:xfrm>
            <a:off x="0" y="0"/>
            <a:ext cx="9144000" cy="515938"/>
          </a:xfrm>
          <a:noFill/>
        </p:spPr>
        <p:txBody>
          <a:bodyPr/>
          <a:lstStyle/>
          <a:p>
            <a:pPr algn="ctr" eaLnBrk="1" hangingPunct="1"/>
            <a:r>
              <a:rPr lang="en-US" altLang="en-US" sz="3600" i="1">
                <a:latin typeface="Times New Roman" panose="02020603050405020304" pitchFamily="18" charset="0"/>
              </a:rPr>
              <a:t>Pre-Flight Planning Tools</a:t>
            </a:r>
            <a:endParaRPr lang="en-US" altLang="en-US" sz="3600">
              <a:latin typeface="Times New Roman" panose="02020603050405020304" pitchFamily="18" charset="0"/>
            </a:endParaRPr>
          </a:p>
        </p:txBody>
      </p:sp>
      <p:sp>
        <p:nvSpPr>
          <p:cNvPr id="17411" name="Rectangle 3">
            <a:extLst>
              <a:ext uri="{FF2B5EF4-FFF2-40B4-BE49-F238E27FC236}">
                <a16:creationId xmlns:a16="http://schemas.microsoft.com/office/drawing/2014/main" id="{51D89B78-19C4-4FDC-8078-B2D427973429}"/>
              </a:ext>
            </a:extLst>
          </p:cNvPr>
          <p:cNvSpPr>
            <a:spLocks noGrp="1" noChangeArrowheads="1"/>
          </p:cNvSpPr>
          <p:nvPr>
            <p:ph type="body" sz="half" idx="1"/>
          </p:nvPr>
        </p:nvSpPr>
        <p:spPr>
          <a:xfrm>
            <a:off x="0" y="375445"/>
            <a:ext cx="8966200" cy="398462"/>
          </a:xfrm>
        </p:spPr>
        <p:txBody>
          <a:bodyPr/>
          <a:lstStyle/>
          <a:p>
            <a:pPr marL="342900" lvl="1" indent="-342900">
              <a:lnSpc>
                <a:spcPct val="110000"/>
              </a:lnSpc>
              <a:spcBef>
                <a:spcPct val="25000"/>
              </a:spcBef>
              <a:buFontTx/>
              <a:buChar char="•"/>
              <a:defRPr/>
            </a:pPr>
            <a:r>
              <a:rPr lang="en-US" altLang="en-US" sz="2400" b="1" dirty="0">
                <a:latin typeface="Times New Roman" panose="02020603050405020304" pitchFamily="18" charset="0"/>
                <a:ea typeface="+mn-ea"/>
                <a:cs typeface="Arial" panose="020B0604020202020204" pitchFamily="34" charset="0"/>
              </a:rPr>
              <a:t>Tools to Draw Wilmington TFR on your Washington Sectional</a:t>
            </a:r>
          </a:p>
        </p:txBody>
      </p:sp>
      <p:pic>
        <p:nvPicPr>
          <p:cNvPr id="5" name="Picture 4">
            <a:extLst>
              <a:ext uri="{FF2B5EF4-FFF2-40B4-BE49-F238E27FC236}">
                <a16:creationId xmlns:a16="http://schemas.microsoft.com/office/drawing/2014/main" id="{73CB0BA3-67C5-4465-9C1E-55FE79D912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75"/>
          <a:stretch/>
        </p:blipFill>
        <p:spPr>
          <a:xfrm>
            <a:off x="367036" y="773908"/>
            <a:ext cx="8447642" cy="6084092"/>
          </a:xfrm>
          <a:prstGeom prst="rect">
            <a:avLst/>
          </a:prstGeom>
        </p:spPr>
      </p:pic>
    </p:spTree>
    <p:extLst>
      <p:ext uri="{BB962C8B-B14F-4D97-AF65-F5344CB8AC3E}">
        <p14:creationId xmlns:p14="http://schemas.microsoft.com/office/powerpoint/2010/main" val="405096761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DEC51C12-E647-4FEC-A2E1-5A6FC820D0F9}"/>
              </a:ext>
            </a:extLst>
          </p:cNvPr>
          <p:cNvSpPr>
            <a:spLocks noGrp="1" noChangeArrowheads="1"/>
          </p:cNvSpPr>
          <p:nvPr>
            <p:ph type="title"/>
          </p:nvPr>
        </p:nvSpPr>
        <p:spPr>
          <a:xfrm>
            <a:off x="-88900" y="0"/>
            <a:ext cx="9144000" cy="515938"/>
          </a:xfrm>
          <a:noFill/>
        </p:spPr>
        <p:txBody>
          <a:bodyPr/>
          <a:lstStyle/>
          <a:p>
            <a:pPr algn="ctr" eaLnBrk="1" hangingPunct="1"/>
            <a:r>
              <a:rPr lang="en-US" altLang="en-US" sz="3600" i="1" dirty="0">
                <a:latin typeface="Times New Roman" panose="02020603050405020304" pitchFamily="18" charset="0"/>
              </a:rPr>
              <a:t>Flight Management Tools</a:t>
            </a:r>
            <a:endParaRPr lang="en-US" altLang="en-US" sz="3600" dirty="0">
              <a:latin typeface="Times New Roman" panose="02020603050405020304" pitchFamily="18" charset="0"/>
            </a:endParaRPr>
          </a:p>
        </p:txBody>
      </p:sp>
      <p:sp>
        <p:nvSpPr>
          <p:cNvPr id="17411" name="Rectangle 3">
            <a:extLst>
              <a:ext uri="{FF2B5EF4-FFF2-40B4-BE49-F238E27FC236}">
                <a16:creationId xmlns:a16="http://schemas.microsoft.com/office/drawing/2014/main" id="{4249474B-14C5-4A2B-A026-A9E75968F474}"/>
              </a:ext>
            </a:extLst>
          </p:cNvPr>
          <p:cNvSpPr>
            <a:spLocks noGrp="1" noChangeArrowheads="1"/>
          </p:cNvSpPr>
          <p:nvPr>
            <p:ph type="body" sz="half" idx="1"/>
          </p:nvPr>
        </p:nvSpPr>
        <p:spPr>
          <a:xfrm>
            <a:off x="-88900" y="409406"/>
            <a:ext cx="8966200" cy="5472112"/>
          </a:xfrm>
        </p:spPr>
        <p:txBody>
          <a:bodyPr/>
          <a:lstStyle/>
          <a:p>
            <a:pPr marL="342900" lvl="1" indent="-342900">
              <a:lnSpc>
                <a:spcPct val="110000"/>
              </a:lnSpc>
              <a:spcBef>
                <a:spcPct val="25000"/>
              </a:spcBef>
              <a:buFontTx/>
              <a:buChar char="•"/>
              <a:defRPr/>
            </a:pPr>
            <a:r>
              <a:rPr lang="en-US" altLang="en-US" sz="2200" b="1" dirty="0">
                <a:latin typeface="Times New Roman" panose="02020603050405020304" pitchFamily="18" charset="0"/>
                <a:ea typeface="+mn-ea"/>
                <a:cs typeface="Arial" panose="020B0604020202020204" pitchFamily="34" charset="0"/>
              </a:rPr>
              <a:t>Air-based Flight Monitoring &amp; Navigation</a:t>
            </a:r>
          </a:p>
          <a:p>
            <a:pPr lvl="1">
              <a:lnSpc>
                <a:spcPct val="110000"/>
              </a:lnSpc>
              <a:spcBef>
                <a:spcPct val="25000"/>
              </a:spcBef>
              <a:defRPr/>
            </a:pPr>
            <a:r>
              <a:rPr lang="en-US" altLang="en-US" sz="2000" dirty="0">
                <a:latin typeface="Times New Roman" panose="02020603050405020304" pitchFamily="18" charset="0"/>
                <a:cs typeface="Arial" panose="020B0604020202020204" pitchFamily="34" charset="0"/>
              </a:rPr>
              <a:t>Know fuel on board and burn rate in GPH</a:t>
            </a:r>
          </a:p>
          <a:p>
            <a:pPr lvl="1">
              <a:lnSpc>
                <a:spcPct val="110000"/>
              </a:lnSpc>
              <a:spcBef>
                <a:spcPct val="25000"/>
              </a:spcBef>
              <a:defRPr/>
            </a:pPr>
            <a:r>
              <a:rPr lang="en-US" altLang="en-US" sz="2000" dirty="0">
                <a:latin typeface="Times New Roman" panose="02020603050405020304" pitchFamily="18" charset="0"/>
                <a:cs typeface="Arial" panose="020B0604020202020204" pitchFamily="34" charset="0"/>
              </a:rPr>
              <a:t>ForeFlight (iPad or iPhone)</a:t>
            </a:r>
          </a:p>
          <a:p>
            <a:pPr lvl="2">
              <a:defRPr/>
            </a:pPr>
            <a:r>
              <a:rPr lang="en-US" sz="2000" dirty="0">
                <a:latin typeface="Times New Roman" pitchFamily="18" charset="0"/>
                <a:cs typeface="Times New Roman" pitchFamily="18" charset="0"/>
              </a:rPr>
              <a:t>Is your OS/IOS current?</a:t>
            </a:r>
          </a:p>
          <a:p>
            <a:pPr lvl="2">
              <a:defRPr/>
            </a:pPr>
            <a:r>
              <a:rPr lang="en-US" sz="2000" dirty="0">
                <a:latin typeface="Times New Roman" pitchFamily="18" charset="0"/>
                <a:cs typeface="Times New Roman" pitchFamily="18" charset="0"/>
              </a:rPr>
              <a:t>Are your Apps current?</a:t>
            </a:r>
          </a:p>
          <a:p>
            <a:pPr lvl="2">
              <a:defRPr/>
            </a:pPr>
            <a:r>
              <a:rPr lang="en-US" sz="2000" dirty="0">
                <a:latin typeface="Times New Roman" pitchFamily="18" charset="0"/>
                <a:cs typeface="Times New Roman" pitchFamily="18" charset="0"/>
              </a:rPr>
              <a:t>Have you downloaded the most current charts and approach plates? </a:t>
            </a:r>
          </a:p>
          <a:p>
            <a:pPr lvl="2">
              <a:defRPr/>
            </a:pPr>
            <a:r>
              <a:rPr lang="en-US" sz="2000" dirty="0">
                <a:latin typeface="Times New Roman" pitchFamily="18" charset="0"/>
                <a:cs typeface="Times New Roman" pitchFamily="18" charset="0"/>
              </a:rPr>
              <a:t>Is your battery at full charge?</a:t>
            </a:r>
          </a:p>
          <a:p>
            <a:pPr lvl="2">
              <a:defRPr/>
            </a:pPr>
            <a:r>
              <a:rPr lang="en-US" sz="2000" dirty="0">
                <a:latin typeface="Times New Roman" pitchFamily="18" charset="0"/>
                <a:cs typeface="Times New Roman" pitchFamily="18" charset="0"/>
              </a:rPr>
              <a:t>Did you pre-flight your EFB the night before your flight?</a:t>
            </a:r>
          </a:p>
          <a:p>
            <a:pPr lvl="2">
              <a:defRPr/>
            </a:pPr>
            <a:r>
              <a:rPr lang="en-US" altLang="en-US" sz="2000" dirty="0">
                <a:latin typeface="Times New Roman" pitchFamily="18" charset="0"/>
                <a:cs typeface="Times New Roman" pitchFamily="18" charset="0"/>
              </a:rPr>
              <a:t>Do you connect to a Stratus in flight?</a:t>
            </a:r>
          </a:p>
          <a:p>
            <a:pPr lvl="3">
              <a:defRPr/>
            </a:pPr>
            <a:r>
              <a:rPr lang="en-US" altLang="en-US" sz="2000" b="1" dirty="0">
                <a:solidFill>
                  <a:srgbClr val="FF0000"/>
                </a:solidFill>
                <a:latin typeface="Times New Roman" pitchFamily="18" charset="0"/>
                <a:cs typeface="Times New Roman" pitchFamily="18" charset="0"/>
              </a:rPr>
              <a:t>If not, do you know the limitations of your iPhone or iPad?</a:t>
            </a:r>
            <a:endParaRPr lang="en-US" altLang="en-US" sz="2000" b="1" dirty="0">
              <a:solidFill>
                <a:srgbClr val="FF0000"/>
              </a:solidFill>
              <a:latin typeface="Times New Roman" panose="02020603050405020304" pitchFamily="18" charset="0"/>
              <a:cs typeface="Arial" panose="020B0604020202020204" pitchFamily="34" charset="0"/>
            </a:endParaRPr>
          </a:p>
          <a:p>
            <a:pPr lvl="1">
              <a:lnSpc>
                <a:spcPct val="110000"/>
              </a:lnSpc>
              <a:spcBef>
                <a:spcPct val="25000"/>
              </a:spcBef>
              <a:defRPr/>
            </a:pPr>
            <a:r>
              <a:rPr lang="en-US" altLang="en-US" sz="2000" dirty="0">
                <a:latin typeface="Times New Roman" panose="02020603050405020304" pitchFamily="18" charset="0"/>
                <a:cs typeface="Arial" panose="020B0604020202020204" pitchFamily="34" charset="0"/>
              </a:rPr>
              <a:t>Sectional and TAC Charts (paper) – Are they open?</a:t>
            </a:r>
          </a:p>
          <a:p>
            <a:pPr lvl="2">
              <a:defRPr/>
            </a:pPr>
            <a:r>
              <a:rPr lang="en-US" sz="2000" b="1" dirty="0">
                <a:latin typeface="Times New Roman" panose="02020603050405020304" pitchFamily="18" charset="0"/>
                <a:cs typeface="Times New Roman" panose="02020603050405020304" pitchFamily="18" charset="0"/>
              </a:rPr>
              <a:t>Washington Sectional – recommend drawing the Wilmington TFR on your sectional</a:t>
            </a:r>
          </a:p>
          <a:p>
            <a:pPr lvl="2">
              <a:defRPr/>
            </a:pPr>
            <a:r>
              <a:rPr lang="en-US" sz="2000" dirty="0">
                <a:latin typeface="Times New Roman" panose="02020603050405020304" pitchFamily="18" charset="0"/>
                <a:cs typeface="Times New Roman" panose="02020603050405020304" pitchFamily="18" charset="0"/>
              </a:rPr>
              <a:t>New York Sectional</a:t>
            </a:r>
          </a:p>
          <a:p>
            <a:pPr lvl="2">
              <a:defRPr/>
            </a:pPr>
            <a:r>
              <a:rPr lang="en-US" sz="2000" dirty="0">
                <a:latin typeface="Times New Roman" panose="02020603050405020304" pitchFamily="18" charset="0"/>
                <a:cs typeface="Times New Roman" panose="02020603050405020304" pitchFamily="18" charset="0"/>
              </a:rPr>
              <a:t>Philadelphia TAC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7411">
                                            <p:txEl>
                                              <p:pRg st="3" end="3"/>
                                            </p:txEl>
                                          </p:spTgt>
                                        </p:tgtEl>
                                        <p:attrNameLst>
                                          <p:attrName>style.visibility</p:attrName>
                                        </p:attrNameLst>
                                      </p:cBhvr>
                                      <p:to>
                                        <p:strVal val="visible"/>
                                      </p:to>
                                    </p:set>
                                    <p:anim calcmode="lin" valueType="num">
                                      <p:cBhvr additive="base">
                                        <p:cTn id="24"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17411">
                                            <p:txEl>
                                              <p:pRg st="4" end="4"/>
                                            </p:txEl>
                                          </p:spTgt>
                                        </p:tgtEl>
                                        <p:attrNameLst>
                                          <p:attrName>style.visibility</p:attrName>
                                        </p:attrNameLst>
                                      </p:cBhvr>
                                      <p:to>
                                        <p:strVal val="visible"/>
                                      </p:to>
                                    </p:set>
                                    <p:anim calcmode="lin" valueType="num">
                                      <p:cBhvr additive="base">
                                        <p:cTn id="29"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17411">
                                            <p:txEl>
                                              <p:pRg st="5" end="5"/>
                                            </p:txEl>
                                          </p:spTgt>
                                        </p:tgtEl>
                                        <p:attrNameLst>
                                          <p:attrName>style.visibility</p:attrName>
                                        </p:attrNameLst>
                                      </p:cBhvr>
                                      <p:to>
                                        <p:strVal val="visible"/>
                                      </p:to>
                                    </p:set>
                                    <p:anim calcmode="lin" valueType="num">
                                      <p:cBhvr additive="base">
                                        <p:cTn id="34"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17411">
                                            <p:txEl>
                                              <p:pRg st="6" end="6"/>
                                            </p:txEl>
                                          </p:spTgt>
                                        </p:tgtEl>
                                        <p:attrNameLst>
                                          <p:attrName>style.visibility</p:attrName>
                                        </p:attrNameLst>
                                      </p:cBhvr>
                                      <p:to>
                                        <p:strVal val="visible"/>
                                      </p:to>
                                    </p:set>
                                    <p:anim calcmode="lin" valueType="num">
                                      <p:cBhvr additive="base">
                                        <p:cTn id="39"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4" fill="hold" grpId="0" nodeType="afterEffect">
                                  <p:stCondLst>
                                    <p:cond delay="0"/>
                                  </p:stCondLst>
                                  <p:childTnLst>
                                    <p:set>
                                      <p:cBhvr>
                                        <p:cTn id="43" dur="1" fill="hold">
                                          <p:stCondLst>
                                            <p:cond delay="0"/>
                                          </p:stCondLst>
                                        </p:cTn>
                                        <p:tgtEl>
                                          <p:spTgt spid="17411">
                                            <p:txEl>
                                              <p:pRg st="7" end="7"/>
                                            </p:txEl>
                                          </p:spTgt>
                                        </p:tgtEl>
                                        <p:attrNameLst>
                                          <p:attrName>style.visibility</p:attrName>
                                        </p:attrNameLst>
                                      </p:cBhvr>
                                      <p:to>
                                        <p:strVal val="visible"/>
                                      </p:to>
                                    </p:set>
                                    <p:anim calcmode="lin" valueType="num">
                                      <p:cBhvr additive="base">
                                        <p:cTn id="44"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7411">
                                            <p:txEl>
                                              <p:pRg st="7" end="7"/>
                                            </p:txEl>
                                          </p:spTgt>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grpId="0" nodeType="afterEffect">
                                  <p:stCondLst>
                                    <p:cond delay="0"/>
                                  </p:stCondLst>
                                  <p:childTnLst>
                                    <p:set>
                                      <p:cBhvr>
                                        <p:cTn id="48" dur="1" fill="hold">
                                          <p:stCondLst>
                                            <p:cond delay="0"/>
                                          </p:stCondLst>
                                        </p:cTn>
                                        <p:tgtEl>
                                          <p:spTgt spid="17411">
                                            <p:txEl>
                                              <p:pRg st="8" end="8"/>
                                            </p:txEl>
                                          </p:spTgt>
                                        </p:tgtEl>
                                        <p:attrNameLst>
                                          <p:attrName>style.visibility</p:attrName>
                                        </p:attrNameLst>
                                      </p:cBhvr>
                                      <p:to>
                                        <p:strVal val="visible"/>
                                      </p:to>
                                    </p:set>
                                    <p:anim calcmode="lin" valueType="num">
                                      <p:cBhvr additive="base">
                                        <p:cTn id="49"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411">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411">
                                            <p:txEl>
                                              <p:pRg st="9" end="9"/>
                                            </p:txEl>
                                          </p:spTgt>
                                        </p:tgtEl>
                                        <p:attrNameLst>
                                          <p:attrName>style.visibility</p:attrName>
                                        </p:attrNameLst>
                                      </p:cBhvr>
                                      <p:to>
                                        <p:strVal val="visible"/>
                                      </p:to>
                                    </p:set>
                                    <p:anim calcmode="lin" valueType="num">
                                      <p:cBhvr additive="base">
                                        <p:cTn id="53" dur="500" fill="hold"/>
                                        <p:tgtEl>
                                          <p:spTgt spid="17411">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741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7411">
                                            <p:txEl>
                                              <p:pRg st="10" end="10"/>
                                            </p:txEl>
                                          </p:spTgt>
                                        </p:tgtEl>
                                        <p:attrNameLst>
                                          <p:attrName>style.visibility</p:attrName>
                                        </p:attrNameLst>
                                      </p:cBhvr>
                                      <p:to>
                                        <p:strVal val="visible"/>
                                      </p:to>
                                    </p:set>
                                    <p:anim calcmode="lin" valueType="num">
                                      <p:cBhvr additive="base">
                                        <p:cTn id="59" dur="500" fill="hold"/>
                                        <p:tgtEl>
                                          <p:spTgt spid="17411">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7411">
                                            <p:txEl>
                                              <p:pRg st="10" end="1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17411">
                                            <p:txEl>
                                              <p:pRg st="11" end="11"/>
                                            </p:txEl>
                                          </p:spTgt>
                                        </p:tgtEl>
                                        <p:attrNameLst>
                                          <p:attrName>style.visibility</p:attrName>
                                        </p:attrNameLst>
                                      </p:cBhvr>
                                      <p:to>
                                        <p:strVal val="visible"/>
                                      </p:to>
                                    </p:set>
                                    <p:anim calcmode="lin" valueType="num">
                                      <p:cBhvr additive="base">
                                        <p:cTn id="64" dur="500" fill="hold"/>
                                        <p:tgtEl>
                                          <p:spTgt spid="17411">
                                            <p:txEl>
                                              <p:pRg st="11" end="1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7411">
                                            <p:txEl>
                                              <p:pRg st="11" end="11"/>
                                            </p:txEl>
                                          </p:spTgt>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grpId="0" nodeType="afterEffect">
                                  <p:stCondLst>
                                    <p:cond delay="0"/>
                                  </p:stCondLst>
                                  <p:childTnLst>
                                    <p:set>
                                      <p:cBhvr>
                                        <p:cTn id="68" dur="1" fill="hold">
                                          <p:stCondLst>
                                            <p:cond delay="0"/>
                                          </p:stCondLst>
                                        </p:cTn>
                                        <p:tgtEl>
                                          <p:spTgt spid="17411">
                                            <p:txEl>
                                              <p:pRg st="12" end="12"/>
                                            </p:txEl>
                                          </p:spTgt>
                                        </p:tgtEl>
                                        <p:attrNameLst>
                                          <p:attrName>style.visibility</p:attrName>
                                        </p:attrNameLst>
                                      </p:cBhvr>
                                      <p:to>
                                        <p:strVal val="visible"/>
                                      </p:to>
                                    </p:set>
                                    <p:anim calcmode="lin" valueType="num">
                                      <p:cBhvr additive="base">
                                        <p:cTn id="69" dur="500" fill="hold"/>
                                        <p:tgtEl>
                                          <p:spTgt spid="17411">
                                            <p:txEl>
                                              <p:pRg st="12" end="1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7411">
                                            <p:txEl>
                                              <p:pRg st="12" end="12"/>
                                            </p:txEl>
                                          </p:spTgt>
                                        </p:tgtEl>
                                        <p:attrNameLst>
                                          <p:attrName>ppt_y</p:attrName>
                                        </p:attrNameLst>
                                      </p:cBhvr>
                                      <p:tavLst>
                                        <p:tav tm="0">
                                          <p:val>
                                            <p:strVal val="1+#ppt_h/2"/>
                                          </p:val>
                                        </p:tav>
                                        <p:tav tm="100000">
                                          <p:val>
                                            <p:strVal val="#ppt_y"/>
                                          </p:val>
                                        </p:tav>
                                      </p:tavLst>
                                    </p:anim>
                                  </p:childTnLst>
                                </p:cTn>
                              </p:par>
                            </p:childTnLst>
                          </p:cTn>
                        </p:par>
                        <p:par>
                          <p:cTn id="71" fill="hold">
                            <p:stCondLst>
                              <p:cond delay="1500"/>
                            </p:stCondLst>
                            <p:childTnLst>
                              <p:par>
                                <p:cTn id="72" presetID="2" presetClass="entr" presetSubtype="4" fill="hold" grpId="0" nodeType="afterEffect">
                                  <p:stCondLst>
                                    <p:cond delay="0"/>
                                  </p:stCondLst>
                                  <p:childTnLst>
                                    <p:set>
                                      <p:cBhvr>
                                        <p:cTn id="73" dur="1" fill="hold">
                                          <p:stCondLst>
                                            <p:cond delay="0"/>
                                          </p:stCondLst>
                                        </p:cTn>
                                        <p:tgtEl>
                                          <p:spTgt spid="17411">
                                            <p:txEl>
                                              <p:pRg st="13" end="13"/>
                                            </p:txEl>
                                          </p:spTgt>
                                        </p:tgtEl>
                                        <p:attrNameLst>
                                          <p:attrName>style.visibility</p:attrName>
                                        </p:attrNameLst>
                                      </p:cBhvr>
                                      <p:to>
                                        <p:strVal val="visible"/>
                                      </p:to>
                                    </p:set>
                                    <p:anim calcmode="lin" valueType="num">
                                      <p:cBhvr additive="base">
                                        <p:cTn id="74" dur="500" fill="hold"/>
                                        <p:tgtEl>
                                          <p:spTgt spid="17411">
                                            <p:txEl>
                                              <p:pRg st="13" end="1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7411">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4F7742BD-7119-4104-BF27-2855DA6DEAA8}"/>
              </a:ext>
            </a:extLst>
          </p:cNvPr>
          <p:cNvSpPr>
            <a:spLocks noGrp="1" noChangeArrowheads="1"/>
          </p:cNvSpPr>
          <p:nvPr>
            <p:ph type="title"/>
          </p:nvPr>
        </p:nvSpPr>
        <p:spPr>
          <a:xfrm>
            <a:off x="0" y="0"/>
            <a:ext cx="9144000" cy="515938"/>
          </a:xfrm>
          <a:noFill/>
        </p:spPr>
        <p:txBody>
          <a:bodyPr/>
          <a:lstStyle/>
          <a:p>
            <a:pPr algn="ctr" eaLnBrk="1" hangingPunct="1"/>
            <a:r>
              <a:rPr lang="en-US" altLang="en-US" sz="3600" i="1">
                <a:latin typeface="Times New Roman" panose="02020603050405020304" pitchFamily="18" charset="0"/>
              </a:rPr>
              <a:t>In-Flight Advisories</a:t>
            </a:r>
            <a:endParaRPr lang="en-US" altLang="en-US" sz="3600">
              <a:latin typeface="Times New Roman" panose="02020603050405020304" pitchFamily="18" charset="0"/>
            </a:endParaRPr>
          </a:p>
        </p:txBody>
      </p:sp>
      <p:sp>
        <p:nvSpPr>
          <p:cNvPr id="17411" name="Rectangle 3">
            <a:extLst>
              <a:ext uri="{FF2B5EF4-FFF2-40B4-BE49-F238E27FC236}">
                <a16:creationId xmlns:a16="http://schemas.microsoft.com/office/drawing/2014/main" id="{3A86E31B-D2FD-4E12-9391-16E49742AF96}"/>
              </a:ext>
            </a:extLst>
          </p:cNvPr>
          <p:cNvSpPr>
            <a:spLocks noGrp="1" noChangeArrowheads="1"/>
          </p:cNvSpPr>
          <p:nvPr>
            <p:ph type="body" sz="half" idx="1"/>
          </p:nvPr>
        </p:nvSpPr>
        <p:spPr>
          <a:xfrm>
            <a:off x="88900" y="677863"/>
            <a:ext cx="8966200" cy="2168525"/>
          </a:xfrm>
        </p:spPr>
        <p:txBody>
          <a:bodyPr/>
          <a:lstStyle/>
          <a:p>
            <a:pPr marL="342900" lvl="1" indent="-342900">
              <a:lnSpc>
                <a:spcPct val="110000"/>
              </a:lnSpc>
              <a:spcBef>
                <a:spcPct val="25000"/>
              </a:spcBef>
              <a:buFontTx/>
              <a:buChar char="•"/>
              <a:defRPr/>
            </a:pPr>
            <a:r>
              <a:rPr lang="en-US" altLang="en-US" sz="2400" b="1" dirty="0">
                <a:latin typeface="Times New Roman" panose="02020603050405020304" pitchFamily="18" charset="0"/>
                <a:ea typeface="+mn-ea"/>
                <a:cs typeface="Arial" panose="020B0604020202020204" pitchFamily="34" charset="0"/>
              </a:rPr>
              <a:t>How to Contact Flight Service – Source: </a:t>
            </a:r>
            <a:r>
              <a:rPr lang="en-US" altLang="en-US" sz="2400" b="1" dirty="0">
                <a:latin typeface="Times New Roman" panose="02020603050405020304" pitchFamily="18" charset="0"/>
                <a:cs typeface="Arial" panose="020B0604020202020204" pitchFamily="34" charset="0"/>
              </a:rPr>
              <a:t>Flight Service</a:t>
            </a:r>
            <a:endParaRPr lang="en-US" altLang="en-US" sz="2400" b="1" dirty="0">
              <a:latin typeface="Times New Roman" panose="02020603050405020304" pitchFamily="18" charset="0"/>
              <a:ea typeface="+mn-ea"/>
              <a:cs typeface="Arial" panose="020B0604020202020204" pitchFamily="34" charset="0"/>
            </a:endParaRPr>
          </a:p>
          <a:p>
            <a:pPr lvl="1">
              <a:lnSpc>
                <a:spcPct val="110000"/>
              </a:lnSpc>
              <a:spcBef>
                <a:spcPct val="25000"/>
              </a:spcBef>
              <a:defRPr/>
            </a:pPr>
            <a:r>
              <a:rPr lang="en-US" altLang="en-US" sz="2400" dirty="0">
                <a:latin typeface="Times New Roman" panose="02020603050405020304" pitchFamily="18" charset="0"/>
                <a:cs typeface="Arial" panose="020B0604020202020204" pitchFamily="34" charset="0"/>
              </a:rPr>
              <a:t>In Eastern Pennsylvania, call Williamsport Radio on 122.2</a:t>
            </a:r>
          </a:p>
          <a:p>
            <a:pPr lvl="1">
              <a:lnSpc>
                <a:spcPct val="110000"/>
              </a:lnSpc>
              <a:spcBef>
                <a:spcPct val="25000"/>
              </a:spcBef>
              <a:defRPr/>
            </a:pPr>
            <a:r>
              <a:rPr lang="en-US" altLang="en-US" sz="2400" dirty="0">
                <a:latin typeface="Times New Roman" panose="02020603050405020304" pitchFamily="18" charset="0"/>
                <a:cs typeface="Arial" panose="020B0604020202020204" pitchFamily="34" charset="0"/>
              </a:rPr>
              <a:t>In New Jersey and Delaware, </a:t>
            </a:r>
            <a:r>
              <a:rPr lang="en-US" sz="2400" dirty="0">
                <a:latin typeface="Times New Roman" panose="02020603050405020304" pitchFamily="18" charset="0"/>
                <a:cs typeface="Arial" panose="020B0604020202020204" pitchFamily="34" charset="0"/>
              </a:rPr>
              <a:t>call Millville Radio on 122.2</a:t>
            </a:r>
          </a:p>
          <a:p>
            <a:pPr lvl="2">
              <a:defRPr/>
            </a:pPr>
            <a:r>
              <a:rPr lang="en-US" sz="2400" dirty="0">
                <a:latin typeface="Times New Roman" pitchFamily="18" charset="0"/>
                <a:cs typeface="Times New Roman" pitchFamily="18" charset="0"/>
              </a:rPr>
              <a:t>If bad reception, try Leesburg Radio on 122.2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141614FA-3122-4D69-BA5A-C6B92F4BD398}"/>
              </a:ext>
            </a:extLst>
          </p:cNvPr>
          <p:cNvSpPr>
            <a:spLocks noGrp="1" noChangeArrowheads="1"/>
          </p:cNvSpPr>
          <p:nvPr>
            <p:ph type="title"/>
          </p:nvPr>
        </p:nvSpPr>
        <p:spPr>
          <a:xfrm>
            <a:off x="0" y="0"/>
            <a:ext cx="9144000" cy="515938"/>
          </a:xfrm>
          <a:noFill/>
        </p:spPr>
        <p:txBody>
          <a:bodyPr/>
          <a:lstStyle/>
          <a:p>
            <a:pPr algn="ctr" eaLnBrk="1" hangingPunct="1"/>
            <a:r>
              <a:rPr lang="en-US" altLang="en-US" sz="3600" i="1">
                <a:latin typeface="Times New Roman" panose="02020603050405020304" pitchFamily="18" charset="0"/>
              </a:rPr>
              <a:t>In-Flight Advisories</a:t>
            </a:r>
            <a:endParaRPr lang="en-US" altLang="en-US" sz="3600">
              <a:latin typeface="Times New Roman" panose="02020603050405020304" pitchFamily="18" charset="0"/>
            </a:endParaRPr>
          </a:p>
        </p:txBody>
      </p:sp>
      <p:sp>
        <p:nvSpPr>
          <p:cNvPr id="17411" name="Rectangle 3">
            <a:extLst>
              <a:ext uri="{FF2B5EF4-FFF2-40B4-BE49-F238E27FC236}">
                <a16:creationId xmlns:a16="http://schemas.microsoft.com/office/drawing/2014/main" id="{64435A6A-433A-426A-A765-7B24A832923F}"/>
              </a:ext>
            </a:extLst>
          </p:cNvPr>
          <p:cNvSpPr>
            <a:spLocks noGrp="1" noChangeArrowheads="1"/>
          </p:cNvSpPr>
          <p:nvPr>
            <p:ph type="body" sz="half" idx="1"/>
          </p:nvPr>
        </p:nvSpPr>
        <p:spPr>
          <a:xfrm>
            <a:off x="0" y="515938"/>
            <a:ext cx="8966200" cy="5472112"/>
          </a:xfrm>
        </p:spPr>
        <p:txBody>
          <a:bodyPr/>
          <a:lstStyle/>
          <a:p>
            <a:pPr marL="342900" lvl="1" indent="-342900">
              <a:lnSpc>
                <a:spcPct val="110000"/>
              </a:lnSpc>
              <a:spcBef>
                <a:spcPct val="25000"/>
              </a:spcBef>
              <a:buFontTx/>
              <a:buChar char="•"/>
              <a:defRPr/>
            </a:pPr>
            <a:r>
              <a:rPr lang="en-US" altLang="en-US" sz="2400" b="1" dirty="0">
                <a:latin typeface="Times New Roman" panose="02020603050405020304" pitchFamily="18" charset="0"/>
                <a:ea typeface="+mn-ea"/>
                <a:cs typeface="Arial" panose="020B0604020202020204" pitchFamily="34" charset="0"/>
              </a:rPr>
              <a:t>How to Request Flight Following – Source: ForeFlight and Charts</a:t>
            </a:r>
          </a:p>
          <a:p>
            <a:pPr lvl="1">
              <a:lnSpc>
                <a:spcPct val="110000"/>
              </a:lnSpc>
              <a:spcBef>
                <a:spcPct val="25000"/>
              </a:spcBef>
              <a:defRPr/>
            </a:pPr>
            <a:r>
              <a:rPr lang="en-US" altLang="en-US" sz="2400" dirty="0">
                <a:latin typeface="Times New Roman" panose="02020603050405020304" pitchFamily="18" charset="0"/>
                <a:cs typeface="Arial" panose="020B0604020202020204" pitchFamily="34" charset="0"/>
              </a:rPr>
              <a:t>From over/near KMQS, call Philadelphia Approach on 124.35</a:t>
            </a:r>
          </a:p>
          <a:p>
            <a:pPr lvl="1">
              <a:lnSpc>
                <a:spcPct val="110000"/>
              </a:lnSpc>
              <a:spcBef>
                <a:spcPct val="25000"/>
              </a:spcBef>
              <a:defRPr/>
            </a:pPr>
            <a:r>
              <a:rPr lang="en-US" altLang="en-US" sz="2400" dirty="0">
                <a:latin typeface="Times New Roman" panose="02020603050405020304" pitchFamily="18" charset="0"/>
                <a:cs typeface="Arial" panose="020B0604020202020204" pitchFamily="34" charset="0"/>
              </a:rPr>
              <a:t>From over/near KDYL, call Philadelphia Approach on 123.8</a:t>
            </a:r>
          </a:p>
          <a:p>
            <a:pPr lvl="1">
              <a:lnSpc>
                <a:spcPct val="110000"/>
              </a:lnSpc>
              <a:spcBef>
                <a:spcPct val="25000"/>
              </a:spcBef>
              <a:defRPr/>
            </a:pPr>
            <a:r>
              <a:rPr lang="en-US" altLang="en-US" sz="2400" dirty="0">
                <a:latin typeface="Times New Roman" panose="02020603050405020304" pitchFamily="18" charset="0"/>
                <a:cs typeface="Arial" panose="020B0604020202020204" pitchFamily="34" charset="0"/>
              </a:rPr>
              <a:t>From over/near KPNE, call Philadelphia Approach on 123.8</a:t>
            </a:r>
          </a:p>
          <a:p>
            <a:pPr lvl="1">
              <a:lnSpc>
                <a:spcPct val="110000"/>
              </a:lnSpc>
              <a:spcBef>
                <a:spcPct val="25000"/>
              </a:spcBef>
              <a:defRPr/>
            </a:pPr>
            <a:r>
              <a:rPr lang="en-US" altLang="en-US" sz="2400" dirty="0">
                <a:latin typeface="Times New Roman" panose="02020603050405020304" pitchFamily="18" charset="0"/>
                <a:cs typeface="Arial" panose="020B0604020202020204" pitchFamily="34" charset="0"/>
              </a:rPr>
              <a:t>From over/near KTTN, call Philadelphia Approach on 123.8</a:t>
            </a:r>
          </a:p>
          <a:p>
            <a:pPr lvl="1">
              <a:lnSpc>
                <a:spcPct val="110000"/>
              </a:lnSpc>
              <a:spcBef>
                <a:spcPct val="25000"/>
              </a:spcBef>
              <a:defRPr/>
            </a:pPr>
            <a:r>
              <a:rPr lang="en-US" altLang="en-US" sz="2400" dirty="0">
                <a:latin typeface="Times New Roman" panose="02020603050405020304" pitchFamily="18" charset="0"/>
                <a:cs typeface="Arial" panose="020B0604020202020204" pitchFamily="34" charset="0"/>
              </a:rPr>
              <a:t>From over/near KMIV, call Atlantic City Approach on 124.6</a:t>
            </a:r>
          </a:p>
          <a:p>
            <a:pPr lvl="1">
              <a:lnSpc>
                <a:spcPct val="110000"/>
              </a:lnSpc>
              <a:spcBef>
                <a:spcPct val="25000"/>
              </a:spcBef>
              <a:defRPr/>
            </a:pPr>
            <a:r>
              <a:rPr lang="en-US" altLang="en-US" sz="2400" dirty="0">
                <a:latin typeface="Times New Roman" panose="02020603050405020304" pitchFamily="18" charset="0"/>
                <a:cs typeface="Arial" panose="020B0604020202020204" pitchFamily="34" charset="0"/>
              </a:rPr>
              <a:t>From over/near N14, call McGuire Approach on 126.475</a:t>
            </a:r>
          </a:p>
          <a:p>
            <a:pPr lvl="1">
              <a:lnSpc>
                <a:spcPct val="110000"/>
              </a:lnSpc>
              <a:spcBef>
                <a:spcPct val="25000"/>
              </a:spcBef>
              <a:defRPr/>
            </a:pPr>
            <a:r>
              <a:rPr lang="en-US" altLang="en-US" sz="2400" dirty="0">
                <a:latin typeface="Times New Roman" panose="02020603050405020304" pitchFamily="18" charset="0"/>
                <a:cs typeface="Arial" panose="020B0604020202020204" pitchFamily="34" charset="0"/>
              </a:rPr>
              <a:t>North of Lake Nockamixon, call Allentown Approach</a:t>
            </a:r>
          </a:p>
          <a:p>
            <a:pPr lvl="2">
              <a:lnSpc>
                <a:spcPct val="110000"/>
              </a:lnSpc>
              <a:spcBef>
                <a:spcPct val="25000"/>
              </a:spcBef>
              <a:defRPr/>
            </a:pPr>
            <a:r>
              <a:rPr lang="en-US" altLang="en-US" sz="2400" dirty="0">
                <a:latin typeface="Times New Roman" panose="02020603050405020304" pitchFamily="18" charset="0"/>
                <a:cs typeface="Arial" panose="020B0604020202020204" pitchFamily="34" charset="0"/>
              </a:rPr>
              <a:t>3,000 feet and below at 119.65</a:t>
            </a:r>
          </a:p>
          <a:p>
            <a:pPr lvl="2">
              <a:lnSpc>
                <a:spcPct val="110000"/>
              </a:lnSpc>
              <a:spcBef>
                <a:spcPct val="25000"/>
              </a:spcBef>
              <a:defRPr/>
            </a:pPr>
            <a:r>
              <a:rPr lang="en-US" altLang="en-US" sz="2400" dirty="0">
                <a:latin typeface="Times New Roman" panose="02020603050405020304" pitchFamily="18" charset="0"/>
                <a:cs typeface="Arial" panose="020B0604020202020204" pitchFamily="34" charset="0"/>
              </a:rPr>
              <a:t>Above 3,000 feet at 124.45</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411">
                                            <p:txEl>
                                              <p:pRg st="5" end="5"/>
                                            </p:txEl>
                                          </p:spTgt>
                                        </p:tgtEl>
                                        <p:attrNameLst>
                                          <p:attrName>style.visibility</p:attrName>
                                        </p:attrNameLst>
                                      </p:cBhvr>
                                      <p:to>
                                        <p:strVal val="visible"/>
                                      </p:to>
                                    </p:set>
                                    <p:anim calcmode="lin" valueType="num">
                                      <p:cBhvr additive="base">
                                        <p:cTn id="37"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11">
                                            <p:txEl>
                                              <p:pRg st="6" end="6"/>
                                            </p:txEl>
                                          </p:spTgt>
                                        </p:tgtEl>
                                        <p:attrNameLst>
                                          <p:attrName>style.visibility</p:attrName>
                                        </p:attrNameLst>
                                      </p:cBhvr>
                                      <p:to>
                                        <p:strVal val="visible"/>
                                      </p:to>
                                    </p:set>
                                    <p:anim calcmode="lin" valueType="num">
                                      <p:cBhvr additive="base">
                                        <p:cTn id="43"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411">
                                            <p:txEl>
                                              <p:pRg st="7" end="7"/>
                                            </p:txEl>
                                          </p:spTgt>
                                        </p:tgtEl>
                                        <p:attrNameLst>
                                          <p:attrName>style.visibility</p:attrName>
                                        </p:attrNameLst>
                                      </p:cBhvr>
                                      <p:to>
                                        <p:strVal val="visible"/>
                                      </p:to>
                                    </p:set>
                                    <p:anim calcmode="lin" valueType="num">
                                      <p:cBhvr additive="base">
                                        <p:cTn id="49"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411">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7411">
                                            <p:txEl>
                                              <p:pRg st="8" end="8"/>
                                            </p:txEl>
                                          </p:spTgt>
                                        </p:tgtEl>
                                        <p:attrNameLst>
                                          <p:attrName>style.visibility</p:attrName>
                                        </p:attrNameLst>
                                      </p:cBhvr>
                                      <p:to>
                                        <p:strVal val="visible"/>
                                      </p:to>
                                    </p:set>
                                    <p:anim calcmode="lin" valueType="num">
                                      <p:cBhvr additive="base">
                                        <p:cTn id="53"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7411">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411">
                                            <p:txEl>
                                              <p:pRg st="9" end="9"/>
                                            </p:txEl>
                                          </p:spTgt>
                                        </p:tgtEl>
                                        <p:attrNameLst>
                                          <p:attrName>style.visibility</p:attrName>
                                        </p:attrNameLst>
                                      </p:cBhvr>
                                      <p:to>
                                        <p:strVal val="visible"/>
                                      </p:to>
                                    </p:set>
                                    <p:anim calcmode="lin" valueType="num">
                                      <p:cBhvr additive="base">
                                        <p:cTn id="57" dur="500" fill="hold"/>
                                        <p:tgtEl>
                                          <p:spTgt spid="17411">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4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EFA783D9-7C28-451E-A543-CCDCF2D7175A}"/>
              </a:ext>
            </a:extLst>
          </p:cNvPr>
          <p:cNvSpPr>
            <a:spLocks noGrp="1" noChangeArrowheads="1"/>
          </p:cNvSpPr>
          <p:nvPr>
            <p:ph type="title"/>
          </p:nvPr>
        </p:nvSpPr>
        <p:spPr>
          <a:xfrm>
            <a:off x="0" y="0"/>
            <a:ext cx="9144000" cy="5913438"/>
          </a:xfrm>
          <a:noFill/>
        </p:spPr>
        <p:txBody>
          <a:bodyPr/>
          <a:lstStyle/>
          <a:p>
            <a:pPr algn="ctr" eaLnBrk="1" hangingPunct="1"/>
            <a:r>
              <a:rPr lang="en-US" altLang="en-US" sz="5400">
                <a:latin typeface="Times New Roman" panose="02020603050405020304" pitchFamily="18" charset="0"/>
              </a:rPr>
              <a:t>Task Management</a:t>
            </a:r>
            <a:endParaRPr lang="en-US" altLang="en-US" sz="5400" b="0">
              <a:latin typeface="Times New Roman" panose="02020603050405020304" pitchFamily="18" charset="0"/>
            </a:endParaRPr>
          </a:p>
        </p:txBody>
      </p:sp>
    </p:spTree>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51431736-4F4F-4985-804D-B930B3C6AAF7}"/>
              </a:ext>
            </a:extLst>
          </p:cNvPr>
          <p:cNvSpPr>
            <a:spLocks noGrp="1" noChangeArrowheads="1"/>
          </p:cNvSpPr>
          <p:nvPr>
            <p:ph type="title"/>
          </p:nvPr>
        </p:nvSpPr>
        <p:spPr>
          <a:xfrm>
            <a:off x="0" y="0"/>
            <a:ext cx="9144000" cy="515938"/>
          </a:xfrm>
          <a:noFill/>
        </p:spPr>
        <p:txBody>
          <a:bodyPr/>
          <a:lstStyle/>
          <a:p>
            <a:pPr algn="ctr" eaLnBrk="1" hangingPunct="1"/>
            <a:r>
              <a:rPr lang="en-US" altLang="en-US" sz="3200" i="1">
                <a:latin typeface="Times New Roman" panose="02020603050405020304" pitchFamily="18" charset="0"/>
              </a:rPr>
              <a:t>Task Management</a:t>
            </a:r>
            <a:endParaRPr lang="en-US" altLang="en-US" sz="3200">
              <a:latin typeface="Times New Roman" panose="02020603050405020304" pitchFamily="18" charset="0"/>
            </a:endParaRPr>
          </a:p>
        </p:txBody>
      </p:sp>
      <p:sp>
        <p:nvSpPr>
          <p:cNvPr id="17411" name="Rectangle 3">
            <a:extLst>
              <a:ext uri="{FF2B5EF4-FFF2-40B4-BE49-F238E27FC236}">
                <a16:creationId xmlns:a16="http://schemas.microsoft.com/office/drawing/2014/main" id="{CEB80EB3-DE87-4C16-8467-0023AE2AD755}"/>
              </a:ext>
            </a:extLst>
          </p:cNvPr>
          <p:cNvSpPr>
            <a:spLocks noGrp="1" noChangeArrowheads="1"/>
          </p:cNvSpPr>
          <p:nvPr>
            <p:ph type="body" sz="half" idx="1"/>
          </p:nvPr>
        </p:nvSpPr>
        <p:spPr>
          <a:xfrm>
            <a:off x="0" y="242888"/>
            <a:ext cx="8966200" cy="5789612"/>
          </a:xfrm>
        </p:spPr>
        <p:txBody>
          <a:bodyPr/>
          <a:lstStyle/>
          <a:p>
            <a:pPr>
              <a:lnSpc>
                <a:spcPct val="110000"/>
              </a:lnSpc>
              <a:spcBef>
                <a:spcPct val="25000"/>
              </a:spcBef>
            </a:pPr>
            <a:r>
              <a:rPr lang="en-US" altLang="en-US" sz="2000" dirty="0">
                <a:latin typeface="Times New Roman" panose="02020603050405020304" pitchFamily="18" charset="0"/>
                <a:cs typeface="Arial" panose="020B0604020202020204" pitchFamily="34" charset="0"/>
              </a:rPr>
              <a:t>Goals</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Reduce workload in flight</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Maintain Situational Awareness </a:t>
            </a:r>
          </a:p>
          <a:p>
            <a:pPr>
              <a:lnSpc>
                <a:spcPct val="110000"/>
              </a:lnSpc>
              <a:spcBef>
                <a:spcPct val="25000"/>
              </a:spcBef>
            </a:pPr>
            <a:r>
              <a:rPr lang="en-US" altLang="en-US" sz="2000" dirty="0">
                <a:latin typeface="Times New Roman" panose="02020603050405020304" pitchFamily="18" charset="0"/>
                <a:cs typeface="Arial" panose="020B0604020202020204" pitchFamily="34" charset="0"/>
              </a:rPr>
              <a:t>What You Can Do</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Do flight planning at home </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Make a NAV Log for planned route of flight</a:t>
            </a:r>
          </a:p>
          <a:p>
            <a:pPr lvl="2">
              <a:lnSpc>
                <a:spcPct val="110000"/>
              </a:lnSpc>
              <a:spcBef>
                <a:spcPct val="25000"/>
              </a:spcBef>
            </a:pPr>
            <a:r>
              <a:rPr lang="en-US" altLang="en-US" sz="1800" dirty="0">
                <a:latin typeface="Times New Roman" panose="02020603050405020304" pitchFamily="18" charset="0"/>
                <a:cs typeface="Arial" panose="020B0604020202020204" pitchFamily="34" charset="0"/>
              </a:rPr>
              <a:t>Consider </a:t>
            </a:r>
            <a:r>
              <a:rPr lang="en-US" sz="1800" dirty="0">
                <a:latin typeface="Times New Roman" panose="02020603050405020304" pitchFamily="18" charset="0"/>
                <a:cs typeface="Arial" panose="020B0604020202020204" pitchFamily="34" charset="0"/>
              </a:rPr>
              <a:t>iFlightPlanner for AOPA (</a:t>
            </a:r>
            <a:r>
              <a:rPr lang="en-US" sz="1800" dirty="0">
                <a:latin typeface="Times New Roman" panose="02020603050405020304" pitchFamily="18" charset="0"/>
                <a:cs typeface="Times New Roman" panose="02020603050405020304" pitchFamily="18" charset="0"/>
                <a:hlinkClick r:id="rId3"/>
              </a:rPr>
              <a:t>https://iflightplanner.aopa.org/My/</a:t>
            </a:r>
            <a:r>
              <a:rPr lang="en-US" sz="1800" dirty="0"/>
              <a:t>)</a:t>
            </a:r>
            <a:endParaRPr lang="en-US" altLang="en-US" sz="1800" dirty="0">
              <a:latin typeface="Times New Roman" panose="02020603050405020304" pitchFamily="18" charset="0"/>
              <a:cs typeface="Arial" panose="020B0604020202020204" pitchFamily="34" charset="0"/>
            </a:endParaRPr>
          </a:p>
          <a:p>
            <a:pPr lvl="2">
              <a:lnSpc>
                <a:spcPct val="110000"/>
              </a:lnSpc>
              <a:spcBef>
                <a:spcPct val="25000"/>
              </a:spcBef>
            </a:pPr>
            <a:r>
              <a:rPr lang="en-US" altLang="en-US" sz="1800" dirty="0">
                <a:latin typeface="Times New Roman" panose="02020603050405020304" pitchFamily="18" charset="0"/>
                <a:cs typeface="Arial" panose="020B0604020202020204" pitchFamily="34" charset="0"/>
              </a:rPr>
              <a:t>Print the NAV Log in a kneeboard format</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Develop a radio strategy – </a:t>
            </a:r>
            <a:r>
              <a:rPr lang="en-US" altLang="en-US" sz="1800" b="1" dirty="0">
                <a:solidFill>
                  <a:srgbClr val="FF0000"/>
                </a:solidFill>
                <a:latin typeface="Times New Roman" panose="02020603050405020304" pitchFamily="18" charset="0"/>
                <a:cs typeface="Arial" panose="020B0604020202020204" pitchFamily="34" charset="0"/>
              </a:rPr>
              <a:t>Get Flight Following Where Possible</a:t>
            </a:r>
          </a:p>
          <a:p>
            <a:pPr lvl="2">
              <a:lnSpc>
                <a:spcPct val="110000"/>
              </a:lnSpc>
              <a:spcBef>
                <a:spcPct val="25000"/>
              </a:spcBef>
            </a:pPr>
            <a:r>
              <a:rPr lang="en-US" altLang="en-US" sz="1800" dirty="0">
                <a:latin typeface="Times New Roman" panose="02020603050405020304" pitchFamily="18" charset="0"/>
                <a:cs typeface="Arial" panose="020B0604020202020204" pitchFamily="34" charset="0"/>
              </a:rPr>
              <a:t>COM1 Active &amp; Standby – CTAFs, Control Towers, Approach Controls</a:t>
            </a:r>
          </a:p>
          <a:p>
            <a:pPr lvl="2">
              <a:lnSpc>
                <a:spcPct val="110000"/>
              </a:lnSpc>
              <a:spcBef>
                <a:spcPct val="25000"/>
              </a:spcBef>
            </a:pPr>
            <a:r>
              <a:rPr lang="en-US" altLang="en-US" sz="1800" dirty="0">
                <a:latin typeface="Times New Roman" panose="02020603050405020304" pitchFamily="18" charset="0"/>
                <a:cs typeface="Arial" panose="020B0604020202020204" pitchFamily="34" charset="0"/>
              </a:rPr>
              <a:t>COM2 Active &amp; Standby – Ground Control, Clearance Delivery, ATIS, ASOS, 121.5</a:t>
            </a:r>
          </a:p>
          <a:p>
            <a:pPr lvl="2">
              <a:lnSpc>
                <a:spcPct val="110000"/>
              </a:lnSpc>
              <a:spcBef>
                <a:spcPct val="25000"/>
              </a:spcBef>
            </a:pPr>
            <a:r>
              <a:rPr lang="en-US" altLang="en-US" sz="1800" dirty="0">
                <a:latin typeface="Times New Roman" panose="02020603050405020304" pitchFamily="18" charset="0"/>
                <a:cs typeface="Arial" panose="020B0604020202020204" pitchFamily="34" charset="0"/>
              </a:rPr>
              <a:t>NAV1, NAV2 Active &amp; Standby – VORs along route of flight</a:t>
            </a:r>
          </a:p>
          <a:p>
            <a:pPr lvl="2">
              <a:lnSpc>
                <a:spcPct val="110000"/>
              </a:lnSpc>
              <a:spcBef>
                <a:spcPct val="25000"/>
              </a:spcBef>
            </a:pPr>
            <a:r>
              <a:rPr lang="en-US" altLang="en-US" sz="1800" dirty="0">
                <a:latin typeface="Times New Roman" panose="02020603050405020304" pitchFamily="18" charset="0"/>
                <a:cs typeface="Arial" panose="020B0604020202020204" pitchFamily="34" charset="0"/>
              </a:rPr>
              <a:t>Make a list of frequencies to be used prior to flight, set up on the ground</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Have checklist(s) handy, refer to them as needed</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Have sectional charts handy and open to route of flight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411">
                                            <p:txEl>
                                              <p:pRg st="5" end="5"/>
                                            </p:txEl>
                                          </p:spTgt>
                                        </p:tgtEl>
                                        <p:attrNameLst>
                                          <p:attrName>style.visibility</p:attrName>
                                        </p:attrNameLst>
                                      </p:cBhvr>
                                      <p:to>
                                        <p:strVal val="visible"/>
                                      </p:to>
                                    </p:set>
                                    <p:anim calcmode="lin" valueType="num">
                                      <p:cBhvr additive="base">
                                        <p:cTn id="37"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withGroup">
                            <p:stCondLst>
                              <p:cond delay="500"/>
                            </p:stCondLst>
                            <p:childTnLst>
                              <p:par>
                                <p:cTn id="40" presetID="2" presetClass="entr" presetSubtype="4" fill="hold" nodeType="afterEffect">
                                  <p:stCondLst>
                                    <p:cond delay="0"/>
                                  </p:stCondLst>
                                  <p:childTnLst>
                                    <p:set>
                                      <p:cBhvr>
                                        <p:cTn id="41" dur="1" fill="hold">
                                          <p:stCondLst>
                                            <p:cond delay="0"/>
                                          </p:stCondLst>
                                        </p:cTn>
                                        <p:tgtEl>
                                          <p:spTgt spid="17411">
                                            <p:txEl>
                                              <p:pRg st="6" end="6"/>
                                            </p:txEl>
                                          </p:spTgt>
                                        </p:tgtEl>
                                        <p:attrNameLst>
                                          <p:attrName>style.visibility</p:attrName>
                                        </p:attrNameLst>
                                      </p:cBhvr>
                                      <p:to>
                                        <p:strVal val="visible"/>
                                      </p:to>
                                    </p:set>
                                    <p:anim calcmode="lin" valueType="num">
                                      <p:cBhvr additive="base">
                                        <p:cTn id="42"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withGroup">
                            <p:stCondLst>
                              <p:cond delay="1000"/>
                            </p:stCondLst>
                            <p:childTnLst>
                              <p:par>
                                <p:cTn id="45" presetID="2" presetClass="entr" presetSubtype="4" fill="hold" nodeType="afterEffect">
                                  <p:stCondLst>
                                    <p:cond delay="0"/>
                                  </p:stCondLst>
                                  <p:childTnLst>
                                    <p:set>
                                      <p:cBhvr>
                                        <p:cTn id="46" dur="1" fill="hold">
                                          <p:stCondLst>
                                            <p:cond delay="0"/>
                                          </p:stCondLst>
                                        </p:cTn>
                                        <p:tgtEl>
                                          <p:spTgt spid="17411">
                                            <p:txEl>
                                              <p:pRg st="7" end="7"/>
                                            </p:txEl>
                                          </p:spTgt>
                                        </p:tgtEl>
                                        <p:attrNameLst>
                                          <p:attrName>style.visibility</p:attrName>
                                        </p:attrNameLst>
                                      </p:cBhvr>
                                      <p:to>
                                        <p:strVal val="visible"/>
                                      </p:to>
                                    </p:set>
                                    <p:anim calcmode="lin" valueType="num">
                                      <p:cBhvr additive="base">
                                        <p:cTn id="47"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7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7411">
                                            <p:txEl>
                                              <p:pRg st="8" end="8"/>
                                            </p:txEl>
                                          </p:spTgt>
                                        </p:tgtEl>
                                        <p:attrNameLst>
                                          <p:attrName>style.visibility</p:attrName>
                                        </p:attrNameLst>
                                      </p:cBhvr>
                                      <p:to>
                                        <p:strVal val="visible"/>
                                      </p:to>
                                    </p:set>
                                    <p:anim calcmode="lin" valueType="num">
                                      <p:cBhvr additive="base">
                                        <p:cTn id="53"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par>
                          <p:cTn id="55" fill="hold" nodeType="withGroup">
                            <p:stCondLst>
                              <p:cond delay="500"/>
                            </p:stCondLst>
                            <p:childTnLst>
                              <p:par>
                                <p:cTn id="56" presetID="2" presetClass="entr" presetSubtype="4" fill="hold" nodeType="afterEffect">
                                  <p:stCondLst>
                                    <p:cond delay="0"/>
                                  </p:stCondLst>
                                  <p:childTnLst>
                                    <p:set>
                                      <p:cBhvr>
                                        <p:cTn id="57" dur="1" fill="hold">
                                          <p:stCondLst>
                                            <p:cond delay="0"/>
                                          </p:stCondLst>
                                        </p:cTn>
                                        <p:tgtEl>
                                          <p:spTgt spid="17411">
                                            <p:txEl>
                                              <p:pRg st="9" end="9"/>
                                            </p:txEl>
                                          </p:spTgt>
                                        </p:tgtEl>
                                        <p:attrNameLst>
                                          <p:attrName>style.visibility</p:attrName>
                                        </p:attrNameLst>
                                      </p:cBhvr>
                                      <p:to>
                                        <p:strVal val="visible"/>
                                      </p:to>
                                    </p:set>
                                    <p:anim calcmode="lin" valueType="num">
                                      <p:cBhvr additive="base">
                                        <p:cTn id="58" dur="500" fill="hold"/>
                                        <p:tgtEl>
                                          <p:spTgt spid="17411">
                                            <p:txEl>
                                              <p:pRg st="9" end="9"/>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411">
                                            <p:txEl>
                                              <p:pRg st="9" end="9"/>
                                            </p:txEl>
                                          </p:spTgt>
                                        </p:tgtEl>
                                        <p:attrNameLst>
                                          <p:attrName>ppt_y</p:attrName>
                                        </p:attrNameLst>
                                      </p:cBhvr>
                                      <p:tavLst>
                                        <p:tav tm="0">
                                          <p:val>
                                            <p:strVal val="1+#ppt_h/2"/>
                                          </p:val>
                                        </p:tav>
                                        <p:tav tm="100000">
                                          <p:val>
                                            <p:strVal val="#ppt_y"/>
                                          </p:val>
                                        </p:tav>
                                      </p:tavLst>
                                    </p:anim>
                                  </p:childTnLst>
                                </p:cTn>
                              </p:par>
                            </p:childTnLst>
                          </p:cTn>
                        </p:par>
                        <p:par>
                          <p:cTn id="60" fill="hold" nodeType="withGroup">
                            <p:stCondLst>
                              <p:cond delay="1000"/>
                            </p:stCondLst>
                            <p:childTnLst>
                              <p:par>
                                <p:cTn id="61" presetID="2" presetClass="entr" presetSubtype="4" fill="hold" nodeType="afterEffect">
                                  <p:stCondLst>
                                    <p:cond delay="0"/>
                                  </p:stCondLst>
                                  <p:childTnLst>
                                    <p:set>
                                      <p:cBhvr>
                                        <p:cTn id="62" dur="1" fill="hold">
                                          <p:stCondLst>
                                            <p:cond delay="0"/>
                                          </p:stCondLst>
                                        </p:cTn>
                                        <p:tgtEl>
                                          <p:spTgt spid="17411">
                                            <p:txEl>
                                              <p:pRg st="10" end="10"/>
                                            </p:txEl>
                                          </p:spTgt>
                                        </p:tgtEl>
                                        <p:attrNameLst>
                                          <p:attrName>style.visibility</p:attrName>
                                        </p:attrNameLst>
                                      </p:cBhvr>
                                      <p:to>
                                        <p:strVal val="visible"/>
                                      </p:to>
                                    </p:set>
                                    <p:anim calcmode="lin" valueType="num">
                                      <p:cBhvr additive="base">
                                        <p:cTn id="63" dur="500" fill="hold"/>
                                        <p:tgtEl>
                                          <p:spTgt spid="17411">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7411">
                                            <p:txEl>
                                              <p:pRg st="10" end="10"/>
                                            </p:txEl>
                                          </p:spTgt>
                                        </p:tgtEl>
                                        <p:attrNameLst>
                                          <p:attrName>ppt_y</p:attrName>
                                        </p:attrNameLst>
                                      </p:cBhvr>
                                      <p:tavLst>
                                        <p:tav tm="0">
                                          <p:val>
                                            <p:strVal val="1+#ppt_h/2"/>
                                          </p:val>
                                        </p:tav>
                                        <p:tav tm="100000">
                                          <p:val>
                                            <p:strVal val="#ppt_y"/>
                                          </p:val>
                                        </p:tav>
                                      </p:tavLst>
                                    </p:anim>
                                  </p:childTnLst>
                                </p:cTn>
                              </p:par>
                            </p:childTnLst>
                          </p:cTn>
                        </p:par>
                        <p:par>
                          <p:cTn id="65" fill="hold" nodeType="withGroup">
                            <p:stCondLst>
                              <p:cond delay="1500"/>
                            </p:stCondLst>
                            <p:childTnLst>
                              <p:par>
                                <p:cTn id="66" presetID="2" presetClass="entr" presetSubtype="4" fill="hold" nodeType="afterEffect">
                                  <p:stCondLst>
                                    <p:cond delay="0"/>
                                  </p:stCondLst>
                                  <p:childTnLst>
                                    <p:set>
                                      <p:cBhvr>
                                        <p:cTn id="67" dur="1" fill="hold">
                                          <p:stCondLst>
                                            <p:cond delay="0"/>
                                          </p:stCondLst>
                                        </p:cTn>
                                        <p:tgtEl>
                                          <p:spTgt spid="17411">
                                            <p:txEl>
                                              <p:pRg st="11" end="11"/>
                                            </p:txEl>
                                          </p:spTgt>
                                        </p:tgtEl>
                                        <p:attrNameLst>
                                          <p:attrName>style.visibility</p:attrName>
                                        </p:attrNameLst>
                                      </p:cBhvr>
                                      <p:to>
                                        <p:strVal val="visible"/>
                                      </p:to>
                                    </p:set>
                                    <p:anim calcmode="lin" valueType="num">
                                      <p:cBhvr additive="base">
                                        <p:cTn id="68" dur="500" fill="hold"/>
                                        <p:tgtEl>
                                          <p:spTgt spid="17411">
                                            <p:txEl>
                                              <p:pRg st="11" end="1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7411">
                                            <p:txEl>
                                              <p:pRg st="11" end="11"/>
                                            </p:txEl>
                                          </p:spTgt>
                                        </p:tgtEl>
                                        <p:attrNameLst>
                                          <p:attrName>ppt_y</p:attrName>
                                        </p:attrNameLst>
                                      </p:cBhvr>
                                      <p:tavLst>
                                        <p:tav tm="0">
                                          <p:val>
                                            <p:strVal val="1+#ppt_h/2"/>
                                          </p:val>
                                        </p:tav>
                                        <p:tav tm="100000">
                                          <p:val>
                                            <p:strVal val="#ppt_y"/>
                                          </p:val>
                                        </p:tav>
                                      </p:tavLst>
                                    </p:anim>
                                  </p:childTnLst>
                                </p:cTn>
                              </p:par>
                            </p:childTnLst>
                          </p:cTn>
                        </p:par>
                        <p:par>
                          <p:cTn id="70" fill="hold" nodeType="withGroup">
                            <p:stCondLst>
                              <p:cond delay="2000"/>
                            </p:stCondLst>
                            <p:childTnLst>
                              <p:par>
                                <p:cTn id="71" presetID="2" presetClass="entr" presetSubtype="4" fill="hold" nodeType="afterEffect">
                                  <p:stCondLst>
                                    <p:cond delay="0"/>
                                  </p:stCondLst>
                                  <p:childTnLst>
                                    <p:set>
                                      <p:cBhvr>
                                        <p:cTn id="72" dur="1" fill="hold">
                                          <p:stCondLst>
                                            <p:cond delay="0"/>
                                          </p:stCondLst>
                                        </p:cTn>
                                        <p:tgtEl>
                                          <p:spTgt spid="17411">
                                            <p:txEl>
                                              <p:pRg st="12" end="12"/>
                                            </p:txEl>
                                          </p:spTgt>
                                        </p:tgtEl>
                                        <p:attrNameLst>
                                          <p:attrName>style.visibility</p:attrName>
                                        </p:attrNameLst>
                                      </p:cBhvr>
                                      <p:to>
                                        <p:strVal val="visible"/>
                                      </p:to>
                                    </p:set>
                                    <p:anim calcmode="lin" valueType="num">
                                      <p:cBhvr additive="base">
                                        <p:cTn id="73" dur="500" fill="hold"/>
                                        <p:tgtEl>
                                          <p:spTgt spid="17411">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4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411">
                                            <p:txEl>
                                              <p:pRg st="13" end="13"/>
                                            </p:txEl>
                                          </p:spTgt>
                                        </p:tgtEl>
                                        <p:attrNameLst>
                                          <p:attrName>style.visibility</p:attrName>
                                        </p:attrNameLst>
                                      </p:cBhvr>
                                      <p:to>
                                        <p:strVal val="visible"/>
                                      </p:to>
                                    </p:set>
                                    <p:anim calcmode="lin" valueType="num">
                                      <p:cBhvr additive="base">
                                        <p:cTn id="79" dur="500" fill="hold"/>
                                        <p:tgtEl>
                                          <p:spTgt spid="17411">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411">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7411">
                                            <p:txEl>
                                              <p:pRg st="14" end="14"/>
                                            </p:txEl>
                                          </p:spTgt>
                                        </p:tgtEl>
                                        <p:attrNameLst>
                                          <p:attrName>style.visibility</p:attrName>
                                        </p:attrNameLst>
                                      </p:cBhvr>
                                      <p:to>
                                        <p:strVal val="visible"/>
                                      </p:to>
                                    </p:set>
                                    <p:anim calcmode="lin" valueType="num">
                                      <p:cBhvr additive="base">
                                        <p:cTn id="85" dur="500" fill="hold"/>
                                        <p:tgtEl>
                                          <p:spTgt spid="17411">
                                            <p:txEl>
                                              <p:pRg st="14" end="1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7411">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29973B8A-23CB-44F2-8A82-1FFC1B4DF046}"/>
              </a:ext>
            </a:extLst>
          </p:cNvPr>
          <p:cNvSpPr>
            <a:spLocks noGrp="1" noChangeArrowheads="1"/>
          </p:cNvSpPr>
          <p:nvPr>
            <p:ph type="title"/>
          </p:nvPr>
        </p:nvSpPr>
        <p:spPr>
          <a:xfrm>
            <a:off x="0" y="0"/>
            <a:ext cx="9144000" cy="515938"/>
          </a:xfrm>
          <a:noFill/>
        </p:spPr>
        <p:txBody>
          <a:bodyPr/>
          <a:lstStyle/>
          <a:p>
            <a:pPr algn="ctr" eaLnBrk="1" hangingPunct="1"/>
            <a:r>
              <a:rPr lang="en-US" altLang="en-US" sz="3200" i="1">
                <a:latin typeface="Times New Roman" panose="02020603050405020304" pitchFamily="18" charset="0"/>
              </a:rPr>
              <a:t>Task Management</a:t>
            </a:r>
            <a:endParaRPr lang="en-US" altLang="en-US" sz="3200">
              <a:latin typeface="Times New Roman" panose="02020603050405020304" pitchFamily="18" charset="0"/>
            </a:endParaRPr>
          </a:p>
        </p:txBody>
      </p:sp>
      <p:sp>
        <p:nvSpPr>
          <p:cNvPr id="17411" name="Rectangle 3">
            <a:extLst>
              <a:ext uri="{FF2B5EF4-FFF2-40B4-BE49-F238E27FC236}">
                <a16:creationId xmlns:a16="http://schemas.microsoft.com/office/drawing/2014/main" id="{BA18D50A-9CD2-4188-989F-E08916E5C513}"/>
              </a:ext>
            </a:extLst>
          </p:cNvPr>
          <p:cNvSpPr>
            <a:spLocks noGrp="1" noChangeArrowheads="1"/>
          </p:cNvSpPr>
          <p:nvPr>
            <p:ph type="body" sz="half" idx="1"/>
          </p:nvPr>
        </p:nvSpPr>
        <p:spPr>
          <a:xfrm>
            <a:off x="0" y="398463"/>
            <a:ext cx="8966200" cy="4940300"/>
          </a:xfrm>
        </p:spPr>
        <p:txBody>
          <a:bodyPr/>
          <a:lstStyle/>
          <a:p>
            <a:pPr>
              <a:lnSpc>
                <a:spcPct val="110000"/>
              </a:lnSpc>
              <a:spcBef>
                <a:spcPct val="25000"/>
              </a:spcBef>
            </a:pPr>
            <a:r>
              <a:rPr lang="en-US" altLang="en-US" sz="2000" dirty="0">
                <a:latin typeface="Times New Roman" panose="02020603050405020304" pitchFamily="18" charset="0"/>
                <a:cs typeface="Arial" panose="020B0604020202020204" pitchFamily="34" charset="0"/>
              </a:rPr>
              <a:t>How to Prioritize and Lighten Workload</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Make sure you are aware of TFRs and/or NOTAMS and can comply with them</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Preset as much as possible </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Learn how to effectively trim the airplane</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Use autopilot pilot, if available, on enroute phase, but don’t neglect hand-flying skills </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Organize cockpit for placement of charts and NAV logs</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Things you can do when 25 miles out from destination airport</a:t>
            </a:r>
          </a:p>
          <a:p>
            <a:pPr lvl="2">
              <a:lnSpc>
                <a:spcPct val="110000"/>
              </a:lnSpc>
              <a:spcBef>
                <a:spcPct val="25000"/>
              </a:spcBef>
            </a:pPr>
            <a:r>
              <a:rPr lang="en-US" altLang="en-US" sz="1800" dirty="0">
                <a:latin typeface="Times New Roman" panose="02020603050405020304" pitchFamily="18" charset="0"/>
                <a:cs typeface="Arial" panose="020B0604020202020204" pitchFamily="34" charset="0"/>
              </a:rPr>
              <a:t>Put ASOS for destination in COM2 Active</a:t>
            </a:r>
          </a:p>
          <a:p>
            <a:pPr lvl="3">
              <a:lnSpc>
                <a:spcPct val="110000"/>
              </a:lnSpc>
              <a:spcBef>
                <a:spcPct val="25000"/>
              </a:spcBef>
            </a:pPr>
            <a:r>
              <a:rPr lang="en-US" altLang="en-US" dirty="0">
                <a:latin typeface="Times New Roman" panose="02020603050405020304" pitchFamily="18" charset="0"/>
                <a:cs typeface="Arial" panose="020B0604020202020204" pitchFamily="34" charset="0"/>
              </a:rPr>
              <a:t>You will hear the ASOS when in range</a:t>
            </a:r>
          </a:p>
          <a:p>
            <a:pPr lvl="3">
              <a:lnSpc>
                <a:spcPct val="110000"/>
              </a:lnSpc>
              <a:spcBef>
                <a:spcPct val="25000"/>
              </a:spcBef>
            </a:pPr>
            <a:r>
              <a:rPr lang="en-US" altLang="en-US" dirty="0">
                <a:latin typeface="Times New Roman" panose="02020603050405020304" pitchFamily="18" charset="0"/>
                <a:cs typeface="Arial" panose="020B0604020202020204" pitchFamily="34" charset="0"/>
              </a:rPr>
              <a:t>Decide if the surface winds are within your capabilities and the airplane’s</a:t>
            </a:r>
          </a:p>
          <a:p>
            <a:pPr lvl="2">
              <a:lnSpc>
                <a:spcPct val="110000"/>
              </a:lnSpc>
              <a:spcBef>
                <a:spcPct val="25000"/>
              </a:spcBef>
            </a:pPr>
            <a:r>
              <a:rPr lang="en-US" altLang="en-US" sz="1800" dirty="0">
                <a:latin typeface="Times New Roman" panose="02020603050405020304" pitchFamily="18" charset="0"/>
                <a:cs typeface="Arial" panose="020B0604020202020204" pitchFamily="34" charset="0"/>
              </a:rPr>
              <a:t>Put CTAF or Tower in COM1 Active (act in accordance with IFR flight plan)</a:t>
            </a:r>
          </a:p>
          <a:p>
            <a:pPr lvl="3">
              <a:lnSpc>
                <a:spcPct val="110000"/>
              </a:lnSpc>
              <a:spcBef>
                <a:spcPct val="25000"/>
              </a:spcBef>
            </a:pPr>
            <a:r>
              <a:rPr lang="en-US" altLang="en-US" dirty="0">
                <a:latin typeface="Times New Roman" panose="02020603050405020304" pitchFamily="18" charset="0"/>
                <a:cs typeface="Arial" panose="020B0604020202020204" pitchFamily="34" charset="0"/>
              </a:rPr>
              <a:t>Listening to traffic you will get a sense of runway being used</a:t>
            </a:r>
          </a:p>
          <a:p>
            <a:pPr lvl="1">
              <a:lnSpc>
                <a:spcPct val="110000"/>
              </a:lnSpc>
              <a:spcBef>
                <a:spcPct val="25000"/>
              </a:spcBef>
            </a:pPr>
            <a:r>
              <a:rPr lang="en-US" altLang="en-US" sz="1800" dirty="0">
                <a:latin typeface="Times New Roman" panose="02020603050405020304" pitchFamily="18" charset="0"/>
                <a:cs typeface="Arial" panose="020B0604020202020204" pitchFamily="34" charset="0"/>
              </a:rPr>
              <a:t>Things you can do when 10 miles out from destination airport</a:t>
            </a:r>
          </a:p>
          <a:p>
            <a:pPr lvl="2">
              <a:lnSpc>
                <a:spcPct val="110000"/>
              </a:lnSpc>
              <a:spcBef>
                <a:spcPct val="25000"/>
              </a:spcBef>
            </a:pPr>
            <a:r>
              <a:rPr lang="en-US" altLang="en-US" sz="1800" dirty="0">
                <a:latin typeface="Times New Roman" panose="02020603050405020304" pitchFamily="18" charset="0"/>
                <a:cs typeface="Arial" panose="020B0604020202020204" pitchFamily="34" charset="0"/>
              </a:rPr>
              <a:t>Perform pre-landing checklist</a:t>
            </a:r>
          </a:p>
          <a:p>
            <a:pPr lvl="2">
              <a:lnSpc>
                <a:spcPct val="110000"/>
              </a:lnSpc>
              <a:spcBef>
                <a:spcPct val="25000"/>
              </a:spcBef>
            </a:pPr>
            <a:r>
              <a:rPr lang="en-US" altLang="en-US" sz="1800" dirty="0">
                <a:latin typeface="Times New Roman" panose="02020603050405020304" pitchFamily="18" charset="0"/>
                <a:cs typeface="Arial" panose="020B0604020202020204" pitchFamily="34" charset="0"/>
              </a:rPr>
              <a:t>Set up for the approach to the landing runway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411">
                                            <p:txEl>
                                              <p:pRg st="5" end="5"/>
                                            </p:txEl>
                                          </p:spTgt>
                                        </p:tgtEl>
                                        <p:attrNameLst>
                                          <p:attrName>style.visibility</p:attrName>
                                        </p:attrNameLst>
                                      </p:cBhvr>
                                      <p:to>
                                        <p:strVal val="visible"/>
                                      </p:to>
                                    </p:set>
                                    <p:anim calcmode="lin" valueType="num">
                                      <p:cBhvr additive="base">
                                        <p:cTn id="37"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411">
                                            <p:txEl>
                                              <p:pRg st="6" end="6"/>
                                            </p:txEl>
                                          </p:spTgt>
                                        </p:tgtEl>
                                        <p:attrNameLst>
                                          <p:attrName>style.visibility</p:attrName>
                                        </p:attrNameLst>
                                      </p:cBhvr>
                                      <p:to>
                                        <p:strVal val="visible"/>
                                      </p:to>
                                    </p:set>
                                    <p:anim calcmode="lin" valueType="num">
                                      <p:cBhvr additive="base">
                                        <p:cTn id="43"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411">
                                            <p:txEl>
                                              <p:pRg st="7" end="7"/>
                                            </p:txEl>
                                          </p:spTgt>
                                        </p:tgtEl>
                                        <p:attrNameLst>
                                          <p:attrName>style.visibility</p:attrName>
                                        </p:attrNameLst>
                                      </p:cBhvr>
                                      <p:to>
                                        <p:strVal val="visible"/>
                                      </p:to>
                                    </p:set>
                                    <p:anim calcmode="lin" valueType="num">
                                      <p:cBhvr additive="base">
                                        <p:cTn id="49"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411">
                                            <p:txEl>
                                              <p:pRg st="7" end="7"/>
                                            </p:txEl>
                                          </p:spTgt>
                                        </p:tgtEl>
                                        <p:attrNameLst>
                                          <p:attrName>ppt_y</p:attrName>
                                        </p:attrNameLst>
                                      </p:cBhvr>
                                      <p:tavLst>
                                        <p:tav tm="0">
                                          <p:val>
                                            <p:strVal val="1+#ppt_h/2"/>
                                          </p:val>
                                        </p:tav>
                                        <p:tav tm="100000">
                                          <p:val>
                                            <p:strVal val="#ppt_y"/>
                                          </p:val>
                                        </p:tav>
                                      </p:tavLst>
                                    </p:anim>
                                  </p:childTnLst>
                                </p:cTn>
                              </p:par>
                            </p:childTnLst>
                          </p:cTn>
                        </p:par>
                        <p:par>
                          <p:cTn id="51" fill="hold" nodeType="withGroup">
                            <p:stCondLst>
                              <p:cond delay="500"/>
                            </p:stCondLst>
                            <p:childTnLst>
                              <p:par>
                                <p:cTn id="52" presetID="2" presetClass="entr" presetSubtype="4" fill="hold" nodeType="afterEffect">
                                  <p:stCondLst>
                                    <p:cond delay="0"/>
                                  </p:stCondLst>
                                  <p:childTnLst>
                                    <p:set>
                                      <p:cBhvr>
                                        <p:cTn id="53" dur="1" fill="hold">
                                          <p:stCondLst>
                                            <p:cond delay="0"/>
                                          </p:stCondLst>
                                        </p:cTn>
                                        <p:tgtEl>
                                          <p:spTgt spid="17411">
                                            <p:txEl>
                                              <p:pRg st="8" end="8"/>
                                            </p:txEl>
                                          </p:spTgt>
                                        </p:tgtEl>
                                        <p:attrNameLst>
                                          <p:attrName>style.visibility</p:attrName>
                                        </p:attrNameLst>
                                      </p:cBhvr>
                                      <p:to>
                                        <p:strVal val="visible"/>
                                      </p:to>
                                    </p:set>
                                    <p:anim calcmode="lin" valueType="num">
                                      <p:cBhvr additive="base">
                                        <p:cTn id="54"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par>
                          <p:cTn id="56" fill="hold" nodeType="withGroup">
                            <p:stCondLst>
                              <p:cond delay="1000"/>
                            </p:stCondLst>
                            <p:childTnLst>
                              <p:par>
                                <p:cTn id="57" presetID="2" presetClass="entr" presetSubtype="4" fill="hold" nodeType="afterEffect">
                                  <p:stCondLst>
                                    <p:cond delay="0"/>
                                  </p:stCondLst>
                                  <p:childTnLst>
                                    <p:set>
                                      <p:cBhvr>
                                        <p:cTn id="58" dur="1" fill="hold">
                                          <p:stCondLst>
                                            <p:cond delay="0"/>
                                          </p:stCondLst>
                                        </p:cTn>
                                        <p:tgtEl>
                                          <p:spTgt spid="17411">
                                            <p:txEl>
                                              <p:pRg st="9" end="9"/>
                                            </p:txEl>
                                          </p:spTgt>
                                        </p:tgtEl>
                                        <p:attrNameLst>
                                          <p:attrName>style.visibility</p:attrName>
                                        </p:attrNameLst>
                                      </p:cBhvr>
                                      <p:to>
                                        <p:strVal val="visible"/>
                                      </p:to>
                                    </p:set>
                                    <p:anim calcmode="lin" valueType="num">
                                      <p:cBhvr additive="base">
                                        <p:cTn id="59" dur="500" fill="hold"/>
                                        <p:tgtEl>
                                          <p:spTgt spid="17411">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741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17411">
                                            <p:txEl>
                                              <p:pRg st="10" end="10"/>
                                            </p:txEl>
                                          </p:spTgt>
                                        </p:tgtEl>
                                        <p:attrNameLst>
                                          <p:attrName>style.visibility</p:attrName>
                                        </p:attrNameLst>
                                      </p:cBhvr>
                                      <p:to>
                                        <p:strVal val="visible"/>
                                      </p:to>
                                    </p:set>
                                    <p:anim calcmode="lin" valueType="num">
                                      <p:cBhvr additive="base">
                                        <p:cTn id="65" dur="500" fill="hold"/>
                                        <p:tgtEl>
                                          <p:spTgt spid="17411">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7411">
                                            <p:txEl>
                                              <p:pRg st="10" end="10"/>
                                            </p:txEl>
                                          </p:spTgt>
                                        </p:tgtEl>
                                        <p:attrNameLst>
                                          <p:attrName>ppt_y</p:attrName>
                                        </p:attrNameLst>
                                      </p:cBhvr>
                                      <p:tavLst>
                                        <p:tav tm="0">
                                          <p:val>
                                            <p:strVal val="1+#ppt_h/2"/>
                                          </p:val>
                                        </p:tav>
                                        <p:tav tm="100000">
                                          <p:val>
                                            <p:strVal val="#ppt_y"/>
                                          </p:val>
                                        </p:tav>
                                      </p:tavLst>
                                    </p:anim>
                                  </p:childTnLst>
                                </p:cTn>
                              </p:par>
                            </p:childTnLst>
                          </p:cTn>
                        </p:par>
                        <p:par>
                          <p:cTn id="67" fill="hold" nodeType="withGroup">
                            <p:stCondLst>
                              <p:cond delay="500"/>
                            </p:stCondLst>
                            <p:childTnLst>
                              <p:par>
                                <p:cTn id="68" presetID="2" presetClass="entr" presetSubtype="4" fill="hold" nodeType="afterEffect">
                                  <p:stCondLst>
                                    <p:cond delay="0"/>
                                  </p:stCondLst>
                                  <p:childTnLst>
                                    <p:set>
                                      <p:cBhvr>
                                        <p:cTn id="69" dur="1" fill="hold">
                                          <p:stCondLst>
                                            <p:cond delay="0"/>
                                          </p:stCondLst>
                                        </p:cTn>
                                        <p:tgtEl>
                                          <p:spTgt spid="17411">
                                            <p:txEl>
                                              <p:pRg st="11" end="11"/>
                                            </p:txEl>
                                          </p:spTgt>
                                        </p:tgtEl>
                                        <p:attrNameLst>
                                          <p:attrName>style.visibility</p:attrName>
                                        </p:attrNameLst>
                                      </p:cBhvr>
                                      <p:to>
                                        <p:strVal val="visible"/>
                                      </p:to>
                                    </p:set>
                                    <p:anim calcmode="lin" valueType="num">
                                      <p:cBhvr additive="base">
                                        <p:cTn id="70" dur="500" fill="hold"/>
                                        <p:tgtEl>
                                          <p:spTgt spid="17411">
                                            <p:txEl>
                                              <p:pRg st="11" end="11"/>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74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nodeType="clickEffect">
                                  <p:stCondLst>
                                    <p:cond delay="0"/>
                                  </p:stCondLst>
                                  <p:childTnLst>
                                    <p:set>
                                      <p:cBhvr>
                                        <p:cTn id="75" dur="1" fill="hold">
                                          <p:stCondLst>
                                            <p:cond delay="0"/>
                                          </p:stCondLst>
                                        </p:cTn>
                                        <p:tgtEl>
                                          <p:spTgt spid="17411">
                                            <p:txEl>
                                              <p:pRg st="12" end="12"/>
                                            </p:txEl>
                                          </p:spTgt>
                                        </p:tgtEl>
                                        <p:attrNameLst>
                                          <p:attrName>style.visibility</p:attrName>
                                        </p:attrNameLst>
                                      </p:cBhvr>
                                      <p:to>
                                        <p:strVal val="visible"/>
                                      </p:to>
                                    </p:set>
                                    <p:anim calcmode="lin" valueType="num">
                                      <p:cBhvr additive="base">
                                        <p:cTn id="76" dur="500" fill="hold"/>
                                        <p:tgtEl>
                                          <p:spTgt spid="17411">
                                            <p:txEl>
                                              <p:pRg st="12" end="12"/>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7411">
                                            <p:txEl>
                                              <p:pRg st="12" end="12"/>
                                            </p:txEl>
                                          </p:spTgt>
                                        </p:tgtEl>
                                        <p:attrNameLst>
                                          <p:attrName>ppt_y</p:attrName>
                                        </p:attrNameLst>
                                      </p:cBhvr>
                                      <p:tavLst>
                                        <p:tav tm="0">
                                          <p:val>
                                            <p:strVal val="1+#ppt_h/2"/>
                                          </p:val>
                                        </p:tav>
                                        <p:tav tm="100000">
                                          <p:val>
                                            <p:strVal val="#ppt_y"/>
                                          </p:val>
                                        </p:tav>
                                      </p:tavLst>
                                    </p:anim>
                                  </p:childTnLst>
                                </p:cTn>
                              </p:par>
                            </p:childTnLst>
                          </p:cTn>
                        </p:par>
                        <p:par>
                          <p:cTn id="78" fill="hold" nodeType="withGroup">
                            <p:stCondLst>
                              <p:cond delay="500"/>
                            </p:stCondLst>
                            <p:childTnLst>
                              <p:par>
                                <p:cTn id="79" presetID="2" presetClass="entr" presetSubtype="4" fill="hold" nodeType="afterEffect">
                                  <p:stCondLst>
                                    <p:cond delay="0"/>
                                  </p:stCondLst>
                                  <p:childTnLst>
                                    <p:set>
                                      <p:cBhvr>
                                        <p:cTn id="80" dur="1" fill="hold">
                                          <p:stCondLst>
                                            <p:cond delay="0"/>
                                          </p:stCondLst>
                                        </p:cTn>
                                        <p:tgtEl>
                                          <p:spTgt spid="17411">
                                            <p:txEl>
                                              <p:pRg st="13" end="13"/>
                                            </p:txEl>
                                          </p:spTgt>
                                        </p:tgtEl>
                                        <p:attrNameLst>
                                          <p:attrName>style.visibility</p:attrName>
                                        </p:attrNameLst>
                                      </p:cBhvr>
                                      <p:to>
                                        <p:strVal val="visible"/>
                                      </p:to>
                                    </p:set>
                                    <p:anim calcmode="lin" valueType="num">
                                      <p:cBhvr additive="base">
                                        <p:cTn id="81" dur="500" fill="hold"/>
                                        <p:tgtEl>
                                          <p:spTgt spid="17411">
                                            <p:txEl>
                                              <p:pRg st="13" end="13"/>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7411">
                                            <p:txEl>
                                              <p:pRg st="13" end="13"/>
                                            </p:txEl>
                                          </p:spTgt>
                                        </p:tgtEl>
                                        <p:attrNameLst>
                                          <p:attrName>ppt_y</p:attrName>
                                        </p:attrNameLst>
                                      </p:cBhvr>
                                      <p:tavLst>
                                        <p:tav tm="0">
                                          <p:val>
                                            <p:strVal val="1+#ppt_h/2"/>
                                          </p:val>
                                        </p:tav>
                                        <p:tav tm="100000">
                                          <p:val>
                                            <p:strVal val="#ppt_y"/>
                                          </p:val>
                                        </p:tav>
                                      </p:tavLst>
                                    </p:anim>
                                  </p:childTnLst>
                                </p:cTn>
                              </p:par>
                            </p:childTnLst>
                          </p:cTn>
                        </p:par>
                        <p:par>
                          <p:cTn id="83" fill="hold" nodeType="withGroup">
                            <p:stCondLst>
                              <p:cond delay="1000"/>
                            </p:stCondLst>
                            <p:childTnLst>
                              <p:par>
                                <p:cTn id="84" presetID="2" presetClass="entr" presetSubtype="4" fill="hold" nodeType="afterEffect">
                                  <p:stCondLst>
                                    <p:cond delay="0"/>
                                  </p:stCondLst>
                                  <p:childTnLst>
                                    <p:set>
                                      <p:cBhvr>
                                        <p:cTn id="85" dur="1" fill="hold">
                                          <p:stCondLst>
                                            <p:cond delay="0"/>
                                          </p:stCondLst>
                                        </p:cTn>
                                        <p:tgtEl>
                                          <p:spTgt spid="17411">
                                            <p:txEl>
                                              <p:pRg st="14" end="14"/>
                                            </p:txEl>
                                          </p:spTgt>
                                        </p:tgtEl>
                                        <p:attrNameLst>
                                          <p:attrName>style.visibility</p:attrName>
                                        </p:attrNameLst>
                                      </p:cBhvr>
                                      <p:to>
                                        <p:strVal val="visible"/>
                                      </p:to>
                                    </p:set>
                                    <p:anim calcmode="lin" valueType="num">
                                      <p:cBhvr additive="base">
                                        <p:cTn id="86" dur="500" fill="hold"/>
                                        <p:tgtEl>
                                          <p:spTgt spid="17411">
                                            <p:txEl>
                                              <p:pRg st="14" end="14"/>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17411">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D48333EC-DFB8-47AC-B56A-816B79BE65BB}"/>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a:latin typeface="Times New Roman" panose="02020603050405020304" pitchFamily="18" charset="0"/>
              </a:rPr>
              <a:t>Quickie Quiz</a:t>
            </a:r>
            <a:endParaRPr lang="en-US" altLang="en-US" sz="3200">
              <a:latin typeface="Times New Roman" panose="02020603050405020304" pitchFamily="18" charset="0"/>
            </a:endParaRPr>
          </a:p>
        </p:txBody>
      </p:sp>
      <p:sp>
        <p:nvSpPr>
          <p:cNvPr id="9" name="Rectangle 3">
            <a:extLst>
              <a:ext uri="{FF2B5EF4-FFF2-40B4-BE49-F238E27FC236}">
                <a16:creationId xmlns:a16="http://schemas.microsoft.com/office/drawing/2014/main" id="{46D31700-872C-4388-A660-AB8CED014D66}"/>
              </a:ext>
            </a:extLst>
          </p:cNvPr>
          <p:cNvSpPr>
            <a:spLocks noGrp="1" noChangeArrowheads="1"/>
          </p:cNvSpPr>
          <p:nvPr>
            <p:ph type="body" sz="half" idx="1"/>
          </p:nvPr>
        </p:nvSpPr>
        <p:spPr>
          <a:xfrm>
            <a:off x="0" y="546100"/>
            <a:ext cx="9144000" cy="5397500"/>
          </a:xfrm>
        </p:spPr>
        <p:txBody>
          <a:bodyPr/>
          <a:lstStyle/>
          <a:p>
            <a:pPr>
              <a:lnSpc>
                <a:spcPct val="110000"/>
              </a:lnSpc>
              <a:spcBef>
                <a:spcPct val="25000"/>
              </a:spcBef>
            </a:pPr>
            <a:r>
              <a:rPr lang="en-US" altLang="en-US" b="0">
                <a:latin typeface="Times New Roman" panose="02020603050405020304" pitchFamily="18" charset="0"/>
                <a:cs typeface="Arial" panose="020B0604020202020204" pitchFamily="34" charset="0"/>
              </a:rPr>
              <a:t>How do you use task management in your airplane?</a:t>
            </a:r>
          </a:p>
          <a:p>
            <a:pPr marL="457200" lvl="1" indent="0">
              <a:lnSpc>
                <a:spcPct val="110000"/>
              </a:lnSpc>
              <a:spcBef>
                <a:spcPct val="25000"/>
              </a:spcBef>
              <a:buFontTx/>
              <a:buNone/>
            </a:pPr>
            <a:endParaRPr lang="en-US" altLang="en-US">
              <a:latin typeface="Times New Roman" panose="02020603050405020304" pitchFamily="18"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1DFF539A-B36C-417E-883A-83B4761318A0}"/>
              </a:ext>
            </a:extLst>
          </p:cNvPr>
          <p:cNvSpPr>
            <a:spLocks noGrp="1" noChangeArrowheads="1"/>
          </p:cNvSpPr>
          <p:nvPr>
            <p:ph type="title"/>
          </p:nvPr>
        </p:nvSpPr>
        <p:spPr>
          <a:xfrm>
            <a:off x="0" y="0"/>
            <a:ext cx="9144000" cy="609600"/>
          </a:xfrm>
          <a:noFill/>
        </p:spPr>
        <p:txBody>
          <a:bodyPr/>
          <a:lstStyle/>
          <a:p>
            <a:pPr algn="ctr" eaLnBrk="1" hangingPunct="1"/>
            <a:r>
              <a:rPr lang="en-US" altLang="en-US" sz="3600" i="1" dirty="0">
                <a:latin typeface="Times New Roman" panose="02020603050405020304" pitchFamily="18" charset="0"/>
              </a:rPr>
              <a:t>14 CFR 91.103 – Preflight Action</a:t>
            </a:r>
            <a:endParaRPr lang="en-US" altLang="en-US" sz="3600" dirty="0">
              <a:latin typeface="Times New Roman" panose="02020603050405020304" pitchFamily="18" charset="0"/>
            </a:endParaRPr>
          </a:p>
        </p:txBody>
      </p:sp>
      <p:sp>
        <p:nvSpPr>
          <p:cNvPr id="17411" name="Rectangle 3">
            <a:extLst>
              <a:ext uri="{FF2B5EF4-FFF2-40B4-BE49-F238E27FC236}">
                <a16:creationId xmlns:a16="http://schemas.microsoft.com/office/drawing/2014/main" id="{CC9017FC-CAC5-42C8-BDB1-3F40D5483A91}"/>
              </a:ext>
            </a:extLst>
          </p:cNvPr>
          <p:cNvSpPr>
            <a:spLocks noGrp="1" noChangeArrowheads="1"/>
          </p:cNvSpPr>
          <p:nvPr>
            <p:ph type="body" sz="half" idx="1"/>
          </p:nvPr>
        </p:nvSpPr>
        <p:spPr>
          <a:xfrm>
            <a:off x="0" y="522288"/>
            <a:ext cx="9144000" cy="5530850"/>
          </a:xfrm>
        </p:spPr>
        <p:txBody>
          <a:bodyPr/>
          <a:lstStyle/>
          <a:p>
            <a:r>
              <a:rPr lang="en-US" sz="2000" b="0" dirty="0">
                <a:latin typeface="Times New Roman" panose="02020603050405020304" pitchFamily="18" charset="0"/>
                <a:cs typeface="Times New Roman" panose="02020603050405020304" pitchFamily="18" charset="0"/>
              </a:rPr>
              <a:t>Each pilot in command shall, before beginning a flight, become </a:t>
            </a:r>
            <a:r>
              <a:rPr lang="en-US" sz="2000" i="1" dirty="0">
                <a:solidFill>
                  <a:srgbClr val="FF0000"/>
                </a:solidFill>
                <a:latin typeface="Times New Roman" panose="02020603050405020304" pitchFamily="18" charset="0"/>
                <a:cs typeface="Times New Roman" panose="02020603050405020304" pitchFamily="18" charset="0"/>
              </a:rPr>
              <a:t>familiar with all available information concerning that flight. This information must include </a:t>
            </a:r>
            <a:br>
              <a:rPr lang="en-US" sz="2000" i="1" dirty="0">
                <a:solidFill>
                  <a:srgbClr val="FF0000"/>
                </a:solidFill>
                <a:latin typeface="Times New Roman" panose="02020603050405020304" pitchFamily="18" charset="0"/>
                <a:cs typeface="Times New Roman" panose="02020603050405020304" pitchFamily="18" charset="0"/>
              </a:rPr>
            </a:br>
            <a:r>
              <a:rPr lang="en-US" sz="2000" i="1" dirty="0">
                <a:solidFill>
                  <a:srgbClr val="FF0000"/>
                </a:solidFill>
                <a:latin typeface="Times New Roman" panose="02020603050405020304" pitchFamily="18" charset="0"/>
                <a:cs typeface="Times New Roman" panose="02020603050405020304" pitchFamily="18" charset="0"/>
              </a:rPr>
              <a:t>(BUT IS NOT LIMITED TO) </a:t>
            </a:r>
            <a:r>
              <a:rPr lang="en-US" sz="2000" b="0" dirty="0">
                <a:latin typeface="Times New Roman" panose="02020603050405020304" pitchFamily="18" charset="0"/>
                <a:cs typeface="Times New Roman" panose="02020603050405020304" pitchFamily="18" charset="0"/>
              </a:rPr>
              <a:t>—</a:t>
            </a:r>
          </a:p>
          <a:p>
            <a:pPr marL="300038" lvl="1" indent="0">
              <a:buNone/>
            </a:pPr>
            <a:r>
              <a:rPr lang="en-US" sz="2000" b="0" dirty="0">
                <a:latin typeface="Times New Roman" panose="02020603050405020304" pitchFamily="18" charset="0"/>
                <a:cs typeface="Times New Roman" panose="02020603050405020304" pitchFamily="18" charset="0"/>
              </a:rPr>
              <a:t>(a) For a </a:t>
            </a:r>
            <a:r>
              <a:rPr lang="en-US" sz="2000" dirty="0">
                <a:latin typeface="Times New Roman" panose="02020603050405020304" pitchFamily="18" charset="0"/>
                <a:cs typeface="Times New Roman" panose="02020603050405020304" pitchFamily="18" charset="0"/>
              </a:rPr>
              <a:t>flight under IFR </a:t>
            </a:r>
            <a:r>
              <a:rPr lang="en-US" sz="2000" b="0" dirty="0">
                <a:latin typeface="Times New Roman" panose="02020603050405020304" pitchFamily="18" charset="0"/>
                <a:cs typeface="Times New Roman" panose="02020603050405020304" pitchFamily="18" charset="0"/>
              </a:rPr>
              <a:t>or a flight not in the vicinity of an airport, </a:t>
            </a:r>
            <a:r>
              <a:rPr lang="en-US" sz="2000" b="1" dirty="0">
                <a:solidFill>
                  <a:srgbClr val="FF0000"/>
                </a:solidFill>
                <a:latin typeface="Times New Roman" panose="02020603050405020304" pitchFamily="18" charset="0"/>
                <a:cs typeface="Times New Roman" panose="02020603050405020304" pitchFamily="18" charset="0"/>
              </a:rPr>
              <a:t>weather reports and forecasts, fuel requirements, alternatives available if the planned flight cannot be completed,</a:t>
            </a:r>
            <a:r>
              <a:rPr lang="en-US" sz="2000" b="0" dirty="0">
                <a:latin typeface="Times New Roman" panose="02020603050405020304" pitchFamily="18" charset="0"/>
                <a:cs typeface="Times New Roman" panose="02020603050405020304" pitchFamily="18" charset="0"/>
              </a:rPr>
              <a:t> and any known traffic delays of which the pilot in command has been advised by ATC;</a:t>
            </a:r>
          </a:p>
          <a:p>
            <a:pPr marL="300038" lvl="1" indent="0">
              <a:buNone/>
            </a:pPr>
            <a:r>
              <a:rPr lang="en-US" sz="2000" b="0" dirty="0">
                <a:latin typeface="Times New Roman" panose="02020603050405020304" pitchFamily="18" charset="0"/>
                <a:cs typeface="Times New Roman" panose="02020603050405020304" pitchFamily="18" charset="0"/>
              </a:rPr>
              <a:t>(b) For any flight, </a:t>
            </a:r>
            <a:r>
              <a:rPr lang="en-US" sz="2000" b="1" dirty="0">
                <a:solidFill>
                  <a:srgbClr val="FF0000"/>
                </a:solidFill>
                <a:latin typeface="Times New Roman" panose="02020603050405020304" pitchFamily="18" charset="0"/>
                <a:cs typeface="Times New Roman" panose="02020603050405020304" pitchFamily="18" charset="0"/>
              </a:rPr>
              <a:t>runway lengths at airports of intended use</a:t>
            </a:r>
            <a:r>
              <a:rPr lang="en-US" sz="2000" b="0" dirty="0">
                <a:latin typeface="Times New Roman" panose="02020603050405020304" pitchFamily="18" charset="0"/>
                <a:cs typeface="Times New Roman" panose="02020603050405020304" pitchFamily="18" charset="0"/>
              </a:rPr>
              <a:t>, and the following takeoff and landing distance information:</a:t>
            </a:r>
          </a:p>
          <a:p>
            <a:pPr marL="600075" lvl="2" indent="0">
              <a:buNone/>
            </a:pPr>
            <a:r>
              <a:rPr lang="en-US" sz="2000" b="0" dirty="0">
                <a:latin typeface="Times New Roman" panose="02020603050405020304" pitchFamily="18" charset="0"/>
                <a:cs typeface="Times New Roman" panose="02020603050405020304" pitchFamily="18" charset="0"/>
              </a:rPr>
              <a:t>(1) For civil aircraft for which an approved Airplane or Rotorcraft Flight Manual containing takeoff and landing distance data is required, the takeoff and landing distance data contained therein; and</a:t>
            </a:r>
          </a:p>
          <a:p>
            <a:pPr marL="600075" lvl="2" indent="0">
              <a:buNone/>
            </a:pPr>
            <a:r>
              <a:rPr lang="en-US" sz="2000" b="0" dirty="0">
                <a:latin typeface="Times New Roman" panose="02020603050405020304" pitchFamily="18" charset="0"/>
                <a:cs typeface="Times New Roman" panose="02020603050405020304" pitchFamily="18" charset="0"/>
              </a:rPr>
              <a:t>(2) For civil aircraft other than those specified in paragraph (b)(1) of this section, other reliable information appropriate to the aircraft, relating to aircraft performance under expected values of airport elevation and runway slope, aircraft gross weight, and wind and temperature.</a:t>
            </a:r>
          </a:p>
        </p:txBody>
      </p:sp>
    </p:spTree>
    <p:extLst>
      <p:ext uri="{BB962C8B-B14F-4D97-AF65-F5344CB8AC3E}">
        <p14:creationId xmlns:p14="http://schemas.microsoft.com/office/powerpoint/2010/main" val="241087614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anim calcmode="lin" valueType="num">
                                      <p:cBhvr additive="base">
                                        <p:cTn id="11"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4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anim calcmode="lin" valueType="num">
                                      <p:cBhvr additive="base">
                                        <p:cTn id="15"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4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anim calcmode="lin" valueType="num">
                                      <p:cBhvr additive="base">
                                        <p:cTn id="19"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anim calcmode="lin" valueType="num">
                                      <p:cBhvr additive="base">
                                        <p:cTn id="23"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30377812-2622-4AC1-9F2D-7ACBAA5F9972}"/>
              </a:ext>
            </a:extLst>
          </p:cNvPr>
          <p:cNvSpPr>
            <a:spLocks noGrp="1" noChangeArrowheads="1"/>
          </p:cNvSpPr>
          <p:nvPr>
            <p:ph type="title"/>
          </p:nvPr>
        </p:nvSpPr>
        <p:spPr>
          <a:xfrm>
            <a:off x="0" y="0"/>
            <a:ext cx="9144000" cy="5913438"/>
          </a:xfrm>
          <a:noFill/>
        </p:spPr>
        <p:txBody>
          <a:bodyPr/>
          <a:lstStyle/>
          <a:p>
            <a:pPr algn="ctr" eaLnBrk="1" hangingPunct="1"/>
            <a:r>
              <a:rPr lang="en-US" altLang="en-US" sz="5400">
                <a:latin typeface="Times New Roman" panose="02020603050405020304" pitchFamily="18" charset="0"/>
              </a:rPr>
              <a:t>Summary</a:t>
            </a:r>
            <a:br>
              <a:rPr lang="en-US" altLang="en-US" sz="5400">
                <a:latin typeface="Times New Roman" panose="02020603050405020304" pitchFamily="18" charset="0"/>
              </a:rPr>
            </a:br>
            <a:r>
              <a:rPr lang="en-US" altLang="en-US" sz="5400">
                <a:latin typeface="Times New Roman" panose="02020603050405020304" pitchFamily="18" charset="0"/>
              </a:rPr>
              <a:t>to</a:t>
            </a:r>
            <a:br>
              <a:rPr lang="en-US" altLang="en-US" sz="5400">
                <a:latin typeface="Times New Roman" panose="02020603050405020304" pitchFamily="18" charset="0"/>
              </a:rPr>
            </a:br>
            <a:r>
              <a:rPr lang="en-US" altLang="en-US" sz="5400">
                <a:latin typeface="Times New Roman" panose="02020603050405020304" pitchFamily="18" charset="0"/>
              </a:rPr>
              <a:t>Avoid TFRs</a:t>
            </a:r>
            <a:br>
              <a:rPr lang="en-US" altLang="en-US" sz="5400">
                <a:latin typeface="Times New Roman" panose="02020603050405020304" pitchFamily="18" charset="0"/>
              </a:rPr>
            </a:br>
            <a:r>
              <a:rPr lang="en-US" altLang="en-US" sz="5400">
                <a:latin typeface="Times New Roman" panose="02020603050405020304" pitchFamily="18" charset="0"/>
              </a:rPr>
              <a:t>and</a:t>
            </a:r>
            <a:br>
              <a:rPr lang="en-US" altLang="en-US" sz="5400">
                <a:latin typeface="Times New Roman" panose="02020603050405020304" pitchFamily="18" charset="0"/>
              </a:rPr>
            </a:br>
            <a:r>
              <a:rPr lang="en-US" altLang="en-US" sz="5400">
                <a:latin typeface="Times New Roman" panose="02020603050405020304" pitchFamily="18" charset="0"/>
              </a:rPr>
              <a:t>Getting Busted</a:t>
            </a:r>
            <a:endParaRPr lang="en-US" altLang="en-US" sz="5400" b="0">
              <a:latin typeface="Times New Roman" panose="02020603050405020304" pitchFamily="18" charset="0"/>
            </a:endParaRP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59B57ECE-655C-4017-A5D2-4418B93EC137}"/>
              </a:ext>
            </a:extLst>
          </p:cNvPr>
          <p:cNvSpPr>
            <a:spLocks noGrp="1" noChangeArrowheads="1"/>
          </p:cNvSpPr>
          <p:nvPr>
            <p:ph type="title"/>
          </p:nvPr>
        </p:nvSpPr>
        <p:spPr>
          <a:xfrm>
            <a:off x="0" y="0"/>
            <a:ext cx="9144000" cy="546100"/>
          </a:xfrm>
          <a:noFill/>
        </p:spPr>
        <p:txBody>
          <a:bodyPr/>
          <a:lstStyle/>
          <a:p>
            <a:pPr algn="ctr" eaLnBrk="1" hangingPunct="1"/>
            <a:r>
              <a:rPr lang="en-US" altLang="en-US" sz="2400" i="1">
                <a:latin typeface="Times New Roman" panose="02020603050405020304" pitchFamily="18" charset="0"/>
              </a:rPr>
              <a:t>Summary to Avoid TFRs and Getting Busted</a:t>
            </a:r>
            <a:endParaRPr lang="en-US" altLang="en-US" sz="2400">
              <a:latin typeface="Times New Roman" panose="02020603050405020304" pitchFamily="18" charset="0"/>
            </a:endParaRPr>
          </a:p>
        </p:txBody>
      </p:sp>
      <p:sp>
        <p:nvSpPr>
          <p:cNvPr id="9" name="Rectangle 3">
            <a:extLst>
              <a:ext uri="{FF2B5EF4-FFF2-40B4-BE49-F238E27FC236}">
                <a16:creationId xmlns:a16="http://schemas.microsoft.com/office/drawing/2014/main" id="{A62DEA91-22A7-4354-863F-D12DFC3F44BE}"/>
              </a:ext>
            </a:extLst>
          </p:cNvPr>
          <p:cNvSpPr>
            <a:spLocks noGrp="1" noChangeArrowheads="1"/>
          </p:cNvSpPr>
          <p:nvPr>
            <p:ph type="body" sz="half" idx="1"/>
          </p:nvPr>
        </p:nvSpPr>
        <p:spPr>
          <a:xfrm>
            <a:off x="0" y="442913"/>
            <a:ext cx="9144000" cy="5367337"/>
          </a:xfrm>
        </p:spPr>
        <p:txBody>
          <a:bodyPr/>
          <a:lstStyle/>
          <a:p>
            <a:pPr>
              <a:lnSpc>
                <a:spcPct val="110000"/>
              </a:lnSpc>
              <a:spcBef>
                <a:spcPct val="25000"/>
              </a:spcBef>
            </a:pPr>
            <a:r>
              <a:rPr lang="en-US" altLang="en-US" sz="2000" dirty="0">
                <a:latin typeface="Times New Roman" panose="02020603050405020304" pitchFamily="18" charset="0"/>
                <a:cs typeface="Arial" panose="020B0604020202020204" pitchFamily="34" charset="0"/>
              </a:rPr>
              <a:t>Preliminaries</a:t>
            </a:r>
          </a:p>
          <a:p>
            <a:pPr lvl="1">
              <a:lnSpc>
                <a:spcPct val="110000"/>
              </a:lnSpc>
              <a:spcBef>
                <a:spcPct val="25000"/>
              </a:spcBef>
            </a:pPr>
            <a:r>
              <a:rPr lang="en-US" altLang="en-US" sz="2000" dirty="0">
                <a:latin typeface="Times New Roman" panose="02020603050405020304" pitchFamily="18" charset="0"/>
                <a:cs typeface="Arial" panose="020B0604020202020204" pitchFamily="34" charset="0"/>
              </a:rPr>
              <a:t>Register for TFR alerts</a:t>
            </a:r>
          </a:p>
          <a:p>
            <a:pPr lvl="1">
              <a:lnSpc>
                <a:spcPct val="110000"/>
              </a:lnSpc>
              <a:spcBef>
                <a:spcPct val="25000"/>
              </a:spcBef>
            </a:pPr>
            <a:r>
              <a:rPr lang="en-US" altLang="en-US" sz="2000" dirty="0">
                <a:latin typeface="Times New Roman" panose="02020603050405020304" pitchFamily="18" charset="0"/>
                <a:cs typeface="Arial" panose="020B0604020202020204" pitchFamily="34" charset="0"/>
              </a:rPr>
              <a:t>Know limitations of your airplane’s avionics as well as your EFB’s</a:t>
            </a:r>
          </a:p>
          <a:p>
            <a:pPr lvl="1">
              <a:lnSpc>
                <a:spcPct val="110000"/>
              </a:lnSpc>
              <a:spcBef>
                <a:spcPct val="25000"/>
              </a:spcBef>
            </a:pPr>
            <a:r>
              <a:rPr lang="en-US" altLang="en-US" sz="2000" dirty="0">
                <a:latin typeface="Times New Roman" panose="02020603050405020304" pitchFamily="18" charset="0"/>
                <a:cs typeface="Arial" panose="020B0604020202020204" pitchFamily="34" charset="0"/>
              </a:rPr>
              <a:t>Keep your avionics and EFB software and databases up to date and your subscriptions current</a:t>
            </a:r>
          </a:p>
          <a:p>
            <a:pPr lvl="1">
              <a:lnSpc>
                <a:spcPct val="110000"/>
              </a:lnSpc>
              <a:spcBef>
                <a:spcPct val="25000"/>
              </a:spcBef>
            </a:pPr>
            <a:r>
              <a:rPr lang="en-US" altLang="en-US" sz="2000" dirty="0">
                <a:latin typeface="Times New Roman" panose="02020603050405020304" pitchFamily="18" charset="0"/>
                <a:cs typeface="Arial" panose="020B0604020202020204" pitchFamily="34" charset="0"/>
              </a:rPr>
              <a:t>Keep your backup paper charts current</a:t>
            </a:r>
          </a:p>
          <a:p>
            <a:pPr>
              <a:lnSpc>
                <a:spcPct val="110000"/>
              </a:lnSpc>
              <a:spcBef>
                <a:spcPct val="25000"/>
              </a:spcBef>
            </a:pPr>
            <a:r>
              <a:rPr lang="en-US" altLang="en-US" sz="2000" dirty="0">
                <a:latin typeface="Times New Roman" panose="02020603050405020304" pitchFamily="18" charset="0"/>
                <a:cs typeface="Arial" panose="020B0604020202020204" pitchFamily="34" charset="0"/>
              </a:rPr>
              <a:t>Before You Leave Home for the Airport</a:t>
            </a:r>
          </a:p>
          <a:p>
            <a:pPr lvl="1">
              <a:lnSpc>
                <a:spcPct val="110000"/>
              </a:lnSpc>
              <a:spcBef>
                <a:spcPct val="25000"/>
              </a:spcBef>
            </a:pPr>
            <a:r>
              <a:rPr lang="en-US" altLang="en-US" sz="2000" dirty="0">
                <a:latin typeface="Times New Roman" panose="02020603050405020304" pitchFamily="18" charset="0"/>
                <a:cs typeface="Arial" panose="020B0604020202020204" pitchFamily="34" charset="0"/>
              </a:rPr>
              <a:t>Get an electronic briefing</a:t>
            </a:r>
          </a:p>
          <a:p>
            <a:pPr lvl="1">
              <a:lnSpc>
                <a:spcPct val="110000"/>
              </a:lnSpc>
              <a:spcBef>
                <a:spcPct val="25000"/>
              </a:spcBef>
            </a:pPr>
            <a:r>
              <a:rPr lang="en-US" altLang="en-US" sz="2000" dirty="0">
                <a:latin typeface="Times New Roman" panose="02020603050405020304" pitchFamily="18" charset="0"/>
                <a:cs typeface="Arial" panose="020B0604020202020204" pitchFamily="34" charset="0"/>
              </a:rPr>
              <a:t>Get a telephone briefing from LEIDOS – (800) 992-7433</a:t>
            </a:r>
          </a:p>
          <a:p>
            <a:pPr lvl="1">
              <a:lnSpc>
                <a:spcPct val="110000"/>
              </a:lnSpc>
              <a:spcBef>
                <a:spcPct val="25000"/>
              </a:spcBef>
            </a:pPr>
            <a:r>
              <a:rPr lang="en-US" altLang="en-US" sz="2000" b="1" dirty="0">
                <a:solidFill>
                  <a:srgbClr val="FF0000"/>
                </a:solidFill>
                <a:latin typeface="Times New Roman" panose="02020603050405020304" pitchFamily="18" charset="0"/>
                <a:cs typeface="Arial" panose="020B0604020202020204" pitchFamily="34" charset="0"/>
              </a:rPr>
              <a:t>Specifically ask if there are TFRs: VIP TFRs, Stadium TFRs  </a:t>
            </a:r>
          </a:p>
          <a:p>
            <a:pPr lvl="1">
              <a:lnSpc>
                <a:spcPct val="110000"/>
              </a:lnSpc>
              <a:spcBef>
                <a:spcPct val="25000"/>
              </a:spcBef>
            </a:pPr>
            <a:r>
              <a:rPr lang="en-US" altLang="en-US" sz="2000" dirty="0">
                <a:latin typeface="Times New Roman" panose="02020603050405020304" pitchFamily="18" charset="0"/>
                <a:cs typeface="Arial" panose="020B0604020202020204" pitchFamily="34" charset="0"/>
              </a:rPr>
              <a:t>File an IFR flight plan, if you are instrument rated, instrument current and your airplane is instrument equipped/capable</a:t>
            </a:r>
          </a:p>
          <a:p>
            <a:pPr lvl="2">
              <a:lnSpc>
                <a:spcPct val="110000"/>
              </a:lnSpc>
              <a:spcBef>
                <a:spcPct val="25000"/>
              </a:spcBef>
            </a:pPr>
            <a:r>
              <a:rPr lang="en-US" altLang="en-US" sz="2000" dirty="0">
                <a:latin typeface="Times New Roman" panose="02020603050405020304" pitchFamily="18" charset="0"/>
                <a:cs typeface="Arial" panose="020B0604020202020204" pitchFamily="34" charset="0"/>
              </a:rPr>
              <a:t>You can file IFR even when it is severe clear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9" end="9"/>
                                            </p:txEl>
                                          </p:spTgt>
                                        </p:tgtEl>
                                        <p:attrNameLst>
                                          <p:attrName>style.visibility</p:attrName>
                                        </p:attrNameLst>
                                      </p:cBhvr>
                                      <p:to>
                                        <p:strVal val="visible"/>
                                      </p:to>
                                    </p:set>
                                    <p:anim calcmode="lin" valueType="num">
                                      <p:cBhvr additive="base">
                                        <p:cTn id="6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9">
                                            <p:txEl>
                                              <p:pRg st="10" end="10"/>
                                            </p:txEl>
                                          </p:spTgt>
                                        </p:tgtEl>
                                        <p:attrNameLst>
                                          <p:attrName>style.visibility</p:attrName>
                                        </p:attrNameLst>
                                      </p:cBhvr>
                                      <p:to>
                                        <p:strVal val="visible"/>
                                      </p:to>
                                    </p:set>
                                    <p:anim calcmode="lin" valueType="num">
                                      <p:cBhvr additive="base">
                                        <p:cTn id="67"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75CDB698-F51C-49B6-A9B2-D5A03D3F82F6}"/>
              </a:ext>
            </a:extLst>
          </p:cNvPr>
          <p:cNvSpPr>
            <a:spLocks noGrp="1" noChangeArrowheads="1"/>
          </p:cNvSpPr>
          <p:nvPr>
            <p:ph type="title"/>
          </p:nvPr>
        </p:nvSpPr>
        <p:spPr>
          <a:xfrm>
            <a:off x="0" y="0"/>
            <a:ext cx="9144000" cy="384175"/>
          </a:xfrm>
          <a:noFill/>
        </p:spPr>
        <p:txBody>
          <a:bodyPr/>
          <a:lstStyle/>
          <a:p>
            <a:pPr algn="ctr" eaLnBrk="1" hangingPunct="1"/>
            <a:r>
              <a:rPr lang="en-US" altLang="en-US" sz="2800" i="1">
                <a:latin typeface="Times New Roman" panose="02020603050405020304" pitchFamily="18" charset="0"/>
              </a:rPr>
              <a:t>Summary to Avoid TFRs and Getting Busted</a:t>
            </a:r>
            <a:endParaRPr lang="en-US" altLang="en-US" sz="2800">
              <a:latin typeface="Times New Roman" panose="02020603050405020304" pitchFamily="18" charset="0"/>
            </a:endParaRPr>
          </a:p>
        </p:txBody>
      </p:sp>
      <p:sp>
        <p:nvSpPr>
          <p:cNvPr id="9" name="Rectangle 3">
            <a:extLst>
              <a:ext uri="{FF2B5EF4-FFF2-40B4-BE49-F238E27FC236}">
                <a16:creationId xmlns:a16="http://schemas.microsoft.com/office/drawing/2014/main" id="{1445A608-E96D-4E3B-BECD-F2EF91074BE4}"/>
              </a:ext>
            </a:extLst>
          </p:cNvPr>
          <p:cNvSpPr>
            <a:spLocks noGrp="1" noChangeArrowheads="1"/>
          </p:cNvSpPr>
          <p:nvPr>
            <p:ph type="body" sz="half" idx="1"/>
          </p:nvPr>
        </p:nvSpPr>
        <p:spPr>
          <a:xfrm>
            <a:off x="0" y="384175"/>
            <a:ext cx="9144000" cy="5662613"/>
          </a:xfrm>
        </p:spPr>
        <p:txBody>
          <a:bodyPr/>
          <a:lstStyle/>
          <a:p>
            <a:pPr>
              <a:lnSpc>
                <a:spcPct val="110000"/>
              </a:lnSpc>
              <a:spcBef>
                <a:spcPct val="25000"/>
              </a:spcBef>
            </a:pPr>
            <a:r>
              <a:rPr lang="en-US" altLang="en-US" sz="2400">
                <a:latin typeface="Times New Roman" panose="02020603050405020304" pitchFamily="18" charset="0"/>
                <a:cs typeface="Arial" panose="020B0604020202020204" pitchFamily="34" charset="0"/>
              </a:rPr>
              <a:t>When You Get to the Airport</a:t>
            </a:r>
          </a:p>
          <a:p>
            <a:pPr lvl="1">
              <a:lnSpc>
                <a:spcPct val="110000"/>
              </a:lnSpc>
              <a:spcBef>
                <a:spcPct val="25000"/>
              </a:spcBef>
            </a:pPr>
            <a:r>
              <a:rPr lang="en-US" altLang="en-US" sz="2300">
                <a:latin typeface="Times New Roman" panose="02020603050405020304" pitchFamily="18" charset="0"/>
                <a:cs typeface="Arial" panose="020B0604020202020204" pitchFamily="34" charset="0"/>
              </a:rPr>
              <a:t>Get an updated briefing</a:t>
            </a:r>
          </a:p>
          <a:p>
            <a:pPr lvl="1">
              <a:lnSpc>
                <a:spcPct val="110000"/>
              </a:lnSpc>
              <a:spcBef>
                <a:spcPct val="25000"/>
              </a:spcBef>
            </a:pPr>
            <a:r>
              <a:rPr lang="en-US" altLang="en-US" sz="2300">
                <a:latin typeface="Times New Roman" panose="02020603050405020304" pitchFamily="18" charset="0"/>
                <a:cs typeface="Arial" panose="020B0604020202020204" pitchFamily="34" charset="0"/>
              </a:rPr>
              <a:t>Do a thorough pre-flight inspection</a:t>
            </a:r>
          </a:p>
          <a:p>
            <a:pPr lvl="1">
              <a:lnSpc>
                <a:spcPct val="110000"/>
              </a:lnSpc>
              <a:spcBef>
                <a:spcPct val="25000"/>
              </a:spcBef>
            </a:pPr>
            <a:r>
              <a:rPr lang="en-US" altLang="en-US" sz="2300">
                <a:latin typeface="Times New Roman" panose="02020603050405020304" pitchFamily="18" charset="0"/>
                <a:cs typeface="Arial" panose="020B0604020202020204" pitchFamily="34" charset="0"/>
              </a:rPr>
              <a:t>Get as much fuel as you can carry within weight and balance limitations</a:t>
            </a:r>
          </a:p>
          <a:p>
            <a:pPr lvl="1">
              <a:lnSpc>
                <a:spcPct val="110000"/>
              </a:lnSpc>
              <a:spcBef>
                <a:spcPct val="25000"/>
              </a:spcBef>
            </a:pPr>
            <a:r>
              <a:rPr lang="en-US" altLang="en-US" sz="2300">
                <a:latin typeface="Times New Roman" panose="02020603050405020304" pitchFamily="18" charset="0"/>
                <a:cs typeface="Arial" panose="020B0604020202020204" pitchFamily="34" charset="0"/>
              </a:rPr>
              <a:t>Enter your route of flight in avionics and EFB before starting engine</a:t>
            </a:r>
          </a:p>
          <a:p>
            <a:pPr>
              <a:lnSpc>
                <a:spcPct val="110000"/>
              </a:lnSpc>
              <a:spcBef>
                <a:spcPct val="25000"/>
              </a:spcBef>
            </a:pPr>
            <a:r>
              <a:rPr lang="en-US" altLang="en-US" sz="2400">
                <a:latin typeface="Times New Roman" panose="02020603050405020304" pitchFamily="18" charset="0"/>
                <a:cs typeface="Arial" panose="020B0604020202020204" pitchFamily="34" charset="0"/>
              </a:rPr>
              <a:t>After Takeoff</a:t>
            </a:r>
          </a:p>
          <a:p>
            <a:pPr lvl="1">
              <a:lnSpc>
                <a:spcPct val="110000"/>
              </a:lnSpc>
              <a:spcBef>
                <a:spcPct val="25000"/>
              </a:spcBef>
            </a:pPr>
            <a:r>
              <a:rPr lang="en-US" altLang="en-US" sz="2300">
                <a:latin typeface="Times New Roman" panose="02020603050405020304" pitchFamily="18" charset="0"/>
                <a:cs typeface="Arial" panose="020B0604020202020204" pitchFamily="34" charset="0"/>
              </a:rPr>
              <a:t>Activate flight plan and/or request flight following</a:t>
            </a:r>
          </a:p>
          <a:p>
            <a:pPr lvl="2">
              <a:lnSpc>
                <a:spcPct val="110000"/>
              </a:lnSpc>
              <a:spcBef>
                <a:spcPct val="25000"/>
              </a:spcBef>
            </a:pPr>
            <a:r>
              <a:rPr lang="en-US" altLang="en-US" sz="2300" b="1">
                <a:solidFill>
                  <a:srgbClr val="FF0000"/>
                </a:solidFill>
                <a:latin typeface="Times New Roman" panose="02020603050405020304" pitchFamily="18" charset="0"/>
                <a:cs typeface="Arial" panose="020B0604020202020204" pitchFamily="34" charset="0"/>
              </a:rPr>
              <a:t>If airport underneath TFR, will need to activate </a:t>
            </a:r>
            <a:r>
              <a:rPr lang="en-US" altLang="en-US" sz="2300" b="1" u="sng">
                <a:solidFill>
                  <a:srgbClr val="FF0000"/>
                </a:solidFill>
                <a:latin typeface="Times New Roman" panose="02020603050405020304" pitchFamily="18" charset="0"/>
                <a:cs typeface="Arial" panose="020B0604020202020204" pitchFamily="34" charset="0"/>
              </a:rPr>
              <a:t>before</a:t>
            </a:r>
            <a:r>
              <a:rPr lang="en-US" altLang="en-US" sz="2300" b="1">
                <a:solidFill>
                  <a:srgbClr val="FF0000"/>
                </a:solidFill>
                <a:latin typeface="Times New Roman" panose="02020603050405020304" pitchFamily="18" charset="0"/>
                <a:cs typeface="Arial" panose="020B0604020202020204" pitchFamily="34" charset="0"/>
              </a:rPr>
              <a:t> takeoff</a:t>
            </a:r>
          </a:p>
          <a:p>
            <a:pPr lvl="1">
              <a:lnSpc>
                <a:spcPct val="110000"/>
              </a:lnSpc>
              <a:spcBef>
                <a:spcPct val="25000"/>
              </a:spcBef>
            </a:pPr>
            <a:r>
              <a:rPr lang="en-US" altLang="en-US" sz="2300">
                <a:latin typeface="Times New Roman" panose="02020603050405020304" pitchFamily="18" charset="0"/>
                <a:cs typeface="Arial" panose="020B0604020202020204" pitchFamily="34" charset="0"/>
              </a:rPr>
              <a:t>Do what you can to automate your workload  </a:t>
            </a:r>
          </a:p>
          <a:p>
            <a:pPr lvl="1">
              <a:lnSpc>
                <a:spcPct val="110000"/>
              </a:lnSpc>
              <a:spcBef>
                <a:spcPct val="25000"/>
              </a:spcBef>
            </a:pPr>
            <a:r>
              <a:rPr lang="en-US" altLang="en-US" sz="2300">
                <a:latin typeface="Times New Roman" panose="02020603050405020304" pitchFamily="18" charset="0"/>
                <a:cs typeface="Arial" panose="020B0604020202020204" pitchFamily="34" charset="0"/>
              </a:rPr>
              <a:t>Get in-flight advisories to determine location of TFRs</a:t>
            </a:r>
          </a:p>
          <a:p>
            <a:pPr lvl="1">
              <a:lnSpc>
                <a:spcPct val="110000"/>
              </a:lnSpc>
              <a:spcBef>
                <a:spcPct val="25000"/>
              </a:spcBef>
            </a:pPr>
            <a:r>
              <a:rPr lang="en-US" altLang="en-US" sz="2300">
                <a:latin typeface="Times New Roman" panose="02020603050405020304" pitchFamily="18" charset="0"/>
                <a:cs typeface="Arial" panose="020B0604020202020204" pitchFamily="34" charset="0"/>
              </a:rPr>
              <a:t>Request course/altitude change as necessary to avoid TFRs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9" end="9"/>
                                            </p:txEl>
                                          </p:spTgt>
                                        </p:tgtEl>
                                        <p:attrNameLst>
                                          <p:attrName>style.visibility</p:attrName>
                                        </p:attrNameLst>
                                      </p:cBhvr>
                                      <p:to>
                                        <p:strVal val="visible"/>
                                      </p:to>
                                    </p:set>
                                    <p:anim calcmode="lin" valueType="num">
                                      <p:cBhvr additive="base">
                                        <p:cTn id="6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9">
                                            <p:txEl>
                                              <p:pRg st="10" end="10"/>
                                            </p:txEl>
                                          </p:spTgt>
                                        </p:tgtEl>
                                        <p:attrNameLst>
                                          <p:attrName>style.visibility</p:attrName>
                                        </p:attrNameLst>
                                      </p:cBhvr>
                                      <p:to>
                                        <p:strVal val="visible"/>
                                      </p:to>
                                    </p:set>
                                    <p:anim calcmode="lin" valueType="num">
                                      <p:cBhvr additive="base">
                                        <p:cTn id="67"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441724C5-7EB8-4E9C-80D5-62848CA0CDFA}"/>
              </a:ext>
            </a:extLst>
          </p:cNvPr>
          <p:cNvSpPr>
            <a:spLocks noGrp="1" noChangeArrowheads="1"/>
          </p:cNvSpPr>
          <p:nvPr>
            <p:ph type="title"/>
          </p:nvPr>
        </p:nvSpPr>
        <p:spPr>
          <a:xfrm>
            <a:off x="0" y="0"/>
            <a:ext cx="9144000" cy="869950"/>
          </a:xfrm>
          <a:noFill/>
        </p:spPr>
        <p:txBody>
          <a:bodyPr/>
          <a:lstStyle/>
          <a:p>
            <a:pPr algn="ctr" eaLnBrk="1" hangingPunct="1"/>
            <a:r>
              <a:rPr lang="en-US" altLang="en-US" sz="2400" i="1">
                <a:latin typeface="Times New Roman" panose="02020603050405020304" pitchFamily="18" charset="0"/>
              </a:rPr>
              <a:t>Tips for Temporary Flight Restrictions (TFR) and Special Use Airspace </a:t>
            </a:r>
          </a:p>
        </p:txBody>
      </p:sp>
      <p:pic>
        <p:nvPicPr>
          <p:cNvPr id="176131" name="Picture 3">
            <a:extLst>
              <a:ext uri="{FF2B5EF4-FFF2-40B4-BE49-F238E27FC236}">
                <a16:creationId xmlns:a16="http://schemas.microsoft.com/office/drawing/2014/main" id="{4EC47711-5C1C-430A-B7C8-AB448C1D2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869950"/>
            <a:ext cx="6599238"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6131"/>
                                        </p:tgtEl>
                                        <p:attrNameLst>
                                          <p:attrName>style.visibility</p:attrName>
                                        </p:attrNameLst>
                                      </p:cBhvr>
                                      <p:to>
                                        <p:strVal val="visible"/>
                                      </p:to>
                                    </p:set>
                                    <p:anim calcmode="lin" valueType="num">
                                      <p:cBhvr additive="base">
                                        <p:cTn id="7" dur="500" fill="hold"/>
                                        <p:tgtEl>
                                          <p:spTgt spid="176131"/>
                                        </p:tgtEl>
                                        <p:attrNameLst>
                                          <p:attrName>ppt_x</p:attrName>
                                        </p:attrNameLst>
                                      </p:cBhvr>
                                      <p:tavLst>
                                        <p:tav tm="0">
                                          <p:val>
                                            <p:strVal val="#ppt_x"/>
                                          </p:val>
                                        </p:tav>
                                        <p:tav tm="100000">
                                          <p:val>
                                            <p:strVal val="#ppt_x"/>
                                          </p:val>
                                        </p:tav>
                                      </p:tavLst>
                                    </p:anim>
                                    <p:anim calcmode="lin" valueType="num">
                                      <p:cBhvr additive="base">
                                        <p:cTn id="8" dur="500" fill="hold"/>
                                        <p:tgtEl>
                                          <p:spTgt spid="176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E420236F-368C-43BC-8D32-A2ED36848D57}"/>
              </a:ext>
            </a:extLst>
          </p:cNvPr>
          <p:cNvSpPr>
            <a:spLocks noGrp="1" noChangeArrowheads="1"/>
          </p:cNvSpPr>
          <p:nvPr>
            <p:ph type="title"/>
          </p:nvPr>
        </p:nvSpPr>
        <p:spPr>
          <a:xfrm>
            <a:off x="0" y="0"/>
            <a:ext cx="9144000" cy="869950"/>
          </a:xfrm>
          <a:noFill/>
        </p:spPr>
        <p:txBody>
          <a:bodyPr/>
          <a:lstStyle/>
          <a:p>
            <a:pPr algn="ctr" eaLnBrk="1" hangingPunct="1"/>
            <a:r>
              <a:rPr lang="en-US" altLang="en-US" sz="2400" i="1">
                <a:latin typeface="Times New Roman" panose="02020603050405020304" pitchFamily="18" charset="0"/>
              </a:rPr>
              <a:t>Tips for Temporary Flight Restrictions (TFR) and Special Use Airspace </a:t>
            </a:r>
          </a:p>
        </p:txBody>
      </p:sp>
      <p:pic>
        <p:nvPicPr>
          <p:cNvPr id="178179" name="Picture 1">
            <a:extLst>
              <a:ext uri="{FF2B5EF4-FFF2-40B4-BE49-F238E27FC236}">
                <a16:creationId xmlns:a16="http://schemas.microsoft.com/office/drawing/2014/main" id="{A3492529-6DC7-422A-8D2B-D302CF1618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4263" y="869950"/>
            <a:ext cx="6938962"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8179"/>
                                        </p:tgtEl>
                                        <p:attrNameLst>
                                          <p:attrName>style.visibility</p:attrName>
                                        </p:attrNameLst>
                                      </p:cBhvr>
                                      <p:to>
                                        <p:strVal val="visible"/>
                                      </p:to>
                                    </p:set>
                                    <p:anim calcmode="lin" valueType="num">
                                      <p:cBhvr additive="base">
                                        <p:cTn id="7" dur="500" fill="hold"/>
                                        <p:tgtEl>
                                          <p:spTgt spid="178179"/>
                                        </p:tgtEl>
                                        <p:attrNameLst>
                                          <p:attrName>ppt_x</p:attrName>
                                        </p:attrNameLst>
                                      </p:cBhvr>
                                      <p:tavLst>
                                        <p:tav tm="0">
                                          <p:val>
                                            <p:strVal val="#ppt_x"/>
                                          </p:val>
                                        </p:tav>
                                        <p:tav tm="100000">
                                          <p:val>
                                            <p:strVal val="#ppt_x"/>
                                          </p:val>
                                        </p:tav>
                                      </p:tavLst>
                                    </p:anim>
                                    <p:anim calcmode="lin" valueType="num">
                                      <p:cBhvr additive="base">
                                        <p:cTn id="8" dur="500" fill="hold"/>
                                        <p:tgtEl>
                                          <p:spTgt spid="178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C8A4E6B0-A35C-482E-BE41-0E93786D1AB4}"/>
              </a:ext>
            </a:extLst>
          </p:cNvPr>
          <p:cNvSpPr>
            <a:spLocks noGrp="1" noChangeArrowheads="1"/>
          </p:cNvSpPr>
          <p:nvPr>
            <p:ph type="title"/>
          </p:nvPr>
        </p:nvSpPr>
        <p:spPr>
          <a:xfrm>
            <a:off x="0" y="0"/>
            <a:ext cx="9144000" cy="5913438"/>
          </a:xfrm>
          <a:noFill/>
        </p:spPr>
        <p:txBody>
          <a:bodyPr/>
          <a:lstStyle/>
          <a:p>
            <a:pPr algn="ctr" eaLnBrk="1" hangingPunct="1"/>
            <a:r>
              <a:rPr lang="en-US" altLang="en-US" sz="5400">
                <a:latin typeface="Times New Roman" panose="02020603050405020304" pitchFamily="18" charset="0"/>
              </a:rPr>
              <a:t>NORAD &amp; FAA</a:t>
            </a:r>
            <a:br>
              <a:rPr lang="en-US" altLang="en-US" sz="5400">
                <a:latin typeface="Times New Roman" panose="02020603050405020304" pitchFamily="18" charset="0"/>
              </a:rPr>
            </a:br>
            <a:r>
              <a:rPr lang="en-US" altLang="en-US" sz="5400">
                <a:latin typeface="Times New Roman" panose="02020603050405020304" pitchFamily="18" charset="0"/>
              </a:rPr>
              <a:t>Intercept</a:t>
            </a:r>
            <a:br>
              <a:rPr lang="en-US" altLang="en-US" sz="5400">
                <a:latin typeface="Times New Roman" panose="02020603050405020304" pitchFamily="18" charset="0"/>
              </a:rPr>
            </a:br>
            <a:r>
              <a:rPr lang="en-US" altLang="en-US" sz="5400">
                <a:latin typeface="Times New Roman" panose="02020603050405020304" pitchFamily="18" charset="0"/>
              </a:rPr>
              <a:t>Procedures</a:t>
            </a:r>
            <a:br>
              <a:rPr lang="en-US" altLang="en-US" sz="5400">
                <a:latin typeface="Times New Roman" panose="02020603050405020304" pitchFamily="18" charset="0"/>
              </a:rPr>
            </a:br>
            <a:endParaRPr lang="en-US" altLang="en-US" sz="5400" b="0">
              <a:latin typeface="Times New Roman" panose="02020603050405020304" pitchFamily="18" charset="0"/>
            </a:endParaRPr>
          </a:p>
        </p:txBody>
      </p:sp>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909583C2-DAC3-4471-8397-9A8CB6331589}"/>
              </a:ext>
            </a:extLst>
          </p:cNvPr>
          <p:cNvSpPr>
            <a:spLocks noGrp="1" noChangeArrowheads="1"/>
          </p:cNvSpPr>
          <p:nvPr>
            <p:ph type="title"/>
          </p:nvPr>
        </p:nvSpPr>
        <p:spPr>
          <a:xfrm>
            <a:off x="0" y="0"/>
            <a:ext cx="9144000" cy="427038"/>
          </a:xfrm>
          <a:noFill/>
        </p:spPr>
        <p:txBody>
          <a:bodyPr/>
          <a:lstStyle/>
          <a:p>
            <a:pPr algn="ctr" eaLnBrk="1" hangingPunct="1"/>
            <a:r>
              <a:rPr lang="en-US" altLang="en-US" sz="3200" i="1" dirty="0">
                <a:latin typeface="Times New Roman" panose="02020603050405020304" pitchFamily="18" charset="0"/>
              </a:rPr>
              <a:t>NORAD &amp; FAA Intercept Procedures</a:t>
            </a:r>
          </a:p>
        </p:txBody>
      </p:sp>
      <p:pic>
        <p:nvPicPr>
          <p:cNvPr id="251907" name="Picture 2">
            <a:extLst>
              <a:ext uri="{FF2B5EF4-FFF2-40B4-BE49-F238E27FC236}">
                <a16:creationId xmlns:a16="http://schemas.microsoft.com/office/drawing/2014/main" id="{037E0A22-B98F-461A-B66E-35A70063F4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7063"/>
            <a:ext cx="90408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Rectangle 3">
            <a:extLst>
              <a:ext uri="{FF2B5EF4-FFF2-40B4-BE49-F238E27FC236}">
                <a16:creationId xmlns:a16="http://schemas.microsoft.com/office/drawing/2014/main" id="{718ED698-086D-4D93-BCFF-3A65D59A6766}"/>
              </a:ext>
            </a:extLst>
          </p:cNvPr>
          <p:cNvSpPr>
            <a:spLocks noChangeArrowheads="1"/>
          </p:cNvSpPr>
          <p:nvPr/>
        </p:nvSpPr>
        <p:spPr bwMode="auto">
          <a:xfrm>
            <a:off x="220663" y="1808163"/>
            <a:ext cx="9144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b="1">
                <a:solidFill>
                  <a:schemeClr val="tx1"/>
                </a:solidFill>
                <a:latin typeface="Arial" panose="020B0604020202020204" pitchFamily="34" charset="0"/>
              </a:defRPr>
            </a:lvl1pPr>
            <a:lvl2pPr marL="800100" indent="-34290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nSpc>
                <a:spcPct val="110000"/>
              </a:lnSpc>
              <a:spcBef>
                <a:spcPct val="25000"/>
              </a:spcBef>
            </a:pPr>
            <a:r>
              <a:rPr lang="en-US" altLang="en-US" b="0">
                <a:latin typeface="Times New Roman" panose="02020603050405020304" pitchFamily="18" charset="0"/>
                <a:cs typeface="Arial" panose="020B0604020202020204" pitchFamily="34" charset="0"/>
              </a:rPr>
              <a:t>Get Intercept Procedures “Knee Board Card” at link below.</a:t>
            </a:r>
          </a:p>
          <a:p>
            <a:pPr lvl="1">
              <a:spcBef>
                <a:spcPct val="0"/>
              </a:spcBef>
              <a:buFont typeface="Courier New" panose="02070309020205020404" pitchFamily="49" charset="0"/>
              <a:buChar char="o"/>
            </a:pPr>
            <a:r>
              <a:rPr lang="en-US" altLang="en-US">
                <a:latin typeface="Times New Roman" panose="02020603050405020304" pitchFamily="18" charset="0"/>
                <a:cs typeface="Times New Roman" panose="02020603050405020304" pitchFamily="18" charset="0"/>
                <a:hlinkClick r:id="rId4"/>
              </a:rPr>
              <a:t>https://www.aopa.org/-/media/files/aopa/home/go-flying/tfrs/noradandfaainterceptprocedures.pdf?la=en</a:t>
            </a:r>
            <a:r>
              <a:rPr lang="en-US" altLang="en-US">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FF11106F-498F-46D8-9404-A9EA7AF80E1A}"/>
              </a:ext>
            </a:extLst>
          </p:cNvPr>
          <p:cNvSpPr>
            <a:spLocks noGrp="1" noChangeArrowheads="1"/>
          </p:cNvSpPr>
          <p:nvPr>
            <p:ph type="title"/>
          </p:nvPr>
        </p:nvSpPr>
        <p:spPr>
          <a:xfrm>
            <a:off x="0" y="0"/>
            <a:ext cx="9144000" cy="457200"/>
          </a:xfrm>
          <a:noFill/>
        </p:spPr>
        <p:txBody>
          <a:bodyPr/>
          <a:lstStyle/>
          <a:p>
            <a:pPr algn="ctr" eaLnBrk="1" hangingPunct="1"/>
            <a:r>
              <a:rPr lang="en-US" altLang="en-US" sz="3200" i="1" dirty="0">
                <a:latin typeface="Times New Roman" panose="02020603050405020304" pitchFamily="18" charset="0"/>
              </a:rPr>
              <a:t>NORAD &amp; FAA Intercept Procedures</a:t>
            </a:r>
          </a:p>
        </p:txBody>
      </p:sp>
      <p:pic>
        <p:nvPicPr>
          <p:cNvPr id="253955" name="Picture 2">
            <a:extLst>
              <a:ext uri="{FF2B5EF4-FFF2-40B4-BE49-F238E27FC236}">
                <a16:creationId xmlns:a16="http://schemas.microsoft.com/office/drawing/2014/main" id="{8B6E32AA-478E-4411-9883-50B947CB3E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457200"/>
            <a:ext cx="6991350"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F0C1B8D1-E971-4967-8B1A-98FF3D9E22F5}"/>
              </a:ext>
            </a:extLst>
          </p:cNvPr>
          <p:cNvSpPr>
            <a:spLocks noGrp="1" noChangeArrowheads="1"/>
          </p:cNvSpPr>
          <p:nvPr>
            <p:ph type="title"/>
          </p:nvPr>
        </p:nvSpPr>
        <p:spPr>
          <a:xfrm>
            <a:off x="0" y="0"/>
            <a:ext cx="9144000" cy="457200"/>
          </a:xfrm>
          <a:noFill/>
        </p:spPr>
        <p:txBody>
          <a:bodyPr/>
          <a:lstStyle/>
          <a:p>
            <a:pPr algn="ctr" eaLnBrk="1" hangingPunct="1"/>
            <a:r>
              <a:rPr lang="en-US" altLang="en-US" sz="3200" i="1" dirty="0">
                <a:latin typeface="Times New Roman" panose="02020603050405020304" pitchFamily="18" charset="0"/>
              </a:rPr>
              <a:t>NORAD &amp; FAA Intercept Procedures</a:t>
            </a:r>
          </a:p>
        </p:txBody>
      </p:sp>
      <p:pic>
        <p:nvPicPr>
          <p:cNvPr id="256003" name="Picture 1">
            <a:extLst>
              <a:ext uri="{FF2B5EF4-FFF2-40B4-BE49-F238E27FC236}">
                <a16:creationId xmlns:a16="http://schemas.microsoft.com/office/drawing/2014/main" id="{5C61ED08-A373-4B6F-8B9C-91A91957BD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475" y="457200"/>
            <a:ext cx="744220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055096D7-20C9-4F5F-B6C0-BD0D4973D928}"/>
              </a:ext>
            </a:extLst>
          </p:cNvPr>
          <p:cNvSpPr>
            <a:spLocks noGrp="1" noChangeArrowheads="1"/>
          </p:cNvSpPr>
          <p:nvPr>
            <p:ph type="title" idx="4294967295"/>
          </p:nvPr>
        </p:nvSpPr>
        <p:spPr>
          <a:xfrm>
            <a:off x="0" y="0"/>
            <a:ext cx="9144000" cy="838200"/>
          </a:xfrm>
        </p:spPr>
        <p:txBody>
          <a:bodyPr lIns="92075" tIns="46038" rIns="92075" bIns="46038"/>
          <a:lstStyle/>
          <a:p>
            <a:pPr algn="ctr" eaLnBrk="1" hangingPunct="1"/>
            <a:r>
              <a:rPr lang="en-US" altLang="en-US" sz="4400" i="1">
                <a:latin typeface="Times New Roman" panose="02020603050405020304" pitchFamily="18" charset="0"/>
              </a:rPr>
              <a:t>References and Information</a:t>
            </a:r>
          </a:p>
        </p:txBody>
      </p:sp>
      <p:sp>
        <p:nvSpPr>
          <p:cNvPr id="59395" name="Rectangle 3">
            <a:extLst>
              <a:ext uri="{FF2B5EF4-FFF2-40B4-BE49-F238E27FC236}">
                <a16:creationId xmlns:a16="http://schemas.microsoft.com/office/drawing/2014/main" id="{0C8828A7-37A9-49CA-9093-11D1C1ED05F8}"/>
              </a:ext>
            </a:extLst>
          </p:cNvPr>
          <p:cNvSpPr>
            <a:spLocks noGrp="1" noChangeArrowheads="1"/>
          </p:cNvSpPr>
          <p:nvPr>
            <p:ph type="body" sz="half" idx="4294967295"/>
          </p:nvPr>
        </p:nvSpPr>
        <p:spPr>
          <a:xfrm>
            <a:off x="0" y="838200"/>
            <a:ext cx="9144000" cy="5029200"/>
          </a:xfrm>
        </p:spPr>
        <p:txBody>
          <a:bodyPr lIns="92075" tIns="46038" rIns="92075" bIns="46038"/>
          <a:lstStyle/>
          <a:p>
            <a:pPr eaLnBrk="1" hangingPunct="1">
              <a:defRPr/>
            </a:pPr>
            <a:r>
              <a:rPr lang="en-US" sz="2400" dirty="0">
                <a:latin typeface="Times New Roman" pitchFamily="18" charset="0"/>
              </a:rPr>
              <a:t>Electronic Code of Federal Regulations – Title 14 Chapter I--Federal Aviation Administration, Department of Transportation</a:t>
            </a:r>
          </a:p>
          <a:p>
            <a:pPr marL="685800" lvl="1" indent="-285750">
              <a:spcBef>
                <a:spcPct val="0"/>
              </a:spcBef>
              <a:defRPr/>
            </a:pPr>
            <a:r>
              <a:rPr lang="en-US" sz="2400" b="1" dirty="0">
                <a:latin typeface="Times New Roman" pitchFamily="18" charset="0"/>
                <a:ea typeface="+mn-ea"/>
                <a:cs typeface="+mn-cs"/>
              </a:rPr>
              <a:t>Subchapter D – Airmen </a:t>
            </a:r>
          </a:p>
          <a:p>
            <a:pPr lvl="2">
              <a:spcBef>
                <a:spcPct val="0"/>
              </a:spcBef>
              <a:defRPr/>
            </a:pPr>
            <a:r>
              <a:rPr lang="en-US" sz="2400" dirty="0">
                <a:latin typeface="Times New Roman" panose="02020603050405020304" pitchFamily="18" charset="0"/>
                <a:cs typeface="Times New Roman" panose="02020603050405020304" pitchFamily="18" charset="0"/>
                <a:hlinkClick r:id="rId3"/>
              </a:rPr>
              <a:t>Electronic Code of Federal Regulations (</a:t>
            </a:r>
            <a:r>
              <a:rPr lang="en-US" sz="2400" dirty="0" err="1">
                <a:latin typeface="Times New Roman" panose="02020603050405020304" pitchFamily="18" charset="0"/>
                <a:cs typeface="Times New Roman" panose="02020603050405020304" pitchFamily="18" charset="0"/>
                <a:hlinkClick r:id="rId3"/>
              </a:rPr>
              <a:t>eCFR</a:t>
            </a:r>
            <a:r>
              <a:rPr lang="en-US" sz="2400" dirty="0">
                <a:latin typeface="Times New Roman" panose="02020603050405020304" pitchFamily="18" charset="0"/>
                <a:cs typeface="Times New Roman" panose="02020603050405020304" pitchFamily="18" charset="0"/>
                <a:hlinkClick r:id="rId3"/>
              </a:rPr>
              <a:t>)</a:t>
            </a:r>
            <a:endParaRPr lang="en-US" sz="2400" dirty="0">
              <a:latin typeface="Times New Roman" panose="02020603050405020304" pitchFamily="18" charset="0"/>
              <a:cs typeface="Times New Roman" panose="02020603050405020304" pitchFamily="18" charset="0"/>
            </a:endParaRPr>
          </a:p>
          <a:p>
            <a:pPr lvl="2">
              <a:spcBef>
                <a:spcPct val="0"/>
              </a:spcBef>
              <a:defRPr/>
            </a:pPr>
            <a:r>
              <a:rPr lang="en-US" sz="2400" dirty="0">
                <a:latin typeface="Times New Roman" pitchFamily="18" charset="0"/>
                <a:cs typeface="Arial" charset="0"/>
              </a:rPr>
              <a:t>Scroll down and click on Part 61 </a:t>
            </a:r>
            <a:endParaRPr lang="en-US" sz="2000" dirty="0">
              <a:latin typeface="Times New Roman" pitchFamily="18" charset="0"/>
              <a:cs typeface="Arial" charset="0"/>
            </a:endParaRPr>
          </a:p>
          <a:p>
            <a:pPr lvl="1">
              <a:spcBef>
                <a:spcPct val="0"/>
              </a:spcBef>
              <a:defRPr/>
            </a:pPr>
            <a:r>
              <a:rPr lang="en-US" sz="2400" b="1" dirty="0">
                <a:latin typeface="Times New Roman" pitchFamily="18" charset="0"/>
                <a:ea typeface="+mn-ea"/>
                <a:cs typeface="+mn-cs"/>
              </a:rPr>
              <a:t>Subchapter F – Air Traffic and General Operating Rules</a:t>
            </a:r>
            <a:endParaRPr lang="en-US" sz="2400" b="1" dirty="0">
              <a:latin typeface="Times New Roman" pitchFamily="18" charset="0"/>
              <a:ea typeface="+mn-ea"/>
              <a:cs typeface="+mn-cs"/>
              <a:hlinkClick r:id="rId4"/>
            </a:endParaRPr>
          </a:p>
          <a:p>
            <a:pPr lvl="2">
              <a:spcBef>
                <a:spcPct val="0"/>
              </a:spcBef>
              <a:defRPr/>
            </a:pPr>
            <a:r>
              <a:rPr lang="en-US" sz="2400" dirty="0">
                <a:latin typeface="Times New Roman" panose="02020603050405020304" pitchFamily="18" charset="0"/>
                <a:cs typeface="Times New Roman" panose="02020603050405020304" pitchFamily="18" charset="0"/>
                <a:hlinkClick r:id="rId3"/>
              </a:rPr>
              <a:t>Electronic Code of Federal Regulations (</a:t>
            </a:r>
            <a:r>
              <a:rPr lang="en-US" sz="2400" dirty="0" err="1">
                <a:latin typeface="Times New Roman" panose="02020603050405020304" pitchFamily="18" charset="0"/>
                <a:cs typeface="Times New Roman" panose="02020603050405020304" pitchFamily="18" charset="0"/>
                <a:hlinkClick r:id="rId3"/>
              </a:rPr>
              <a:t>eCFR</a:t>
            </a:r>
            <a:r>
              <a:rPr lang="en-US" sz="2400" dirty="0">
                <a:latin typeface="Times New Roman" panose="02020603050405020304" pitchFamily="18" charset="0"/>
                <a:cs typeface="Times New Roman" panose="02020603050405020304" pitchFamily="18" charset="0"/>
                <a:hlinkClick r:id="rId3"/>
              </a:rPr>
              <a:t>)</a:t>
            </a:r>
            <a:endParaRPr lang="en-US" sz="2400" dirty="0">
              <a:latin typeface="Times New Roman" panose="02020603050405020304" pitchFamily="18" charset="0"/>
              <a:cs typeface="Times New Roman" panose="02020603050405020304" pitchFamily="18" charset="0"/>
            </a:endParaRPr>
          </a:p>
          <a:p>
            <a:pPr lvl="2">
              <a:spcBef>
                <a:spcPct val="0"/>
              </a:spcBef>
              <a:defRPr/>
            </a:pPr>
            <a:r>
              <a:rPr lang="en-US" sz="2400" dirty="0">
                <a:latin typeface="Times New Roman" pitchFamily="18" charset="0"/>
                <a:cs typeface="Arial" charset="0"/>
              </a:rPr>
              <a:t>Scroll down and click on Part 91</a:t>
            </a:r>
            <a:endParaRPr lang="en-US" sz="2400" dirty="0">
              <a:latin typeface="Times New Roman" pitchFamily="18" charset="0"/>
              <a:cs typeface="Arial" charset="0"/>
              <a:hlinkClick r:id="rId4"/>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calcmode="lin" valueType="num">
                                      <p:cBhvr additive="base">
                                        <p:cTn id="17"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39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 calcmode="lin" valueType="num">
                                      <p:cBhvr additive="base">
                                        <p:cTn id="21"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 calcmode="lin" valueType="num">
                                      <p:cBhvr additive="base">
                                        <p:cTn id="27"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939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9395">
                                            <p:txEl>
                                              <p:pRg st="5" end="5"/>
                                            </p:txEl>
                                          </p:spTgt>
                                        </p:tgtEl>
                                        <p:attrNameLst>
                                          <p:attrName>style.visibility</p:attrName>
                                        </p:attrNameLst>
                                      </p:cBhvr>
                                      <p:to>
                                        <p:strVal val="visible"/>
                                      </p:to>
                                    </p:set>
                                    <p:anim calcmode="lin" valueType="num">
                                      <p:cBhvr additive="base">
                                        <p:cTn id="31"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9395">
                                            <p:txEl>
                                              <p:pRg st="6" end="6"/>
                                            </p:txEl>
                                          </p:spTgt>
                                        </p:tgtEl>
                                        <p:attrNameLst>
                                          <p:attrName>style.visibility</p:attrName>
                                        </p:attrNameLst>
                                      </p:cBhvr>
                                      <p:to>
                                        <p:strVal val="visible"/>
                                      </p:to>
                                    </p:set>
                                    <p:anim calcmode="lin" valueType="num">
                                      <p:cBhvr additive="base">
                                        <p:cTn id="35" dur="5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939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E979A91-FFE6-45BC-A0AD-9C69E49906C0}"/>
              </a:ext>
            </a:extLst>
          </p:cNvPr>
          <p:cNvSpPr>
            <a:spLocks noGrp="1" noChangeArrowheads="1"/>
          </p:cNvSpPr>
          <p:nvPr>
            <p:ph type="title"/>
          </p:nvPr>
        </p:nvSpPr>
        <p:spPr>
          <a:xfrm>
            <a:off x="0" y="0"/>
            <a:ext cx="9144000" cy="1077913"/>
          </a:xfrm>
          <a:noFill/>
        </p:spPr>
        <p:txBody>
          <a:bodyPr/>
          <a:lstStyle/>
          <a:p>
            <a:pPr algn="ctr" eaLnBrk="1" hangingPunct="1"/>
            <a:r>
              <a:rPr lang="en-US" altLang="en-US" sz="2800" i="1" dirty="0">
                <a:latin typeface="Times New Roman" panose="02020603050405020304" pitchFamily="18" charset="0"/>
              </a:rPr>
              <a:t>14 CFR 91.141 – Flight restrictions in the proximity of the President and other parties.</a:t>
            </a:r>
            <a:endParaRPr lang="en-US" altLang="en-US" sz="2800" dirty="0">
              <a:latin typeface="Times New Roman" panose="02020603050405020304" pitchFamily="18" charset="0"/>
            </a:endParaRPr>
          </a:p>
        </p:txBody>
      </p:sp>
      <p:sp>
        <p:nvSpPr>
          <p:cNvPr id="104451" name="Rectangle 3">
            <a:extLst>
              <a:ext uri="{FF2B5EF4-FFF2-40B4-BE49-F238E27FC236}">
                <a16:creationId xmlns:a16="http://schemas.microsoft.com/office/drawing/2014/main" id="{20E25D8B-CCD4-4FF0-B8DD-1353B3C1E897}"/>
              </a:ext>
            </a:extLst>
          </p:cNvPr>
          <p:cNvSpPr>
            <a:spLocks noGrp="1" noChangeArrowheads="1"/>
          </p:cNvSpPr>
          <p:nvPr>
            <p:ph type="body" sz="half" idx="1"/>
          </p:nvPr>
        </p:nvSpPr>
        <p:spPr>
          <a:xfrm>
            <a:off x="0" y="1077913"/>
            <a:ext cx="9144000" cy="1930400"/>
          </a:xfrm>
        </p:spPr>
        <p:txBody>
          <a:bodyPr/>
          <a:lstStyle/>
          <a:p>
            <a:r>
              <a:rPr lang="en-US" sz="2400" b="0" dirty="0">
                <a:latin typeface="Times New Roman" panose="02020603050405020304" pitchFamily="18" charset="0"/>
                <a:cs typeface="Times New Roman" panose="02020603050405020304" pitchFamily="18" charset="0"/>
              </a:rPr>
              <a:t>No person may operate an aircraft over or in the vicinity of any area to be visited or traveled by </a:t>
            </a:r>
            <a:r>
              <a:rPr lang="en-US" sz="2400" dirty="0">
                <a:solidFill>
                  <a:srgbClr val="FF0000"/>
                </a:solidFill>
                <a:latin typeface="Times New Roman" panose="02020603050405020304" pitchFamily="18" charset="0"/>
                <a:cs typeface="Times New Roman" panose="02020603050405020304" pitchFamily="18" charset="0"/>
              </a:rPr>
              <a:t>the President</a:t>
            </a:r>
            <a:r>
              <a:rPr lang="en-US" sz="2400" b="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the Vice President</a:t>
            </a:r>
            <a:r>
              <a:rPr lang="en-US" sz="2400" b="0" dirty="0">
                <a:latin typeface="Times New Roman" panose="02020603050405020304" pitchFamily="18" charset="0"/>
                <a:cs typeface="Times New Roman" panose="02020603050405020304" pitchFamily="18" charset="0"/>
              </a:rPr>
              <a:t>, or </a:t>
            </a:r>
            <a:r>
              <a:rPr lang="en-US" sz="2400" dirty="0">
                <a:solidFill>
                  <a:srgbClr val="FF0000"/>
                </a:solidFill>
                <a:latin typeface="Times New Roman" panose="02020603050405020304" pitchFamily="18" charset="0"/>
                <a:cs typeface="Times New Roman" panose="02020603050405020304" pitchFamily="18" charset="0"/>
              </a:rPr>
              <a:t>other public figures</a:t>
            </a:r>
            <a:r>
              <a:rPr lang="en-US" sz="2400" b="0" dirty="0">
                <a:latin typeface="Times New Roman" panose="02020603050405020304" pitchFamily="18" charset="0"/>
                <a:cs typeface="Times New Roman" panose="02020603050405020304" pitchFamily="18" charset="0"/>
              </a:rPr>
              <a:t> contrary to the restrictions established by the Administrator and published in a Notice to Airmen (NOTAM).</a:t>
            </a:r>
            <a:endParaRPr lang="en-US" altLang="en-US" sz="2400" b="0"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BD4E32DC-ABB3-48A9-87D1-B822DBF5E084}"/>
              </a:ext>
            </a:extLst>
          </p:cNvPr>
          <p:cNvSpPr>
            <a:spLocks noGrp="1" noChangeArrowheads="1"/>
          </p:cNvSpPr>
          <p:nvPr>
            <p:ph type="title" idx="4294967295"/>
          </p:nvPr>
        </p:nvSpPr>
        <p:spPr>
          <a:xfrm>
            <a:off x="304800" y="1371600"/>
            <a:ext cx="8458200" cy="2209800"/>
          </a:xfrm>
        </p:spPr>
        <p:txBody>
          <a:bodyPr/>
          <a:lstStyle/>
          <a:p>
            <a:pPr algn="ctr" eaLnBrk="1" hangingPunct="1"/>
            <a:r>
              <a:rPr lang="en-US" altLang="en-US" sz="5400">
                <a:latin typeface="Times New Roman" panose="02020603050405020304" pitchFamily="18" charset="0"/>
              </a:rPr>
              <a:t>Parting Thoughts</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3D49E742-4ADC-4A72-95EF-DB788B360F07}"/>
              </a:ext>
            </a:extLst>
          </p:cNvPr>
          <p:cNvSpPr>
            <a:spLocks noGrp="1" noChangeArrowheads="1"/>
          </p:cNvSpPr>
          <p:nvPr>
            <p:ph type="title" idx="4294967295"/>
          </p:nvPr>
        </p:nvSpPr>
        <p:spPr>
          <a:xfrm>
            <a:off x="0" y="0"/>
            <a:ext cx="9144000" cy="914400"/>
          </a:xfrm>
        </p:spPr>
        <p:txBody>
          <a:bodyPr lIns="92075" tIns="46037" rIns="92075" bIns="46037"/>
          <a:lstStyle/>
          <a:p>
            <a:pPr eaLnBrk="1" hangingPunct="1"/>
            <a:r>
              <a:rPr lang="en-US" altLang="en-US" i="1">
                <a:latin typeface="Times New Roman" panose="02020603050405020304" pitchFamily="18" charset="0"/>
              </a:rPr>
              <a:t>The Three Most Useless Things to a Pilot</a:t>
            </a:r>
          </a:p>
        </p:txBody>
      </p:sp>
      <p:sp>
        <p:nvSpPr>
          <p:cNvPr id="145411" name="Rectangle 3">
            <a:extLst>
              <a:ext uri="{FF2B5EF4-FFF2-40B4-BE49-F238E27FC236}">
                <a16:creationId xmlns:a16="http://schemas.microsoft.com/office/drawing/2014/main" id="{533AA752-FF04-417C-8155-FB6843303E2B}"/>
              </a:ext>
            </a:extLst>
          </p:cNvPr>
          <p:cNvSpPr>
            <a:spLocks noGrp="1" noChangeArrowheads="1"/>
          </p:cNvSpPr>
          <p:nvPr>
            <p:ph type="body" sz="half" idx="4294967295"/>
          </p:nvPr>
        </p:nvSpPr>
        <p:spPr>
          <a:xfrm>
            <a:off x="0" y="838200"/>
            <a:ext cx="9144000" cy="4953000"/>
          </a:xfrm>
        </p:spPr>
        <p:txBody>
          <a:bodyPr lIns="92075" tIns="46037" rIns="92075" bIns="46037"/>
          <a:lstStyle/>
          <a:p>
            <a:pPr eaLnBrk="1" hangingPunct="1">
              <a:lnSpc>
                <a:spcPct val="110000"/>
              </a:lnSpc>
            </a:pPr>
            <a:r>
              <a:rPr lang="en-US" altLang="en-US" sz="2400">
                <a:latin typeface="Times New Roman" panose="02020603050405020304" pitchFamily="18" charset="0"/>
              </a:rPr>
              <a:t>The runway behind you</a:t>
            </a:r>
          </a:p>
          <a:p>
            <a:pPr lvl="1" eaLnBrk="1" hangingPunct="1">
              <a:lnSpc>
                <a:spcPct val="110000"/>
              </a:lnSpc>
            </a:pPr>
            <a:r>
              <a:rPr lang="en-US" altLang="en-US" sz="2000" b="1">
                <a:latin typeface="Times New Roman" panose="02020603050405020304" pitchFamily="18" charset="0"/>
              </a:rPr>
              <a:t>Moral: know your aircraft’s take-off minimums and calculate the weight and balance for your flight, your airport’s runway  length, density altitude, any obstacles to be cleared</a:t>
            </a:r>
          </a:p>
          <a:p>
            <a:pPr eaLnBrk="1" hangingPunct="1">
              <a:lnSpc>
                <a:spcPct val="110000"/>
              </a:lnSpc>
            </a:pPr>
            <a:r>
              <a:rPr lang="en-US" altLang="en-US" sz="2400">
                <a:latin typeface="Times New Roman" panose="02020603050405020304" pitchFamily="18" charset="0"/>
              </a:rPr>
              <a:t>The altitude above you</a:t>
            </a:r>
          </a:p>
          <a:p>
            <a:pPr lvl="1" eaLnBrk="1" hangingPunct="1">
              <a:lnSpc>
                <a:spcPct val="110000"/>
              </a:lnSpc>
            </a:pPr>
            <a:r>
              <a:rPr lang="en-US" altLang="en-US" sz="2000" b="1">
                <a:latin typeface="Times New Roman" panose="02020603050405020304" pitchFamily="18" charset="0"/>
              </a:rPr>
              <a:t>Moral: know your aircraft’s power settings for climb, cruise, and descent </a:t>
            </a:r>
          </a:p>
          <a:p>
            <a:pPr eaLnBrk="1" hangingPunct="1">
              <a:lnSpc>
                <a:spcPct val="110000"/>
              </a:lnSpc>
            </a:pPr>
            <a:r>
              <a:rPr lang="en-US" altLang="en-US" sz="2400">
                <a:latin typeface="Times New Roman" panose="02020603050405020304" pitchFamily="18" charset="0"/>
              </a:rPr>
              <a:t>The fuel on the ground below you</a:t>
            </a:r>
          </a:p>
          <a:p>
            <a:pPr lvl="1" eaLnBrk="1" hangingPunct="1">
              <a:lnSpc>
                <a:spcPct val="110000"/>
              </a:lnSpc>
            </a:pPr>
            <a:r>
              <a:rPr lang="en-US" altLang="en-US" sz="2000" b="1">
                <a:latin typeface="Times New Roman" panose="02020603050405020304" pitchFamily="18" charset="0"/>
              </a:rPr>
              <a:t>Moral: know your aircraft’s fuel capacity, fuel system, GPH burn rate, and winds aloft for the route of flight. </a:t>
            </a:r>
          </a:p>
          <a:p>
            <a:pPr eaLnBrk="1" hangingPunct="1">
              <a:lnSpc>
                <a:spcPct val="110000"/>
              </a:lnSpc>
            </a:pPr>
            <a:r>
              <a:rPr lang="en-US" altLang="en-US" sz="2400">
                <a:latin typeface="Times New Roman" panose="02020603050405020304" pitchFamily="18" charset="0"/>
              </a:rPr>
              <a:t>Utilize superior judgment to avoid needing to use superior skill</a:t>
            </a:r>
          </a:p>
          <a:p>
            <a:pPr lvl="1" eaLnBrk="1" hangingPunct="1">
              <a:lnSpc>
                <a:spcPct val="110000"/>
              </a:lnSpc>
            </a:pPr>
            <a:r>
              <a:rPr lang="en-US" altLang="en-US" sz="2000" b="1">
                <a:latin typeface="Times New Roman" panose="02020603050405020304" pitchFamily="18" charset="0"/>
              </a:rPr>
              <a:t>Moral: know your aircraft’s systems and how to use them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5411">
                                            <p:txEl>
                                              <p:pRg st="2" end="2"/>
                                            </p:txEl>
                                          </p:spTgt>
                                        </p:tgtEl>
                                        <p:attrNameLst>
                                          <p:attrName>style.visibility</p:attrName>
                                        </p:attrNameLst>
                                      </p:cBhvr>
                                      <p:to>
                                        <p:strVal val="visible"/>
                                      </p:to>
                                    </p:set>
                                    <p:anim calcmode="lin" valueType="num">
                                      <p:cBhvr additive="base">
                                        <p:cTn id="13" dur="500" fill="hold"/>
                                        <p:tgtEl>
                                          <p:spTgt spid="1454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5411">
                                            <p:txEl>
                                              <p:pRg st="4" end="4"/>
                                            </p:txEl>
                                          </p:spTgt>
                                        </p:tgtEl>
                                        <p:attrNameLst>
                                          <p:attrName>style.visibility</p:attrName>
                                        </p:attrNameLst>
                                      </p:cBhvr>
                                      <p:to>
                                        <p:strVal val="visible"/>
                                      </p:to>
                                    </p:set>
                                    <p:anim calcmode="lin" valueType="num">
                                      <p:cBhvr additive="base">
                                        <p:cTn id="19" dur="500" fill="hold"/>
                                        <p:tgtEl>
                                          <p:spTgt spid="1454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5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5411">
                                            <p:txEl>
                                              <p:pRg st="1" end="1"/>
                                            </p:txEl>
                                          </p:spTgt>
                                        </p:tgtEl>
                                        <p:attrNameLst>
                                          <p:attrName>style.visibility</p:attrName>
                                        </p:attrNameLst>
                                      </p:cBhvr>
                                      <p:to>
                                        <p:strVal val="visible"/>
                                      </p:to>
                                    </p:set>
                                    <p:anim calcmode="lin" valueType="num">
                                      <p:cBhvr additive="base">
                                        <p:cTn id="25" dur="500" fill="hold"/>
                                        <p:tgtEl>
                                          <p:spTgt spid="14541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5411">
                                            <p:txEl>
                                              <p:pRg st="3" end="3"/>
                                            </p:txEl>
                                          </p:spTgt>
                                        </p:tgtEl>
                                        <p:attrNameLst>
                                          <p:attrName>style.visibility</p:attrName>
                                        </p:attrNameLst>
                                      </p:cBhvr>
                                      <p:to>
                                        <p:strVal val="visible"/>
                                      </p:to>
                                    </p:set>
                                    <p:anim calcmode="lin" valueType="num">
                                      <p:cBhvr additive="base">
                                        <p:cTn id="31" dur="500" fill="hold"/>
                                        <p:tgtEl>
                                          <p:spTgt spid="1454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5411">
                                            <p:txEl>
                                              <p:pRg st="5" end="5"/>
                                            </p:txEl>
                                          </p:spTgt>
                                        </p:tgtEl>
                                        <p:attrNameLst>
                                          <p:attrName>style.visibility</p:attrName>
                                        </p:attrNameLst>
                                      </p:cBhvr>
                                      <p:to>
                                        <p:strVal val="visible"/>
                                      </p:to>
                                    </p:set>
                                    <p:anim calcmode="lin" valueType="num">
                                      <p:cBhvr additive="base">
                                        <p:cTn id="37" dur="500" fill="hold"/>
                                        <p:tgtEl>
                                          <p:spTgt spid="145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5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5411">
                                            <p:txEl>
                                              <p:pRg st="6" end="6"/>
                                            </p:txEl>
                                          </p:spTgt>
                                        </p:tgtEl>
                                        <p:attrNameLst>
                                          <p:attrName>style.visibility</p:attrName>
                                        </p:attrNameLst>
                                      </p:cBhvr>
                                      <p:to>
                                        <p:strVal val="visible"/>
                                      </p:to>
                                    </p:set>
                                    <p:anim calcmode="lin" valueType="num">
                                      <p:cBhvr additive="base">
                                        <p:cTn id="43" dur="500" fill="hold"/>
                                        <p:tgtEl>
                                          <p:spTgt spid="145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5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45411">
                                            <p:txEl>
                                              <p:pRg st="7" end="7"/>
                                            </p:txEl>
                                          </p:spTgt>
                                        </p:tgtEl>
                                        <p:attrNameLst>
                                          <p:attrName>style.visibility</p:attrName>
                                        </p:attrNameLst>
                                      </p:cBhvr>
                                      <p:to>
                                        <p:strVal val="visible"/>
                                      </p:to>
                                    </p:set>
                                    <p:anim calcmode="lin" valueType="num">
                                      <p:cBhvr additive="base">
                                        <p:cTn id="49" dur="500" fill="hold"/>
                                        <p:tgtEl>
                                          <p:spTgt spid="1454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54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612F2C7-1192-4AFD-963C-09AA84465BB0}"/>
              </a:ext>
            </a:extLst>
          </p:cNvPr>
          <p:cNvSpPr>
            <a:spLocks noGrp="1" noChangeArrowheads="1"/>
          </p:cNvSpPr>
          <p:nvPr>
            <p:ph type="title" idx="4294967295"/>
          </p:nvPr>
        </p:nvSpPr>
        <p:spPr>
          <a:xfrm>
            <a:off x="0" y="0"/>
            <a:ext cx="9144000" cy="4368800"/>
          </a:xfrm>
        </p:spPr>
        <p:txBody>
          <a:bodyPr/>
          <a:lstStyle/>
          <a:p>
            <a:pPr algn="ctr">
              <a:defRPr/>
            </a:pPr>
            <a:r>
              <a:rPr lang="en-US" sz="3400" dirty="0">
                <a:solidFill>
                  <a:srgbClr val="000099"/>
                </a:solidFill>
                <a:effectLst>
                  <a:outerShdw blurRad="38100" dist="38100" dir="2700000" algn="tl">
                    <a:srgbClr val="C0C0C0"/>
                  </a:outerShdw>
                </a:effectLst>
                <a:latin typeface="Times New Roman" pitchFamily="18" charset="0"/>
                <a:cs typeface="Times New Roman" pitchFamily="18" charset="0"/>
              </a:rPr>
              <a:t>FAASTeam</a:t>
            </a:r>
            <a:br>
              <a:rPr lang="en-US" sz="3400" dirty="0">
                <a:solidFill>
                  <a:srgbClr val="000099"/>
                </a:solidFill>
                <a:effectLst>
                  <a:outerShdw blurRad="38100" dist="38100" dir="2700000" algn="tl">
                    <a:srgbClr val="C0C0C0"/>
                  </a:outerShdw>
                </a:effectLst>
                <a:latin typeface="Times New Roman" pitchFamily="18" charset="0"/>
                <a:cs typeface="Times New Roman" pitchFamily="18" charset="0"/>
              </a:rPr>
            </a:br>
            <a:r>
              <a:rPr lang="en-US" sz="3400" dirty="0">
                <a:solidFill>
                  <a:srgbClr val="000099"/>
                </a:solidFill>
                <a:effectLst>
                  <a:outerShdw blurRad="38100" dist="38100" dir="2700000" algn="tl">
                    <a:srgbClr val="C0C0C0"/>
                  </a:outerShdw>
                </a:effectLst>
                <a:latin typeface="Times New Roman" pitchFamily="18" charset="0"/>
                <a:cs typeface="Times New Roman" pitchFamily="18" charset="0"/>
              </a:rPr>
              <a:t>on</a:t>
            </a:r>
            <a:br>
              <a:rPr lang="en-US" sz="3400" dirty="0">
                <a:solidFill>
                  <a:srgbClr val="000099"/>
                </a:solidFill>
                <a:effectLst>
                  <a:outerShdw blurRad="38100" dist="38100" dir="2700000" algn="tl">
                    <a:srgbClr val="C0C0C0"/>
                  </a:outerShdw>
                </a:effectLst>
                <a:latin typeface="Times New Roman" pitchFamily="18" charset="0"/>
                <a:cs typeface="Times New Roman" pitchFamily="18" charset="0"/>
              </a:rPr>
            </a:br>
            <a:r>
              <a:rPr lang="en-US" sz="3600" dirty="0">
                <a:solidFill>
                  <a:srgbClr val="000099"/>
                </a:solidFill>
                <a:effectLst>
                  <a:outerShdw blurRad="38100" dist="38100" dir="2700000" algn="tl">
                    <a:srgbClr val="C0C0C0"/>
                  </a:outerShdw>
                </a:effectLst>
                <a:latin typeface="Times New Roman" pitchFamily="18" charset="0"/>
                <a:cs typeface="Times New Roman" pitchFamily="18" charset="0"/>
              </a:rPr>
              <a:t> </a:t>
            </a:r>
            <a:r>
              <a:rPr lang="en-US" altLang="en-US" dirty="0">
                <a:solidFill>
                  <a:schemeClr val="accent2"/>
                </a:solidFill>
                <a:latin typeface="Times New Roman" panose="02020603050405020304" pitchFamily="18" charset="0"/>
                <a:cs typeface="Times New Roman" panose="02020603050405020304" pitchFamily="18" charset="0"/>
              </a:rPr>
              <a:t>Winter is Coming!</a:t>
            </a:r>
            <a:br>
              <a:rPr lang="en-US" altLang="en-US" dirty="0">
                <a:solidFill>
                  <a:schemeClr val="accent2"/>
                </a:solidFill>
                <a:latin typeface="Times New Roman" panose="02020603050405020304" pitchFamily="18" charset="0"/>
                <a:cs typeface="Times New Roman" panose="02020603050405020304" pitchFamily="18" charset="0"/>
              </a:rPr>
            </a:br>
            <a:r>
              <a:rPr lang="en-US" altLang="en-US" dirty="0">
                <a:solidFill>
                  <a:schemeClr val="accent2"/>
                </a:solidFill>
                <a:latin typeface="Times New Roman" panose="02020603050405020304" pitchFamily="18" charset="0"/>
                <a:cs typeface="Times New Roman" panose="02020603050405020304" pitchFamily="18" charset="0"/>
              </a:rPr>
              <a:t>And So Is The New President!</a:t>
            </a:r>
            <a:br>
              <a:rPr lang="en-US" altLang="en-US" dirty="0">
                <a:solidFill>
                  <a:schemeClr val="accent2"/>
                </a:solidFill>
                <a:latin typeface="Times New Roman" panose="02020603050405020304" pitchFamily="18" charset="0"/>
                <a:cs typeface="Times New Roman" panose="02020603050405020304" pitchFamily="18" charset="0"/>
              </a:rPr>
            </a:br>
            <a:r>
              <a:rPr lang="en-US" altLang="en-US" dirty="0">
                <a:solidFill>
                  <a:schemeClr val="accent2"/>
                </a:solidFill>
                <a:latin typeface="Times New Roman" panose="02020603050405020304" pitchFamily="18" charset="0"/>
                <a:cs typeface="Times New Roman" panose="02020603050405020304" pitchFamily="18" charset="0"/>
              </a:rPr>
              <a:t>Don’t Get Busted On The</a:t>
            </a:r>
            <a:br>
              <a:rPr lang="en-US" altLang="en-US" dirty="0">
                <a:solidFill>
                  <a:schemeClr val="accent2"/>
                </a:solidFill>
                <a:latin typeface="Times New Roman" panose="02020603050405020304" pitchFamily="18" charset="0"/>
                <a:cs typeface="Times New Roman" panose="02020603050405020304" pitchFamily="18" charset="0"/>
              </a:rPr>
            </a:br>
            <a:r>
              <a:rPr lang="en-US" altLang="en-US" dirty="0">
                <a:solidFill>
                  <a:schemeClr val="accent2"/>
                </a:solidFill>
                <a:latin typeface="Times New Roman" panose="02020603050405020304" pitchFamily="18" charset="0"/>
                <a:cs typeface="Times New Roman" panose="02020603050405020304" pitchFamily="18" charset="0"/>
              </a:rPr>
              <a:t>Wilmington VIP/Security TFR</a:t>
            </a:r>
            <a:br>
              <a:rPr lang="en-US" altLang="en-US" sz="3200" dirty="0">
                <a:solidFill>
                  <a:srgbClr val="000099"/>
                </a:solidFill>
                <a:latin typeface="Times New Roman" pitchFamily="18" charset="0"/>
                <a:cs typeface="Times New Roman" pitchFamily="18" charset="0"/>
              </a:rPr>
            </a:br>
            <a:endParaRPr lang="en-US" sz="3600" dirty="0">
              <a:solidFill>
                <a:srgbClr val="000099"/>
              </a:solidFill>
              <a:effectLst>
                <a:outerShdw blurRad="38100" dist="38100" dir="2700000" algn="tl">
                  <a:srgbClr val="C0C0C0"/>
                </a:outerShdw>
              </a:effectLst>
              <a:latin typeface="Times New Roman" pitchFamily="18" charset="0"/>
              <a:cs typeface="Times New Roman" pitchFamily="18" charset="0"/>
            </a:endParaRPr>
          </a:p>
        </p:txBody>
      </p:sp>
      <p:sp>
        <p:nvSpPr>
          <p:cNvPr id="58371" name="Rectangle 3">
            <a:extLst>
              <a:ext uri="{FF2B5EF4-FFF2-40B4-BE49-F238E27FC236}">
                <a16:creationId xmlns:a16="http://schemas.microsoft.com/office/drawing/2014/main" id="{A085F144-7E4F-4AE4-A8EE-8514913383C1}"/>
              </a:ext>
            </a:extLst>
          </p:cNvPr>
          <p:cNvSpPr>
            <a:spLocks noGrp="1" noChangeArrowheads="1"/>
          </p:cNvSpPr>
          <p:nvPr>
            <p:ph type="body" idx="4294967295"/>
          </p:nvPr>
        </p:nvSpPr>
        <p:spPr>
          <a:xfrm>
            <a:off x="481013" y="4368800"/>
            <a:ext cx="8050212" cy="1450975"/>
          </a:xfrm>
        </p:spPr>
        <p:txBody>
          <a:bodyPr/>
          <a:lstStyle/>
          <a:p>
            <a:pPr algn="ctr" eaLnBrk="1" hangingPunct="1">
              <a:lnSpc>
                <a:spcPct val="80000"/>
              </a:lnSpc>
              <a:buFontTx/>
              <a:buNone/>
              <a:defRPr/>
            </a:pPr>
            <a:r>
              <a:rPr lang="en-US" dirty="0">
                <a:solidFill>
                  <a:srgbClr val="000099"/>
                </a:solidFill>
                <a:effectLst>
                  <a:outerShdw blurRad="38100" dist="38100" dir="2700000" algn="tl">
                    <a:srgbClr val="C0C0C0"/>
                  </a:outerShdw>
                </a:effectLst>
                <a:latin typeface="Times New Roman" pitchFamily="18" charset="0"/>
                <a:cs typeface="Times New Roman" pitchFamily="18" charset="0"/>
              </a:rPr>
              <a:t>Questions?</a:t>
            </a:r>
          </a:p>
          <a:p>
            <a:pPr algn="ctr" eaLnBrk="1" hangingPunct="1">
              <a:lnSpc>
                <a:spcPct val="80000"/>
              </a:lnSpc>
              <a:buFontTx/>
              <a:buNone/>
              <a:defRPr/>
            </a:pPr>
            <a:r>
              <a:rPr lang="en-US" dirty="0">
                <a:solidFill>
                  <a:srgbClr val="000099"/>
                </a:solidFill>
                <a:effectLst>
                  <a:outerShdw blurRad="38100" dist="38100" dir="2700000" algn="tl">
                    <a:srgbClr val="C0C0C0"/>
                  </a:outerShdw>
                </a:effectLst>
                <a:latin typeface="Times New Roman" pitchFamily="18" charset="0"/>
                <a:cs typeface="Times New Roman" pitchFamily="18" charset="0"/>
              </a:rPr>
              <a:t>Comments?</a:t>
            </a:r>
          </a:p>
          <a:p>
            <a:pPr algn="ctr" eaLnBrk="1" hangingPunct="1">
              <a:lnSpc>
                <a:spcPct val="80000"/>
              </a:lnSpc>
              <a:buFontTx/>
              <a:buNone/>
              <a:defRPr/>
            </a:pPr>
            <a:r>
              <a:rPr lang="en-US" dirty="0">
                <a:solidFill>
                  <a:srgbClr val="000099"/>
                </a:solidFill>
                <a:effectLst>
                  <a:outerShdw blurRad="38100" dist="38100" dir="2700000" algn="tl">
                    <a:srgbClr val="C0C0C0"/>
                  </a:outerShdw>
                </a:effectLst>
                <a:latin typeface="Times New Roman" pitchFamily="18" charset="0"/>
                <a:cs typeface="Times New Roman" pitchFamily="18" charset="0"/>
              </a:rPr>
              <a:t>Ideas?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266330"/>
            <a:ext cx="9144000" cy="4724370"/>
          </a:xfrm>
          <a:prstGeom prst="rect">
            <a:avLst/>
          </a:prstGeom>
          <a:noFill/>
          <a:ln w="9525">
            <a:noFill/>
            <a:miter lim="800000"/>
            <a:headEnd/>
            <a:tailEnd/>
          </a:ln>
          <a:effectLst/>
        </p:spPr>
        <p:txBody>
          <a:bodyPr>
            <a:spAutoFit/>
          </a:bodyPr>
          <a:lstStyle/>
          <a:p>
            <a:pPr algn="ctr" eaLnBrk="0" hangingPunct="0">
              <a:buFontTx/>
              <a:buNone/>
              <a:defRPr/>
            </a:pPr>
            <a:r>
              <a:rPr lang="en-US" b="1" dirty="0">
                <a:solidFill>
                  <a:srgbClr val="000099"/>
                </a:solidFill>
                <a:latin typeface="Times New Roman" pitchFamily="18" charset="0"/>
                <a:cs typeface="Times New Roman" pitchFamily="18" charset="0"/>
              </a:rPr>
              <a:t>This Completes</a:t>
            </a:r>
          </a:p>
          <a:p>
            <a:pPr algn="ctr">
              <a:buNone/>
            </a:pPr>
            <a:r>
              <a:rPr lang="en-US" altLang="en-US" sz="2200" b="1" dirty="0">
                <a:solidFill>
                  <a:srgbClr val="000099"/>
                </a:solidFill>
                <a:latin typeface="Times New Roman" pitchFamily="18" charset="0"/>
                <a:cs typeface="Times New Roman" pitchFamily="18" charset="0"/>
              </a:rPr>
              <a:t>Winter is Coming!</a:t>
            </a:r>
            <a:br>
              <a:rPr lang="en-US" altLang="en-US" sz="2200" b="1" dirty="0">
                <a:solidFill>
                  <a:srgbClr val="000099"/>
                </a:solidFill>
                <a:latin typeface="Times New Roman" pitchFamily="18" charset="0"/>
                <a:cs typeface="Times New Roman" pitchFamily="18" charset="0"/>
              </a:rPr>
            </a:br>
            <a:r>
              <a:rPr lang="en-US" altLang="en-US" sz="2200" b="1" dirty="0">
                <a:solidFill>
                  <a:srgbClr val="000099"/>
                </a:solidFill>
                <a:latin typeface="Times New Roman" pitchFamily="18" charset="0"/>
                <a:cs typeface="Times New Roman" pitchFamily="18" charset="0"/>
              </a:rPr>
              <a:t>And So Is The New President!</a:t>
            </a:r>
            <a:br>
              <a:rPr lang="en-US" altLang="en-US" sz="2200" b="1" dirty="0">
                <a:solidFill>
                  <a:srgbClr val="000099"/>
                </a:solidFill>
                <a:latin typeface="Times New Roman" pitchFamily="18" charset="0"/>
                <a:cs typeface="Times New Roman" pitchFamily="18" charset="0"/>
              </a:rPr>
            </a:br>
            <a:r>
              <a:rPr lang="en-US" altLang="en-US" sz="2200" b="1" dirty="0">
                <a:solidFill>
                  <a:srgbClr val="000099"/>
                </a:solidFill>
                <a:latin typeface="Times New Roman" pitchFamily="18" charset="0"/>
                <a:cs typeface="Times New Roman" pitchFamily="18" charset="0"/>
              </a:rPr>
              <a:t>Don’t Get Busted On The</a:t>
            </a:r>
            <a:br>
              <a:rPr lang="en-US" altLang="en-US" sz="2200" b="1" dirty="0">
                <a:solidFill>
                  <a:srgbClr val="000099"/>
                </a:solidFill>
                <a:latin typeface="Times New Roman" pitchFamily="18" charset="0"/>
                <a:cs typeface="Times New Roman" pitchFamily="18" charset="0"/>
              </a:rPr>
            </a:br>
            <a:r>
              <a:rPr lang="en-US" altLang="en-US" sz="2200" b="1" dirty="0">
                <a:solidFill>
                  <a:srgbClr val="000099"/>
                </a:solidFill>
                <a:latin typeface="Times New Roman" pitchFamily="18" charset="0"/>
                <a:cs typeface="Times New Roman" pitchFamily="18" charset="0"/>
              </a:rPr>
              <a:t>Wilmington VIP/Security TFR</a:t>
            </a:r>
            <a:endParaRPr lang="en-US" sz="2200" b="1" dirty="0">
              <a:solidFill>
                <a:srgbClr val="000099"/>
              </a:solidFill>
              <a:latin typeface="Times New Roman" pitchFamily="18" charset="0"/>
              <a:cs typeface="Times New Roman" pitchFamily="18" charset="0"/>
            </a:endParaRPr>
          </a:p>
          <a:p>
            <a:pPr algn="ctr">
              <a:spcBef>
                <a:spcPts val="0"/>
              </a:spcBef>
              <a:buNone/>
              <a:defRPr/>
            </a:pPr>
            <a:endParaRPr lang="en-US" sz="2200" b="1" dirty="0">
              <a:solidFill>
                <a:srgbClr val="000099"/>
              </a:solidFill>
              <a:latin typeface="Times New Roman" pitchFamily="18" charset="0"/>
              <a:cs typeface="Times New Roman" pitchFamily="18" charset="0"/>
            </a:endParaRPr>
          </a:p>
          <a:p>
            <a:pPr algn="ctr">
              <a:spcBef>
                <a:spcPts val="0"/>
              </a:spcBef>
              <a:buNone/>
              <a:defRPr/>
            </a:pPr>
            <a:r>
              <a:rPr lang="en-US" sz="2200" b="1" dirty="0">
                <a:solidFill>
                  <a:srgbClr val="000099"/>
                </a:solidFill>
                <a:latin typeface="Times New Roman" pitchFamily="18" charset="0"/>
                <a:cs typeface="Times New Roman" pitchFamily="18" charset="0"/>
              </a:rPr>
              <a:t>FAA Customer Feedback Website</a:t>
            </a:r>
          </a:p>
          <a:p>
            <a:pPr algn="ctr">
              <a:spcBef>
                <a:spcPts val="0"/>
              </a:spcBef>
              <a:buNone/>
              <a:defRPr/>
            </a:pPr>
            <a:r>
              <a:rPr lang="en-US" sz="2000" b="1" dirty="0">
                <a:solidFill>
                  <a:srgbClr val="FF0000"/>
                </a:solidFill>
                <a:latin typeface="Times New Roman" pitchFamily="18" charset="0"/>
                <a:cs typeface="Times New Roman" pitchFamily="18" charset="0"/>
                <a:hlinkClick r:id="rId3"/>
              </a:rPr>
              <a:t>http://www.faa.gov/about/office_org/headquarters_offices/avs/offices/afs/qms</a:t>
            </a:r>
            <a:r>
              <a:rPr lang="en-US" sz="2000" b="1" dirty="0">
                <a:solidFill>
                  <a:srgbClr val="FF0000"/>
                </a:solidFill>
                <a:effectLst>
                  <a:outerShdw blurRad="38100" dist="38100" dir="2700000" algn="tl">
                    <a:srgbClr val="C0C0C0"/>
                  </a:outerShdw>
                </a:effectLst>
                <a:latin typeface="Times New Roman" pitchFamily="18" charset="0"/>
                <a:cs typeface="Times New Roman" pitchFamily="18" charset="0"/>
                <a:hlinkClick r:id="rId3"/>
              </a:rPr>
              <a:t>/</a:t>
            </a:r>
            <a:r>
              <a:rPr lang="en-US" sz="2000" b="1" dirty="0">
                <a:solidFill>
                  <a:srgbClr val="FF0000"/>
                </a:solidFill>
                <a:effectLst>
                  <a:outerShdw blurRad="38100" dist="38100" dir="2700000" algn="tl">
                    <a:srgbClr val="C0C0C0"/>
                  </a:outerShdw>
                </a:effectLst>
                <a:latin typeface="Times New Roman" pitchFamily="18" charset="0"/>
                <a:cs typeface="Times New Roman" pitchFamily="18" charset="0"/>
              </a:rPr>
              <a:t> </a:t>
            </a:r>
            <a:endParaRPr lang="en-US" sz="2200" b="1"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a:spcBef>
                <a:spcPts val="0"/>
              </a:spcBef>
              <a:buNone/>
              <a:defRPr/>
            </a:pPr>
            <a:endParaRPr lang="en-US" sz="2200" b="1" dirty="0">
              <a:solidFill>
                <a:srgbClr val="000099"/>
              </a:solidFill>
              <a:latin typeface="Times New Roman" pitchFamily="18" charset="0"/>
              <a:cs typeface="Times New Roman" pitchFamily="18" charset="0"/>
            </a:endParaRPr>
          </a:p>
          <a:p>
            <a:pPr algn="ctr">
              <a:spcBef>
                <a:spcPts val="0"/>
              </a:spcBef>
              <a:buNone/>
              <a:defRPr/>
            </a:pPr>
            <a:r>
              <a:rPr lang="en-US" sz="2200" b="1" dirty="0">
                <a:solidFill>
                  <a:srgbClr val="000099"/>
                </a:solidFill>
                <a:latin typeface="Times New Roman" pitchFamily="18" charset="0"/>
                <a:cs typeface="Times New Roman" pitchFamily="18" charset="0"/>
              </a:rPr>
              <a:t>PHL FSDO FAAST Program Manager – Eric Sieracki - </a:t>
            </a:r>
          </a:p>
          <a:p>
            <a:pPr algn="ctr">
              <a:spcBef>
                <a:spcPts val="0"/>
              </a:spcBef>
              <a:buNone/>
              <a:defRPr/>
            </a:pPr>
            <a:r>
              <a:rPr lang="en-US" sz="2200" b="1" dirty="0">
                <a:solidFill>
                  <a:srgbClr val="000099"/>
                </a:solidFill>
                <a:latin typeface="Times New Roman" pitchFamily="18" charset="0"/>
                <a:cs typeface="Times New Roman" pitchFamily="18" charset="0"/>
                <a:hlinkClick r:id="rId4"/>
              </a:rPr>
              <a:t>Eric.Sieracki@faa.gov</a:t>
            </a:r>
            <a:endParaRPr lang="en-US" sz="2200" b="1" dirty="0">
              <a:solidFill>
                <a:srgbClr val="000099"/>
              </a:solidFill>
              <a:latin typeface="Times New Roman" pitchFamily="18" charset="0"/>
              <a:cs typeface="Times New Roman" pitchFamily="18" charset="0"/>
            </a:endParaRPr>
          </a:p>
          <a:p>
            <a:pPr algn="ctr" eaLnBrk="0" hangingPunct="0">
              <a:buFontTx/>
              <a:buNone/>
              <a:defRPr/>
            </a:pPr>
            <a:endParaRPr lang="en-US" sz="3200" b="1" dirty="0">
              <a:solidFill>
                <a:srgbClr val="000099"/>
              </a:solidFill>
              <a:effectLst>
                <a:outerShdw blurRad="38100" dist="38100" dir="2700000" algn="tl">
                  <a:srgbClr val="C0C0C0"/>
                </a:outerShdw>
              </a:effectLst>
              <a:latin typeface="Times New Roman" pitchFamily="18" charset="0"/>
              <a:cs typeface="Times New Roman" pitchFamily="18" charset="0"/>
            </a:endParaRPr>
          </a:p>
        </p:txBody>
      </p:sp>
      <p:pic>
        <p:nvPicPr>
          <p:cNvPr id="8601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5649"/>
          <a:stretch/>
        </p:blipFill>
        <p:spPr bwMode="auto">
          <a:xfrm>
            <a:off x="6725857" y="4101969"/>
            <a:ext cx="1905123"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FA5388D2-823E-45A4-9C95-1CA0CC9E07BE}"/>
              </a:ext>
            </a:extLst>
          </p:cNvPr>
          <p:cNvSpPr>
            <a:spLocks noGrp="1" noChangeArrowheads="1"/>
          </p:cNvSpPr>
          <p:nvPr>
            <p:ph type="title" idx="4294967295"/>
          </p:nvPr>
        </p:nvSpPr>
        <p:spPr>
          <a:xfrm>
            <a:off x="304800" y="0"/>
            <a:ext cx="8458200" cy="3352800"/>
          </a:xfrm>
        </p:spPr>
        <p:txBody>
          <a:bodyPr/>
          <a:lstStyle/>
          <a:p>
            <a:pPr algn="ctr" eaLnBrk="1" hangingPunct="1"/>
            <a:r>
              <a:rPr lang="en-US" altLang="en-US" sz="5400">
                <a:latin typeface="Times New Roman" panose="02020603050405020304" pitchFamily="18" charset="0"/>
              </a:rPr>
              <a:t>Credits and Information</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506FC784-2EAA-4028-A0D2-B26B2F05ACD6}"/>
              </a:ext>
            </a:extLst>
          </p:cNvPr>
          <p:cNvSpPr>
            <a:spLocks noGrp="1" noChangeArrowheads="1"/>
          </p:cNvSpPr>
          <p:nvPr>
            <p:ph type="title"/>
          </p:nvPr>
        </p:nvSpPr>
        <p:spPr>
          <a:xfrm>
            <a:off x="0" y="0"/>
            <a:ext cx="9144000" cy="501650"/>
          </a:xfrm>
        </p:spPr>
        <p:txBody>
          <a:bodyPr/>
          <a:lstStyle/>
          <a:p>
            <a:pPr algn="ctr">
              <a:defRPr/>
            </a:pPr>
            <a:r>
              <a:rPr lang="en-US" sz="3600" i="1" dirty="0">
                <a:latin typeface="Times New Roman" pitchFamily="18" charset="0"/>
              </a:rPr>
              <a:t>References and Information</a:t>
            </a:r>
            <a:endParaRPr lang="en-US" sz="3600" i="1" kern="1200" dirty="0">
              <a:latin typeface="Times New Roman" pitchFamily="18" charset="0"/>
            </a:endParaRPr>
          </a:p>
        </p:txBody>
      </p:sp>
      <p:sp>
        <p:nvSpPr>
          <p:cNvPr id="423939" name="Rectangle 3">
            <a:extLst>
              <a:ext uri="{FF2B5EF4-FFF2-40B4-BE49-F238E27FC236}">
                <a16:creationId xmlns:a16="http://schemas.microsoft.com/office/drawing/2014/main" id="{E5D68D41-29B6-4F7D-AE2E-5DA26BA67313}"/>
              </a:ext>
            </a:extLst>
          </p:cNvPr>
          <p:cNvSpPr>
            <a:spLocks noGrp="1" noChangeArrowheads="1"/>
          </p:cNvSpPr>
          <p:nvPr>
            <p:ph type="body" sz="half" idx="1"/>
          </p:nvPr>
        </p:nvSpPr>
        <p:spPr>
          <a:xfrm>
            <a:off x="-71022" y="501650"/>
            <a:ext cx="9144000" cy="5402000"/>
          </a:xfrm>
        </p:spPr>
        <p:txBody>
          <a:bodyPr/>
          <a:lstStyle/>
          <a:p>
            <a:pPr eaLnBrk="1" hangingPunct="1">
              <a:lnSpc>
                <a:spcPct val="80000"/>
              </a:lnSpc>
            </a:pPr>
            <a:r>
              <a:rPr lang="en-US" altLang="en-US" sz="2000" dirty="0">
                <a:latin typeface="Times New Roman" panose="02020603050405020304" pitchFamily="18" charset="0"/>
              </a:rPr>
              <a:t>Author of Presentation – William J. Doyle, Jr.</a:t>
            </a:r>
          </a:p>
          <a:p>
            <a:pPr lvl="1" eaLnBrk="1" hangingPunct="1">
              <a:lnSpc>
                <a:spcPct val="80000"/>
              </a:lnSpc>
            </a:pPr>
            <a:r>
              <a:rPr lang="en-US" altLang="en-US" sz="2000" dirty="0">
                <a:latin typeface="Times New Roman" panose="02020603050405020304" pitchFamily="18" charset="0"/>
              </a:rPr>
              <a:t>CFI A&amp;I, AGI, IGI, Cessna CFAI</a:t>
            </a:r>
          </a:p>
          <a:p>
            <a:pPr lvl="1" eaLnBrk="1" hangingPunct="1">
              <a:lnSpc>
                <a:spcPct val="80000"/>
              </a:lnSpc>
            </a:pPr>
            <a:r>
              <a:rPr lang="en-US" altLang="en-US" sz="2200" dirty="0">
                <a:latin typeface="Times New Roman" panose="02020603050405020304" pitchFamily="18" charset="0"/>
              </a:rPr>
              <a:t>FAA FAAST Team Representative, PHL FSDO</a:t>
            </a:r>
          </a:p>
          <a:p>
            <a:pPr eaLnBrk="1" hangingPunct="1">
              <a:lnSpc>
                <a:spcPct val="80000"/>
              </a:lnSpc>
            </a:pPr>
            <a:r>
              <a:rPr lang="en-US" altLang="en-US" sz="2000" dirty="0">
                <a:latin typeface="Times New Roman" panose="02020603050405020304" pitchFamily="18" charset="0"/>
                <a:cs typeface="Times New Roman" panose="02020603050405020304" pitchFamily="18" charset="0"/>
              </a:rPr>
              <a:t>Presentation for the Wilmington VIP TFR – Uses PowerPoint 2003 and Later</a:t>
            </a:r>
          </a:p>
          <a:p>
            <a:pPr lvl="1" eaLnBrk="1" hangingPunct="1"/>
            <a:r>
              <a:rPr lang="en-US" altLang="en-US" sz="2000" dirty="0">
                <a:latin typeface="Times New Roman" panose="02020603050405020304" pitchFamily="18" charset="0"/>
              </a:rPr>
              <a:t>If prompted for a password, click on the </a:t>
            </a:r>
            <a:r>
              <a:rPr lang="en-US" altLang="en-US" sz="2000" b="1" dirty="0">
                <a:solidFill>
                  <a:srgbClr val="FF0000"/>
                </a:solidFill>
                <a:latin typeface="Times New Roman" panose="02020603050405020304" pitchFamily="18" charset="0"/>
              </a:rPr>
              <a:t>Read Only</a:t>
            </a:r>
            <a:r>
              <a:rPr lang="en-US" altLang="en-US" sz="2000" dirty="0">
                <a:latin typeface="Times New Roman" panose="02020603050405020304" pitchFamily="18" charset="0"/>
              </a:rPr>
              <a:t> button</a:t>
            </a:r>
          </a:p>
          <a:p>
            <a:pPr lvl="1">
              <a:lnSpc>
                <a:spcPct val="110000"/>
              </a:lnSpc>
              <a:spcBef>
                <a:spcPct val="25000"/>
              </a:spcBef>
              <a:defRPr/>
            </a:pPr>
            <a:r>
              <a:rPr lang="en-US" sz="2000" dirty="0">
                <a:latin typeface="Times New Roman" panose="02020603050405020304" pitchFamily="18" charset="0"/>
                <a:cs typeface="Times New Roman" panose="02020603050405020304" pitchFamily="18" charset="0"/>
                <a:hlinkClick r:id="rId3"/>
              </a:rPr>
              <a:t>http://williamjdoylejr.net/FAAST/TFRs/ILG_TFR/TFRs_Wilmington_DE_2021_01_20.pptx</a:t>
            </a:r>
            <a:r>
              <a:rPr lang="en-US" sz="2000" dirty="0"/>
              <a:t> </a:t>
            </a:r>
            <a:r>
              <a:rPr lang="en-US" sz="2000" b="1" dirty="0">
                <a:latin typeface="Times New Roman" panose="02020603050405020304" pitchFamily="18" charset="0"/>
                <a:ea typeface="+mn-ea"/>
                <a:cs typeface="Times New Roman" panose="02020603050405020304" pitchFamily="18" charset="0"/>
              </a:rPr>
              <a:t>- PowerPoint</a:t>
            </a:r>
          </a:p>
          <a:p>
            <a:pPr lvl="1">
              <a:lnSpc>
                <a:spcPct val="110000"/>
              </a:lnSpc>
              <a:spcBef>
                <a:spcPct val="25000"/>
              </a:spcBef>
              <a:defRPr/>
            </a:pPr>
            <a:r>
              <a:rPr lang="en-US" sz="20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http://williamjdoylejr.net/FAAST/TFRs/ILG_TFR/TFRs_Wilmington_DE_2021_01_20.pdf</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ea typeface="+mn-ea"/>
                <a:cs typeface="Times New Roman" panose="02020603050405020304" pitchFamily="18" charset="0"/>
              </a:rPr>
              <a:t>- PDF</a:t>
            </a:r>
          </a:p>
          <a:p>
            <a:pPr eaLnBrk="1" hangingPunct="1">
              <a:lnSpc>
                <a:spcPct val="80000"/>
              </a:lnSpc>
            </a:pPr>
            <a:r>
              <a:rPr lang="en-US" altLang="en-US" sz="2000" dirty="0">
                <a:latin typeface="Times New Roman" panose="02020603050405020304" pitchFamily="18" charset="0"/>
                <a:cs typeface="Times New Roman" panose="02020603050405020304" pitchFamily="18" charset="0"/>
              </a:rPr>
              <a:t>Presentation for Bedminster, NJ TFR – Uses PowerPoint 2003 and Later</a:t>
            </a:r>
          </a:p>
          <a:p>
            <a:pPr lvl="1" eaLnBrk="1" hangingPunct="1"/>
            <a:r>
              <a:rPr lang="en-US" altLang="en-US" sz="2000" dirty="0">
                <a:latin typeface="Times New Roman" panose="02020603050405020304" pitchFamily="18" charset="0"/>
              </a:rPr>
              <a:t>If prompted for a password, click on the </a:t>
            </a:r>
            <a:r>
              <a:rPr lang="en-US" altLang="en-US" sz="2000" b="1" dirty="0">
                <a:solidFill>
                  <a:srgbClr val="FF0000"/>
                </a:solidFill>
                <a:latin typeface="Times New Roman" panose="02020603050405020304" pitchFamily="18" charset="0"/>
              </a:rPr>
              <a:t>Read Only</a:t>
            </a:r>
            <a:r>
              <a:rPr lang="en-US" altLang="en-US" sz="2000" dirty="0">
                <a:latin typeface="Times New Roman" panose="02020603050405020304" pitchFamily="18" charset="0"/>
              </a:rPr>
              <a:t> button</a:t>
            </a:r>
          </a:p>
          <a:p>
            <a:pPr lvl="1">
              <a:lnSpc>
                <a:spcPct val="110000"/>
              </a:lnSpc>
              <a:spcBef>
                <a:spcPct val="25000"/>
              </a:spcBef>
              <a:defRPr/>
            </a:pPr>
            <a:r>
              <a:rPr lang="en-US" sz="2000" dirty="0">
                <a:latin typeface="Times New Roman" panose="02020603050405020304" pitchFamily="18" charset="0"/>
                <a:cs typeface="Times New Roman" panose="02020603050405020304" pitchFamily="18" charset="0"/>
                <a:hlinkClick r:id="rId5"/>
              </a:rPr>
              <a:t>http://williamjdoylejr.net/FAAST/TFRs/TFRs_Bedminster_NJ_Spring_Summer_2019.ppt</a:t>
            </a:r>
            <a:endParaRPr lang="en-US" sz="200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2000" dirty="0">
                <a:latin typeface="Times New Roman" panose="02020603050405020304" pitchFamily="18" charset="0"/>
                <a:cs typeface="Times New Roman" panose="02020603050405020304" pitchFamily="18" charset="0"/>
              </a:rPr>
              <a:t>Glossary for non-pilot friends or family – Uses Word 2003 and Later</a:t>
            </a:r>
          </a:p>
          <a:p>
            <a:pPr lvl="1">
              <a:lnSpc>
                <a:spcPct val="110000"/>
              </a:lnSpc>
              <a:spcBef>
                <a:spcPct val="25000"/>
              </a:spcBef>
              <a:defRPr/>
            </a:pPr>
            <a:r>
              <a:rPr lang="en-US" sz="20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http://williamjdoylejr.net/FAAST/TFRs/ILG_TFR/Glossary.docx</a:t>
            </a:r>
            <a:endParaRPr lang="en-US" sz="2000" dirty="0">
              <a:latin typeface="Times New Roman" panose="02020603050405020304" pitchFamily="18" charset="0"/>
              <a:cs typeface="Times New Roman" panose="02020603050405020304" pitchFamily="18" charset="0"/>
            </a:endParaRPr>
          </a:p>
          <a:p>
            <a:pPr eaLnBrk="1" hangingPunct="1">
              <a:lnSpc>
                <a:spcPct val="80000"/>
              </a:lnSpc>
              <a:buFontTx/>
              <a:buNone/>
            </a:pPr>
            <a:endParaRPr lang="en-US" altLang="en-US" sz="2200"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 calcmode="lin" valueType="num">
                                      <p:cBhvr additive="base">
                                        <p:cTn id="7" dur="500" fill="hold"/>
                                        <p:tgtEl>
                                          <p:spTgt spid="423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39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3939">
                                            <p:txEl>
                                              <p:pRg st="1" end="1"/>
                                            </p:txEl>
                                          </p:spTgt>
                                        </p:tgtEl>
                                        <p:attrNameLst>
                                          <p:attrName>style.visibility</p:attrName>
                                        </p:attrNameLst>
                                      </p:cBhvr>
                                      <p:to>
                                        <p:strVal val="visible"/>
                                      </p:to>
                                    </p:set>
                                    <p:anim calcmode="lin" valueType="num">
                                      <p:cBhvr additive="base">
                                        <p:cTn id="11" dur="500" fill="hold"/>
                                        <p:tgtEl>
                                          <p:spTgt spid="42393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393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23939">
                                            <p:txEl>
                                              <p:pRg st="2" end="2"/>
                                            </p:txEl>
                                          </p:spTgt>
                                        </p:tgtEl>
                                        <p:attrNameLst>
                                          <p:attrName>style.visibility</p:attrName>
                                        </p:attrNameLst>
                                      </p:cBhvr>
                                      <p:to>
                                        <p:strVal val="visible"/>
                                      </p:to>
                                    </p:set>
                                    <p:anim calcmode="lin" valueType="num">
                                      <p:cBhvr additive="base">
                                        <p:cTn id="15" dur="500" fill="hold"/>
                                        <p:tgtEl>
                                          <p:spTgt spid="42393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23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23939">
                                            <p:txEl>
                                              <p:pRg st="3" end="3"/>
                                            </p:txEl>
                                          </p:spTgt>
                                        </p:tgtEl>
                                        <p:attrNameLst>
                                          <p:attrName>style.visibility</p:attrName>
                                        </p:attrNameLst>
                                      </p:cBhvr>
                                      <p:to>
                                        <p:strVal val="visible"/>
                                      </p:to>
                                    </p:set>
                                    <p:anim calcmode="lin" valueType="num">
                                      <p:cBhvr additive="base">
                                        <p:cTn id="21" dur="500" fill="hold"/>
                                        <p:tgtEl>
                                          <p:spTgt spid="423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23939">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423939">
                                            <p:txEl>
                                              <p:pRg st="4" end="4"/>
                                            </p:txEl>
                                          </p:spTgt>
                                        </p:tgtEl>
                                        <p:attrNameLst>
                                          <p:attrName>style.visibility</p:attrName>
                                        </p:attrNameLst>
                                      </p:cBhvr>
                                      <p:to>
                                        <p:strVal val="visible"/>
                                      </p:to>
                                    </p:set>
                                    <p:anim calcmode="lin" valueType="num">
                                      <p:cBhvr additive="base">
                                        <p:cTn id="26" dur="500" fill="hold"/>
                                        <p:tgtEl>
                                          <p:spTgt spid="423939">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23939">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423939">
                                            <p:txEl>
                                              <p:pRg st="5" end="5"/>
                                            </p:txEl>
                                          </p:spTgt>
                                        </p:tgtEl>
                                        <p:attrNameLst>
                                          <p:attrName>style.visibility</p:attrName>
                                        </p:attrNameLst>
                                      </p:cBhvr>
                                      <p:to>
                                        <p:strVal val="visible"/>
                                      </p:to>
                                    </p:set>
                                    <p:anim calcmode="lin" valueType="num">
                                      <p:cBhvr additive="base">
                                        <p:cTn id="31" dur="500" fill="hold"/>
                                        <p:tgtEl>
                                          <p:spTgt spid="42393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3939">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23939">
                                            <p:txEl>
                                              <p:pRg st="6" end="6"/>
                                            </p:txEl>
                                          </p:spTgt>
                                        </p:tgtEl>
                                        <p:attrNameLst>
                                          <p:attrName>style.visibility</p:attrName>
                                        </p:attrNameLst>
                                      </p:cBhvr>
                                      <p:to>
                                        <p:strVal val="visible"/>
                                      </p:to>
                                    </p:set>
                                    <p:anim calcmode="lin" valueType="num">
                                      <p:cBhvr additive="base">
                                        <p:cTn id="35" dur="500" fill="hold"/>
                                        <p:tgtEl>
                                          <p:spTgt spid="42393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239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23939">
                                            <p:txEl>
                                              <p:pRg st="7" end="7"/>
                                            </p:txEl>
                                          </p:spTgt>
                                        </p:tgtEl>
                                        <p:attrNameLst>
                                          <p:attrName>style.visibility</p:attrName>
                                        </p:attrNameLst>
                                      </p:cBhvr>
                                      <p:to>
                                        <p:strVal val="visible"/>
                                      </p:to>
                                    </p:set>
                                    <p:anim calcmode="lin" valueType="num">
                                      <p:cBhvr additive="base">
                                        <p:cTn id="41" dur="500" fill="hold"/>
                                        <p:tgtEl>
                                          <p:spTgt spid="423939">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23939">
                                            <p:txEl>
                                              <p:pRg st="7" end="7"/>
                                            </p:txEl>
                                          </p:spTgt>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423939">
                                            <p:txEl>
                                              <p:pRg st="8" end="8"/>
                                            </p:txEl>
                                          </p:spTgt>
                                        </p:tgtEl>
                                        <p:attrNameLst>
                                          <p:attrName>style.visibility</p:attrName>
                                        </p:attrNameLst>
                                      </p:cBhvr>
                                      <p:to>
                                        <p:strVal val="visible"/>
                                      </p:to>
                                    </p:set>
                                    <p:anim calcmode="lin" valueType="num">
                                      <p:cBhvr additive="base">
                                        <p:cTn id="46" dur="500" fill="hold"/>
                                        <p:tgtEl>
                                          <p:spTgt spid="423939">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23939">
                                            <p:txEl>
                                              <p:pRg st="8" end="8"/>
                                            </p:txEl>
                                          </p:spTgt>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grpId="0" nodeType="afterEffect">
                                  <p:stCondLst>
                                    <p:cond delay="0"/>
                                  </p:stCondLst>
                                  <p:childTnLst>
                                    <p:set>
                                      <p:cBhvr>
                                        <p:cTn id="50" dur="1" fill="hold">
                                          <p:stCondLst>
                                            <p:cond delay="0"/>
                                          </p:stCondLst>
                                        </p:cTn>
                                        <p:tgtEl>
                                          <p:spTgt spid="423939">
                                            <p:txEl>
                                              <p:pRg st="9" end="9"/>
                                            </p:txEl>
                                          </p:spTgt>
                                        </p:tgtEl>
                                        <p:attrNameLst>
                                          <p:attrName>style.visibility</p:attrName>
                                        </p:attrNameLst>
                                      </p:cBhvr>
                                      <p:to>
                                        <p:strVal val="visible"/>
                                      </p:to>
                                    </p:set>
                                    <p:anim calcmode="lin" valueType="num">
                                      <p:cBhvr additive="base">
                                        <p:cTn id="51" dur="500" fill="hold"/>
                                        <p:tgtEl>
                                          <p:spTgt spid="423939">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2393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23939">
                                            <p:txEl>
                                              <p:pRg st="10" end="10"/>
                                            </p:txEl>
                                          </p:spTgt>
                                        </p:tgtEl>
                                        <p:attrNameLst>
                                          <p:attrName>style.visibility</p:attrName>
                                        </p:attrNameLst>
                                      </p:cBhvr>
                                      <p:to>
                                        <p:strVal val="visible"/>
                                      </p:to>
                                    </p:set>
                                    <p:anim calcmode="lin" valueType="num">
                                      <p:cBhvr additive="base">
                                        <p:cTn id="57" dur="500" fill="hold"/>
                                        <p:tgtEl>
                                          <p:spTgt spid="423939">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23939">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423939">
                                            <p:txEl>
                                              <p:pRg st="11" end="11"/>
                                            </p:txEl>
                                          </p:spTgt>
                                        </p:tgtEl>
                                        <p:attrNameLst>
                                          <p:attrName>style.visibility</p:attrName>
                                        </p:attrNameLst>
                                      </p:cBhvr>
                                      <p:to>
                                        <p:strVal val="visible"/>
                                      </p:to>
                                    </p:set>
                                    <p:anim calcmode="lin" valueType="num">
                                      <p:cBhvr additive="base">
                                        <p:cTn id="62" dur="500" fill="hold"/>
                                        <p:tgtEl>
                                          <p:spTgt spid="423939">
                                            <p:txEl>
                                              <p:pRg st="11" end="1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239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5292C6EE-3A3E-42E1-BF47-CC541D623ABD}"/>
              </a:ext>
            </a:extLst>
          </p:cNvPr>
          <p:cNvSpPr>
            <a:spLocks noGrp="1" noChangeArrowheads="1"/>
          </p:cNvSpPr>
          <p:nvPr>
            <p:ph type="title" idx="4294967295"/>
          </p:nvPr>
        </p:nvSpPr>
        <p:spPr>
          <a:xfrm>
            <a:off x="0" y="0"/>
            <a:ext cx="9144000" cy="471488"/>
          </a:xfrm>
        </p:spPr>
        <p:txBody>
          <a:bodyPr lIns="92075" tIns="46038" rIns="92075" bIns="46038"/>
          <a:lstStyle/>
          <a:p>
            <a:pPr algn="ctr" eaLnBrk="1" hangingPunct="1"/>
            <a:r>
              <a:rPr lang="en-US" altLang="en-US" sz="3600" i="1">
                <a:latin typeface="Times New Roman" panose="02020603050405020304" pitchFamily="18" charset="0"/>
              </a:rPr>
              <a:t>FAA Handbooks</a:t>
            </a:r>
          </a:p>
        </p:txBody>
      </p:sp>
      <p:sp>
        <p:nvSpPr>
          <p:cNvPr id="59395" name="Rectangle 3">
            <a:extLst>
              <a:ext uri="{FF2B5EF4-FFF2-40B4-BE49-F238E27FC236}">
                <a16:creationId xmlns:a16="http://schemas.microsoft.com/office/drawing/2014/main" id="{8D304471-C7B4-489D-9819-2809D4A95D49}"/>
              </a:ext>
            </a:extLst>
          </p:cNvPr>
          <p:cNvSpPr>
            <a:spLocks noGrp="1" noChangeArrowheads="1"/>
          </p:cNvSpPr>
          <p:nvPr>
            <p:ph type="body" sz="half" idx="4294967295"/>
          </p:nvPr>
        </p:nvSpPr>
        <p:spPr>
          <a:xfrm>
            <a:off x="0" y="633413"/>
            <a:ext cx="9144000" cy="5310187"/>
          </a:xfrm>
        </p:spPr>
        <p:txBody>
          <a:bodyPr lIns="92075" tIns="46038" rIns="92075" bIns="46038"/>
          <a:lstStyle/>
          <a:p>
            <a:pPr marL="342900" lvl="1" indent="-342900" eaLnBrk="1" hangingPunct="1">
              <a:lnSpc>
                <a:spcPct val="80000"/>
              </a:lnSpc>
              <a:buFontTx/>
              <a:buChar char="•"/>
              <a:defRPr/>
            </a:pPr>
            <a:r>
              <a:rPr lang="en-US" sz="2400" b="1" dirty="0">
                <a:latin typeface="Times New Roman" pitchFamily="18" charset="0"/>
                <a:cs typeface="Times New Roman" pitchFamily="18" charset="0"/>
              </a:rPr>
              <a:t>Airplane Flying Handbook (FAA-H-8083-3B)</a:t>
            </a:r>
            <a:endParaRPr lang="en-US" sz="2400" b="1" dirty="0">
              <a:latin typeface="Times New Roman" pitchFamily="18" charset="0"/>
              <a:cs typeface="Times New Roman" pitchFamily="18" charset="0"/>
              <a:hlinkClick r:id="rId3"/>
            </a:endParaRPr>
          </a:p>
          <a:p>
            <a:pPr lvl="1">
              <a:spcBef>
                <a:spcPct val="0"/>
              </a:spcBef>
              <a:defRPr/>
            </a:pPr>
            <a:r>
              <a:rPr lang="en-US" sz="2000" dirty="0">
                <a:latin typeface="Times New Roman" pitchFamily="18" charset="0"/>
                <a:cs typeface="Arial" charset="0"/>
                <a:hlinkClick r:id="rId4">
                  <a:extLst>
                    <a:ext uri="{A12FA001-AC4F-418D-AE19-62706E023703}">
                      <ahyp:hlinkClr xmlns:ahyp="http://schemas.microsoft.com/office/drawing/2018/hyperlinkcolor" val="tx"/>
                    </a:ext>
                  </a:extLst>
                </a:hlinkClick>
              </a:rPr>
              <a:t>https://www.faa.gov/regulations_policies/handbooks_manuals/aviation/airplane_handbook/media/airplane_flying_handbook.pdf</a:t>
            </a:r>
            <a:r>
              <a:rPr lang="en-US" altLang="en-US" sz="2000" dirty="0">
                <a:latin typeface="Times New Roman" pitchFamily="18" charset="0"/>
                <a:cs typeface="Arial" charset="0"/>
              </a:rPr>
              <a:t>  </a:t>
            </a:r>
            <a:endParaRPr lang="en-US" sz="2000" dirty="0">
              <a:latin typeface="Times New Roman" pitchFamily="18" charset="0"/>
              <a:cs typeface="Arial" charset="0"/>
            </a:endParaRPr>
          </a:p>
          <a:p>
            <a:pPr eaLnBrk="1" hangingPunct="1">
              <a:defRPr/>
            </a:pPr>
            <a:r>
              <a:rPr lang="en-US" sz="2400" dirty="0">
                <a:latin typeface="Times New Roman" pitchFamily="18" charset="0"/>
              </a:rPr>
              <a:t>Pilots Handbook of Aeronautical Knowledge (FAA-H-8083-25A)</a:t>
            </a:r>
            <a:endParaRPr lang="en-US" dirty="0">
              <a:latin typeface="Times New Roman" pitchFamily="18" charset="0"/>
            </a:endParaRPr>
          </a:p>
          <a:p>
            <a:pPr lvl="1" eaLnBrk="1" hangingPunct="1">
              <a:spcBef>
                <a:spcPct val="0"/>
              </a:spcBef>
              <a:defRPr/>
            </a:pPr>
            <a:r>
              <a:rPr lang="en-US" sz="2000" dirty="0">
                <a:latin typeface="Times New Roman" panose="02020603050405020304" pitchFamily="18" charset="0"/>
                <a:cs typeface="Times New Roman" panose="02020603050405020304" pitchFamily="18" charset="0"/>
                <a:hlinkClick r:id="rId5"/>
              </a:rPr>
              <a:t>https://www.faa.gov/regulations_policies/handbooks_manuals/aviation/phak/</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 calcmode="lin" valueType="num">
                                      <p:cBhvr additive="base">
                                        <p:cTn id="11"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calcmode="lin" valueType="num">
                                      <p:cBhvr additive="base">
                                        <p:cTn id="17"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39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 calcmode="lin" valueType="num">
                                      <p:cBhvr additive="base">
                                        <p:cTn id="21"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F7DBCF71-3B87-4824-A079-648BD3052877}"/>
              </a:ext>
            </a:extLst>
          </p:cNvPr>
          <p:cNvSpPr>
            <a:spLocks noGrp="1" noChangeArrowheads="1"/>
          </p:cNvSpPr>
          <p:nvPr>
            <p:ph type="title" idx="4294967295"/>
          </p:nvPr>
        </p:nvSpPr>
        <p:spPr>
          <a:xfrm>
            <a:off x="0" y="0"/>
            <a:ext cx="9144000" cy="457200"/>
          </a:xfrm>
        </p:spPr>
        <p:txBody>
          <a:bodyPr lIns="92075" tIns="46038" rIns="92075" bIns="46038"/>
          <a:lstStyle/>
          <a:p>
            <a:pPr algn="ctr" eaLnBrk="1" hangingPunct="1"/>
            <a:r>
              <a:rPr lang="en-US" altLang="en-US" sz="3200" i="1">
                <a:latin typeface="Times New Roman" panose="02020603050405020304" pitchFamily="18" charset="0"/>
              </a:rPr>
              <a:t>References and Information</a:t>
            </a:r>
          </a:p>
        </p:txBody>
      </p:sp>
      <p:sp>
        <p:nvSpPr>
          <p:cNvPr id="59395" name="Rectangle 3">
            <a:extLst>
              <a:ext uri="{FF2B5EF4-FFF2-40B4-BE49-F238E27FC236}">
                <a16:creationId xmlns:a16="http://schemas.microsoft.com/office/drawing/2014/main" id="{B8CC8960-DA32-4B8F-BA6B-366F1202DFC2}"/>
              </a:ext>
            </a:extLst>
          </p:cNvPr>
          <p:cNvSpPr>
            <a:spLocks noGrp="1" noChangeArrowheads="1"/>
          </p:cNvSpPr>
          <p:nvPr>
            <p:ph type="body" sz="half" idx="4294967295"/>
          </p:nvPr>
        </p:nvSpPr>
        <p:spPr>
          <a:xfrm>
            <a:off x="0" y="722313"/>
            <a:ext cx="9144000" cy="4159250"/>
          </a:xfrm>
        </p:spPr>
        <p:txBody>
          <a:bodyPr lIns="92075" tIns="46038" rIns="92075" bIns="46038"/>
          <a:lstStyle/>
          <a:p>
            <a:pPr marL="342900" lvl="1" indent="-342900" eaLnBrk="1" hangingPunct="1">
              <a:lnSpc>
                <a:spcPct val="80000"/>
              </a:lnSpc>
              <a:buFontTx/>
              <a:buChar char="•"/>
              <a:defRPr/>
            </a:pPr>
            <a:r>
              <a:rPr lang="en-US" sz="2000" b="1" dirty="0">
                <a:latin typeface="Times New Roman" pitchFamily="18" charset="0"/>
                <a:cs typeface="Times New Roman" pitchFamily="18" charset="0"/>
              </a:rPr>
              <a:t>AOPA Safety Advisor – Airspace for Everyone</a:t>
            </a:r>
          </a:p>
          <a:p>
            <a:pPr lvl="1" eaLnBrk="1" hangingPunct="1">
              <a:lnSpc>
                <a:spcPct val="80000"/>
              </a:lnSpc>
              <a:spcBef>
                <a:spcPct val="0"/>
              </a:spcBef>
              <a:defRPr/>
            </a:pPr>
            <a:r>
              <a:rPr lang="en-US" sz="2000" dirty="0">
                <a:latin typeface="Times New Roman" panose="02020603050405020304" pitchFamily="18" charset="0"/>
                <a:cs typeface="Arial" panose="020B0604020202020204" pitchFamily="34" charset="0"/>
                <a:hlinkClick r:id="rId3"/>
              </a:rPr>
              <a:t>http://www.aopa.org/-/media/Files/AOPA/Home/Pilot-Resources/ASI/Safety-Advisors/sa02.pdf</a:t>
            </a:r>
            <a:r>
              <a:rPr lang="en-US" sz="2000" dirty="0">
                <a:latin typeface="Times New Roman" panose="02020603050405020304" pitchFamily="18" charset="0"/>
                <a:cs typeface="Arial" panose="020B0604020202020204" pitchFamily="34" charset="0"/>
              </a:rPr>
              <a:t> </a:t>
            </a:r>
          </a:p>
          <a:p>
            <a:pPr marL="342900" lvl="1" indent="-342900" eaLnBrk="1" hangingPunct="1">
              <a:lnSpc>
                <a:spcPct val="80000"/>
              </a:lnSpc>
              <a:buFontTx/>
              <a:buChar char="•"/>
              <a:defRPr/>
            </a:pPr>
            <a:r>
              <a:rPr lang="en-US" sz="2000" b="1" dirty="0">
                <a:latin typeface="Times New Roman" pitchFamily="18" charset="0"/>
                <a:cs typeface="Times New Roman" pitchFamily="18" charset="0"/>
              </a:rPr>
              <a:t>AOPA Safety Advisor – Operations at Non-Towered Airports</a:t>
            </a:r>
          </a:p>
          <a:p>
            <a:pPr lvl="1" eaLnBrk="1" hangingPunct="1">
              <a:lnSpc>
                <a:spcPct val="80000"/>
              </a:lnSpc>
              <a:spcBef>
                <a:spcPct val="0"/>
              </a:spcBef>
              <a:defRPr/>
            </a:pPr>
            <a:r>
              <a:rPr lang="en-US" sz="2000" dirty="0">
                <a:latin typeface="Times New Roman" panose="02020603050405020304" pitchFamily="18" charset="0"/>
                <a:cs typeface="Arial" panose="020B0604020202020204" pitchFamily="34" charset="0"/>
                <a:hlinkClick r:id="rId4"/>
              </a:rPr>
              <a:t>http://www.aopa.org/-/media/Files/AOPA/Home/Pilot-Resources/ASI/Safety-Advisors/sa08.pdf</a:t>
            </a:r>
            <a:r>
              <a:rPr lang="en-US" sz="2000" dirty="0">
                <a:latin typeface="Times New Roman" panose="02020603050405020304" pitchFamily="18" charset="0"/>
                <a:cs typeface="Arial" panose="020B0604020202020204" pitchFamily="34" charset="0"/>
              </a:rPr>
              <a:t>  </a:t>
            </a:r>
          </a:p>
          <a:p>
            <a:pPr marL="342900" lvl="1" indent="-342900" eaLnBrk="1" hangingPunct="1">
              <a:lnSpc>
                <a:spcPct val="80000"/>
              </a:lnSpc>
              <a:buFontTx/>
              <a:buChar char="•"/>
              <a:defRPr/>
            </a:pPr>
            <a:r>
              <a:rPr lang="en-US" sz="2000" b="1" dirty="0">
                <a:latin typeface="Times New Roman" pitchFamily="18" charset="0"/>
                <a:cs typeface="Times New Roman" pitchFamily="18" charset="0"/>
              </a:rPr>
              <a:t>AOPA Safety Advisor – Operations at Towered Airports</a:t>
            </a:r>
          </a:p>
          <a:p>
            <a:pPr lvl="1" eaLnBrk="1" hangingPunct="1">
              <a:lnSpc>
                <a:spcPct val="80000"/>
              </a:lnSpc>
              <a:spcBef>
                <a:spcPct val="0"/>
              </a:spcBef>
              <a:defRPr/>
            </a:pPr>
            <a:r>
              <a:rPr lang="en-US" sz="2000" dirty="0">
                <a:latin typeface="Times New Roman" panose="02020603050405020304" pitchFamily="18" charset="0"/>
                <a:cs typeface="Arial" panose="020B0604020202020204" pitchFamily="34" charset="0"/>
                <a:hlinkClick r:id="rId5"/>
              </a:rPr>
              <a:t>http://www.aopa.org/-/media/Files/AOPA/Home/Pilot-Resources/ASI/Safety-Advisors/sa07.pdf</a:t>
            </a:r>
            <a:r>
              <a:rPr lang="en-US" sz="2000" dirty="0">
                <a:latin typeface="Times New Roman" panose="02020603050405020304" pitchFamily="18" charset="0"/>
                <a:cs typeface="Arial" panose="020B0604020202020204" pitchFamily="34" charset="0"/>
              </a:rPr>
              <a:t>  </a:t>
            </a:r>
          </a:p>
          <a:p>
            <a:pPr marL="342900" lvl="1" indent="-342900" eaLnBrk="1" hangingPunct="1">
              <a:lnSpc>
                <a:spcPct val="80000"/>
              </a:lnSpc>
              <a:buFontTx/>
              <a:buChar char="•"/>
              <a:defRPr/>
            </a:pPr>
            <a:r>
              <a:rPr lang="en-US" sz="2000" b="1" dirty="0">
                <a:latin typeface="Times New Roman" pitchFamily="18" charset="0"/>
                <a:cs typeface="Times New Roman" pitchFamily="18" charset="0"/>
              </a:rPr>
              <a:t>AOPA Safety Advisor – Do the Right Thing – Decision Making for Pilots</a:t>
            </a:r>
          </a:p>
          <a:p>
            <a:pPr lvl="1">
              <a:lnSpc>
                <a:spcPct val="80000"/>
              </a:lnSpc>
              <a:spcBef>
                <a:spcPct val="0"/>
              </a:spcBef>
              <a:defRPr/>
            </a:pPr>
            <a:r>
              <a:rPr lang="en-US" sz="2000" dirty="0">
                <a:latin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https://www.aopa.org/training-and-safety/online-learning/safety-spotlights/do-the-right-thing</a:t>
            </a:r>
            <a:r>
              <a:rPr lang="en-US" sz="2000" dirty="0">
                <a:latin typeface="Times New Roman" panose="02020603050405020304" pitchFamily="18" charset="0"/>
                <a:cs typeface="Arial" panose="020B0604020202020204" pitchFamily="34" charset="0"/>
              </a:rPr>
              <a:t> </a:t>
            </a:r>
          </a:p>
          <a:p>
            <a:pPr marL="342900" lvl="1" indent="-342900" eaLnBrk="1" hangingPunct="1">
              <a:lnSpc>
                <a:spcPct val="80000"/>
              </a:lnSpc>
              <a:buFontTx/>
              <a:buChar char="•"/>
              <a:defRPr/>
            </a:pPr>
            <a:r>
              <a:rPr lang="en-US" sz="2000" b="1" dirty="0">
                <a:latin typeface="Times New Roman" pitchFamily="18" charset="0"/>
                <a:cs typeface="Times New Roman" pitchFamily="18" charset="0"/>
              </a:rPr>
              <a:t>Tips for Temporary Flight Restrictions and Special Use Airspace</a:t>
            </a:r>
            <a:endParaRPr lang="en-US" sz="2000" b="1" dirty="0">
              <a:latin typeface="Times New Roman" pitchFamily="18" charset="0"/>
              <a:cs typeface="Times New Roman" pitchFamily="18" charset="0"/>
              <a:hlinkClick r:id="rId7"/>
            </a:endParaRPr>
          </a:p>
          <a:p>
            <a:pPr lvl="1" eaLnBrk="1" hangingPunct="1">
              <a:spcBef>
                <a:spcPct val="0"/>
              </a:spcBef>
              <a:defRPr/>
            </a:pPr>
            <a:r>
              <a:rPr lang="en-US" altLang="en-US" sz="2000" dirty="0">
                <a:latin typeface="Times New Roman" panose="02020603050405020304" pitchFamily="18" charset="0"/>
                <a:cs typeface="Arial" panose="020B0604020202020204" pitchFamily="34" charset="0"/>
                <a:hlinkClick r:id="rId8"/>
              </a:rPr>
              <a:t>http://www.aopa.org/-/media/Files/AOPA/Home/Flight-Planning/TipsForTempFlightRestrictions.pdf</a:t>
            </a:r>
            <a:r>
              <a:rPr lang="en-US" altLang="en-US" sz="2000" dirty="0">
                <a:latin typeface="Times New Roman" panose="02020603050405020304" pitchFamily="18" charset="0"/>
                <a:cs typeface="Arial" panose="020B0604020202020204" pitchFamily="34" charset="0"/>
              </a:rPr>
              <a:t> </a:t>
            </a:r>
            <a:r>
              <a:rPr lang="en-US" altLang="en-US" sz="1800" dirty="0">
                <a:latin typeface="Times New Roman" panose="02020603050405020304" pitchFamily="18" charset="0"/>
                <a:cs typeface="Arial" panose="020B0604020202020204" pitchFamily="34" charset="0"/>
              </a:rPr>
              <a:t> </a:t>
            </a:r>
            <a:endParaRPr lang="en-US" sz="2000" dirty="0">
              <a:latin typeface="Times New Roman" pitchFamily="18"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 calcmode="lin" valueType="num">
                                      <p:cBhvr additive="base">
                                        <p:cTn id="11"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calcmode="lin" valueType="num">
                                      <p:cBhvr additive="base">
                                        <p:cTn id="17"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39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 calcmode="lin" valueType="num">
                                      <p:cBhvr additive="base">
                                        <p:cTn id="21"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 calcmode="lin" valueType="num">
                                      <p:cBhvr additive="base">
                                        <p:cTn id="27"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939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9395">
                                            <p:txEl>
                                              <p:pRg st="5" end="5"/>
                                            </p:txEl>
                                          </p:spTgt>
                                        </p:tgtEl>
                                        <p:attrNameLst>
                                          <p:attrName>style.visibility</p:attrName>
                                        </p:attrNameLst>
                                      </p:cBhvr>
                                      <p:to>
                                        <p:strVal val="visible"/>
                                      </p:to>
                                    </p:set>
                                    <p:anim calcmode="lin" valueType="num">
                                      <p:cBhvr additive="base">
                                        <p:cTn id="31"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9395">
                                            <p:txEl>
                                              <p:pRg st="6" end="6"/>
                                            </p:txEl>
                                          </p:spTgt>
                                        </p:tgtEl>
                                        <p:attrNameLst>
                                          <p:attrName>style.visibility</p:attrName>
                                        </p:attrNameLst>
                                      </p:cBhvr>
                                      <p:to>
                                        <p:strVal val="visible"/>
                                      </p:to>
                                    </p:set>
                                    <p:anim calcmode="lin" valueType="num">
                                      <p:cBhvr additive="base">
                                        <p:cTn id="37" dur="5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39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9395">
                                            <p:txEl>
                                              <p:pRg st="7" end="7"/>
                                            </p:txEl>
                                          </p:spTgt>
                                        </p:tgtEl>
                                        <p:attrNameLst>
                                          <p:attrName>style.visibility</p:attrName>
                                        </p:attrNameLst>
                                      </p:cBhvr>
                                      <p:to>
                                        <p:strVal val="visible"/>
                                      </p:to>
                                    </p:set>
                                    <p:anim calcmode="lin" valueType="num">
                                      <p:cBhvr additive="base">
                                        <p:cTn id="41" dur="500" fill="hold"/>
                                        <p:tgtEl>
                                          <p:spTgt spid="5939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93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59395">
                                            <p:txEl>
                                              <p:pRg st="8" end="8"/>
                                            </p:txEl>
                                          </p:spTgt>
                                        </p:tgtEl>
                                        <p:attrNameLst>
                                          <p:attrName>style.visibility</p:attrName>
                                        </p:attrNameLst>
                                      </p:cBhvr>
                                      <p:to>
                                        <p:strVal val="visible"/>
                                      </p:to>
                                    </p:set>
                                    <p:anim calcmode="lin" valueType="num">
                                      <p:cBhvr additive="base">
                                        <p:cTn id="47" dur="500" fill="hold"/>
                                        <p:tgtEl>
                                          <p:spTgt spid="5939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9395">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9395">
                                            <p:txEl>
                                              <p:pRg st="9" end="9"/>
                                            </p:txEl>
                                          </p:spTgt>
                                        </p:tgtEl>
                                        <p:attrNameLst>
                                          <p:attrName>style.visibility</p:attrName>
                                        </p:attrNameLst>
                                      </p:cBhvr>
                                      <p:to>
                                        <p:strVal val="visible"/>
                                      </p:to>
                                    </p:set>
                                    <p:anim calcmode="lin" valueType="num">
                                      <p:cBhvr additive="base">
                                        <p:cTn id="51" dur="500" fill="hold"/>
                                        <p:tgtEl>
                                          <p:spTgt spid="59395">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939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1F2B1DDC-60BC-4F2F-BDE0-8CBA02809039}"/>
              </a:ext>
            </a:extLst>
          </p:cNvPr>
          <p:cNvSpPr>
            <a:spLocks noGrp="1" noChangeArrowheads="1"/>
          </p:cNvSpPr>
          <p:nvPr>
            <p:ph type="title" idx="4294967295"/>
          </p:nvPr>
        </p:nvSpPr>
        <p:spPr>
          <a:xfrm>
            <a:off x="0" y="0"/>
            <a:ext cx="9144000" cy="457200"/>
          </a:xfrm>
        </p:spPr>
        <p:txBody>
          <a:bodyPr lIns="92075" tIns="46038" rIns="92075" bIns="46038"/>
          <a:lstStyle/>
          <a:p>
            <a:pPr algn="ctr" eaLnBrk="1" hangingPunct="1"/>
            <a:r>
              <a:rPr lang="en-US" altLang="en-US" sz="3200" i="1">
                <a:latin typeface="Times New Roman" panose="02020603050405020304" pitchFamily="18" charset="0"/>
              </a:rPr>
              <a:t>References and Information (cont’d)</a:t>
            </a:r>
          </a:p>
        </p:txBody>
      </p:sp>
      <p:sp>
        <p:nvSpPr>
          <p:cNvPr id="59395" name="Rectangle 3">
            <a:extLst>
              <a:ext uri="{FF2B5EF4-FFF2-40B4-BE49-F238E27FC236}">
                <a16:creationId xmlns:a16="http://schemas.microsoft.com/office/drawing/2014/main" id="{48D205F5-BC2F-460B-AA92-BCB507DD29C4}"/>
              </a:ext>
            </a:extLst>
          </p:cNvPr>
          <p:cNvSpPr>
            <a:spLocks noGrp="1" noChangeArrowheads="1"/>
          </p:cNvSpPr>
          <p:nvPr>
            <p:ph type="body" sz="half" idx="4294967295"/>
          </p:nvPr>
        </p:nvSpPr>
        <p:spPr>
          <a:xfrm>
            <a:off x="0" y="663575"/>
            <a:ext cx="9144000" cy="4292600"/>
          </a:xfrm>
        </p:spPr>
        <p:txBody>
          <a:bodyPr lIns="92075" tIns="46038" rIns="92075" bIns="46038"/>
          <a:lstStyle/>
          <a:p>
            <a:pPr marL="342900" lvl="1" indent="-342900" eaLnBrk="1" hangingPunct="1">
              <a:lnSpc>
                <a:spcPct val="80000"/>
              </a:lnSpc>
              <a:buFontTx/>
              <a:buChar char="•"/>
              <a:defRPr/>
            </a:pPr>
            <a:r>
              <a:rPr lang="en-US" sz="2000" b="1" dirty="0">
                <a:latin typeface="Times New Roman" pitchFamily="18" charset="0"/>
                <a:cs typeface="Times New Roman" pitchFamily="18" charset="0"/>
              </a:rPr>
              <a:t>NTSB Accident Database</a:t>
            </a:r>
            <a:endParaRPr lang="en-US" sz="2000" b="1" dirty="0">
              <a:latin typeface="Times New Roman" pitchFamily="18" charset="0"/>
              <a:cs typeface="Times New Roman" pitchFamily="18" charset="0"/>
              <a:hlinkClick r:id="rId3"/>
            </a:endParaRPr>
          </a:p>
          <a:p>
            <a:pPr lvl="1" eaLnBrk="1" hangingPunct="1">
              <a:spcBef>
                <a:spcPct val="0"/>
              </a:spcBef>
              <a:defRPr/>
            </a:pPr>
            <a:r>
              <a:rPr lang="en-US" altLang="en-US" sz="2000" dirty="0">
                <a:latin typeface="Times New Roman" panose="02020603050405020304" pitchFamily="18" charset="0"/>
                <a:cs typeface="Arial" panose="020B0604020202020204" pitchFamily="34" charset="0"/>
                <a:hlinkClick r:id="rId4"/>
              </a:rPr>
              <a:t>http://www.ntsb.gov/_layouts/ntsb.aviation/index.aspx</a:t>
            </a:r>
            <a:r>
              <a:rPr lang="en-US" altLang="en-US" sz="1800" dirty="0">
                <a:latin typeface="Times New Roman" panose="02020603050405020304" pitchFamily="18" charset="0"/>
                <a:cs typeface="Arial" panose="020B0604020202020204" pitchFamily="34" charset="0"/>
              </a:rPr>
              <a:t> </a:t>
            </a:r>
            <a:endParaRPr lang="en-US" sz="2000" dirty="0">
              <a:latin typeface="Times New Roman" pitchFamily="18" charset="0"/>
              <a:cs typeface="Arial" charset="0"/>
            </a:endParaRPr>
          </a:p>
          <a:p>
            <a:pPr eaLnBrk="1" hangingPunct="1">
              <a:defRPr/>
            </a:pPr>
            <a:r>
              <a:rPr lang="en-US" sz="2000" dirty="0">
                <a:latin typeface="Times New Roman" pitchFamily="18" charset="0"/>
              </a:rPr>
              <a:t>Electronic Code of Federal Regulations – Title 14 Aeronautics and Space</a:t>
            </a:r>
            <a:endParaRPr lang="en-US" sz="2400" dirty="0">
              <a:latin typeface="Times New Roman" pitchFamily="18" charset="0"/>
            </a:endParaRPr>
          </a:p>
          <a:p>
            <a:pPr lvl="1" eaLnBrk="1" hangingPunct="1">
              <a:spcBef>
                <a:spcPct val="0"/>
              </a:spcBef>
              <a:defRPr/>
            </a:pPr>
            <a:r>
              <a:rPr lang="en-US" sz="1800" dirty="0">
                <a:latin typeface="Times New Roman" pitchFamily="18" charset="0"/>
                <a:cs typeface="Arial" charset="0"/>
                <a:hlinkClick r:id="rId5"/>
              </a:rPr>
              <a:t>http://www.ecfr.gov/cgi-bin/text-idx?SID=c709ce7f1eaf0f1b557578c87c378358&amp;mc=true&amp;tpl=/ecfrbrowse/Title14/14chapterI.tpl</a:t>
            </a:r>
            <a:r>
              <a:rPr lang="en-US" sz="1800" dirty="0">
                <a:latin typeface="Times New Roman" pitchFamily="18" charset="0"/>
                <a:cs typeface="Arial" charset="0"/>
              </a:rPr>
              <a:t> </a:t>
            </a:r>
          </a:p>
          <a:p>
            <a:pPr marL="342900" lvl="1" indent="-342900" eaLnBrk="1" hangingPunct="1">
              <a:lnSpc>
                <a:spcPct val="80000"/>
              </a:lnSpc>
              <a:buFontTx/>
              <a:buChar char="•"/>
              <a:defRPr/>
            </a:pPr>
            <a:r>
              <a:rPr lang="en-US" sz="2000" b="1" dirty="0">
                <a:latin typeface="Times New Roman" pitchFamily="18" charset="0"/>
                <a:cs typeface="Times New Roman" pitchFamily="18" charset="0"/>
              </a:rPr>
              <a:t>ALC-42: Airspace, Special Use Airspace and TFRs</a:t>
            </a:r>
            <a:endParaRPr lang="en-US" sz="2000" b="1" dirty="0">
              <a:latin typeface="Times New Roman" pitchFamily="18" charset="0"/>
              <a:cs typeface="Times New Roman" pitchFamily="18" charset="0"/>
              <a:hlinkClick r:id="rId3"/>
            </a:endParaRPr>
          </a:p>
          <a:p>
            <a:pPr lvl="1" eaLnBrk="1" hangingPunct="1">
              <a:spcBef>
                <a:spcPct val="0"/>
              </a:spcBef>
              <a:defRPr/>
            </a:pPr>
            <a:r>
              <a:rPr lang="en-US" altLang="en-US" sz="2000" dirty="0">
                <a:latin typeface="Times New Roman" panose="02020603050405020304" pitchFamily="18" charset="0"/>
                <a:cs typeface="Arial" panose="020B0604020202020204" pitchFamily="34" charset="0"/>
                <a:hlinkClick r:id="rId6"/>
              </a:rPr>
              <a:t>https://www.faasafety.gov/gslac/ALC/course_content.aspx?enroll=true&amp;cID=42</a:t>
            </a:r>
            <a:r>
              <a:rPr lang="en-US" altLang="en-US" sz="2000" dirty="0">
                <a:latin typeface="Times New Roman" panose="02020603050405020304" pitchFamily="18" charset="0"/>
                <a:cs typeface="Arial" panose="020B0604020202020204" pitchFamily="34" charset="0"/>
              </a:rPr>
              <a:t> </a:t>
            </a:r>
            <a:r>
              <a:rPr lang="en-US" altLang="en-US" sz="1800" dirty="0">
                <a:latin typeface="Times New Roman" panose="02020603050405020304" pitchFamily="18" charset="0"/>
                <a:cs typeface="Arial" panose="020B0604020202020204" pitchFamily="34" charset="0"/>
              </a:rPr>
              <a:t> </a:t>
            </a:r>
            <a:endParaRPr lang="en-US" sz="2000" dirty="0">
              <a:latin typeface="Times New Roman" pitchFamily="18" charset="0"/>
              <a:cs typeface="Arial" charset="0"/>
            </a:endParaRPr>
          </a:p>
          <a:p>
            <a:pPr marL="342900" lvl="1" indent="-342900" eaLnBrk="1" hangingPunct="1">
              <a:lnSpc>
                <a:spcPct val="80000"/>
              </a:lnSpc>
              <a:buFontTx/>
              <a:buChar char="•"/>
              <a:defRPr/>
            </a:pPr>
            <a:r>
              <a:rPr lang="en-US" sz="2000" b="1" dirty="0">
                <a:latin typeface="Times New Roman" pitchFamily="18" charset="0"/>
                <a:cs typeface="Times New Roman" pitchFamily="18" charset="0"/>
              </a:rPr>
              <a:t>ALC-62: Aeronautical Decision Making for VFR Pilots</a:t>
            </a:r>
            <a:endParaRPr lang="en-US" sz="2000" b="1" dirty="0">
              <a:latin typeface="Times New Roman" pitchFamily="18" charset="0"/>
              <a:cs typeface="Times New Roman" pitchFamily="18" charset="0"/>
              <a:hlinkClick r:id="rId3"/>
            </a:endParaRPr>
          </a:p>
          <a:p>
            <a:pPr lvl="1" eaLnBrk="1" hangingPunct="1">
              <a:spcBef>
                <a:spcPct val="0"/>
              </a:spcBef>
              <a:defRPr/>
            </a:pPr>
            <a:r>
              <a:rPr lang="en-US" altLang="en-US" sz="2000" dirty="0">
                <a:latin typeface="Times New Roman" panose="02020603050405020304" pitchFamily="18" charset="0"/>
                <a:cs typeface="Arial" panose="020B0604020202020204" pitchFamily="34" charset="0"/>
                <a:hlinkClick r:id="rId7"/>
              </a:rPr>
              <a:t>https://www.faasafety.gov/gslac/ALC/course_content.aspx?enroll=true&amp;cID=62</a:t>
            </a:r>
            <a:endParaRPr lang="en-US" sz="2200" dirty="0">
              <a:latin typeface="Times New Roman" pitchFamily="18"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 calcmode="lin" valueType="num">
                                      <p:cBhvr additive="base">
                                        <p:cTn id="11"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calcmode="lin" valueType="num">
                                      <p:cBhvr additive="base">
                                        <p:cTn id="17"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39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 calcmode="lin" valueType="num">
                                      <p:cBhvr additive="base">
                                        <p:cTn id="21"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 calcmode="lin" valueType="num">
                                      <p:cBhvr additive="base">
                                        <p:cTn id="27"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939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9395">
                                            <p:txEl>
                                              <p:pRg st="5" end="5"/>
                                            </p:txEl>
                                          </p:spTgt>
                                        </p:tgtEl>
                                        <p:attrNameLst>
                                          <p:attrName>style.visibility</p:attrName>
                                        </p:attrNameLst>
                                      </p:cBhvr>
                                      <p:to>
                                        <p:strVal val="visible"/>
                                      </p:to>
                                    </p:set>
                                    <p:anim calcmode="lin" valueType="num">
                                      <p:cBhvr additive="base">
                                        <p:cTn id="31"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9395">
                                            <p:txEl>
                                              <p:pRg st="6" end="6"/>
                                            </p:txEl>
                                          </p:spTgt>
                                        </p:tgtEl>
                                        <p:attrNameLst>
                                          <p:attrName>style.visibility</p:attrName>
                                        </p:attrNameLst>
                                      </p:cBhvr>
                                      <p:to>
                                        <p:strVal val="visible"/>
                                      </p:to>
                                    </p:set>
                                    <p:anim calcmode="lin" valueType="num">
                                      <p:cBhvr additive="base">
                                        <p:cTn id="37" dur="5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39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9395">
                                            <p:txEl>
                                              <p:pRg st="7" end="7"/>
                                            </p:txEl>
                                          </p:spTgt>
                                        </p:tgtEl>
                                        <p:attrNameLst>
                                          <p:attrName>style.visibility</p:attrName>
                                        </p:attrNameLst>
                                      </p:cBhvr>
                                      <p:to>
                                        <p:strVal val="visible"/>
                                      </p:to>
                                    </p:set>
                                    <p:anim calcmode="lin" valueType="num">
                                      <p:cBhvr additive="base">
                                        <p:cTn id="41" dur="500" fill="hold"/>
                                        <p:tgtEl>
                                          <p:spTgt spid="5939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93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134EBBA-1415-4E66-8E8D-2D8E9E4ABA40}"/>
              </a:ext>
            </a:extLst>
          </p:cNvPr>
          <p:cNvSpPr>
            <a:spLocks noGrp="1" noChangeArrowheads="1"/>
          </p:cNvSpPr>
          <p:nvPr>
            <p:ph type="title"/>
          </p:nvPr>
        </p:nvSpPr>
        <p:spPr>
          <a:xfrm>
            <a:off x="0" y="0"/>
            <a:ext cx="9144000" cy="5913438"/>
          </a:xfrm>
          <a:noFill/>
        </p:spPr>
        <p:txBody>
          <a:bodyPr/>
          <a:lstStyle/>
          <a:p>
            <a:pPr algn="ctr" eaLnBrk="1" hangingPunct="1"/>
            <a:r>
              <a:rPr lang="en-US" altLang="en-US" sz="5400" dirty="0">
                <a:latin typeface="Times New Roman" panose="02020603050405020304" pitchFamily="18" charset="0"/>
              </a:rPr>
              <a:t>Appendix</a:t>
            </a:r>
            <a:endParaRPr lang="en-US" altLang="en-US" sz="4400" b="0" dirty="0">
              <a:latin typeface="Times New Roman" panose="02020603050405020304" pitchFamily="18" charset="0"/>
            </a:endParaRPr>
          </a:p>
        </p:txBody>
      </p:sp>
    </p:spTree>
    <p:extLst>
      <p:ext uri="{BB962C8B-B14F-4D97-AF65-F5344CB8AC3E}">
        <p14:creationId xmlns:p14="http://schemas.microsoft.com/office/powerpoint/2010/main" val="3951156795"/>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525F37D-57BA-4298-BFC4-F3E16EE28FD5}"/>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dirty="0">
                <a:latin typeface="Times New Roman" panose="02020603050405020304" pitchFamily="18" charset="0"/>
              </a:rPr>
              <a:t>Quickie Quiz</a:t>
            </a:r>
            <a:endParaRPr lang="en-US" altLang="en-US" sz="3200" dirty="0">
              <a:latin typeface="Times New Roman" panose="02020603050405020304" pitchFamily="18" charset="0"/>
            </a:endParaRPr>
          </a:p>
        </p:txBody>
      </p:sp>
      <p:sp>
        <p:nvSpPr>
          <p:cNvPr id="9" name="Rectangle 3">
            <a:extLst>
              <a:ext uri="{FF2B5EF4-FFF2-40B4-BE49-F238E27FC236}">
                <a16:creationId xmlns:a16="http://schemas.microsoft.com/office/drawing/2014/main" id="{ADBA16C1-2B38-45AF-A2E0-85D50CA1D349}"/>
              </a:ext>
            </a:extLst>
          </p:cNvPr>
          <p:cNvSpPr>
            <a:spLocks noGrp="1" noChangeArrowheads="1"/>
          </p:cNvSpPr>
          <p:nvPr>
            <p:ph type="body" sz="half" idx="1"/>
          </p:nvPr>
        </p:nvSpPr>
        <p:spPr>
          <a:xfrm>
            <a:off x="0" y="546100"/>
            <a:ext cx="9144000" cy="5397500"/>
          </a:xfrm>
        </p:spPr>
        <p:txBody>
          <a:bodyPr/>
          <a:lstStyle/>
          <a:p>
            <a:pPr>
              <a:lnSpc>
                <a:spcPct val="110000"/>
              </a:lnSpc>
              <a:spcBef>
                <a:spcPct val="25000"/>
              </a:spcBef>
            </a:pPr>
            <a:r>
              <a:rPr lang="en-US" altLang="en-US" sz="3200" b="0" dirty="0">
                <a:latin typeface="Times New Roman" panose="02020603050405020304" pitchFamily="18" charset="0"/>
                <a:cs typeface="Arial" panose="020B0604020202020204" pitchFamily="34" charset="0"/>
              </a:rPr>
              <a:t>How do the following FARs apply to you? </a:t>
            </a:r>
          </a:p>
          <a:p>
            <a:pPr lvl="1">
              <a:lnSpc>
                <a:spcPct val="110000"/>
              </a:lnSpc>
              <a:spcBef>
                <a:spcPct val="25000"/>
              </a:spcBef>
            </a:pPr>
            <a:r>
              <a:rPr lang="en-US" altLang="en-US" sz="3200" dirty="0">
                <a:latin typeface="Times New Roman" panose="02020603050405020304" pitchFamily="18" charset="0"/>
                <a:cs typeface="Arial" panose="020B0604020202020204" pitchFamily="34" charset="0"/>
              </a:rPr>
              <a:t>FAR 91.103?</a:t>
            </a:r>
          </a:p>
          <a:p>
            <a:pPr lvl="1">
              <a:lnSpc>
                <a:spcPct val="110000"/>
              </a:lnSpc>
              <a:spcBef>
                <a:spcPct val="25000"/>
              </a:spcBef>
            </a:pPr>
            <a:r>
              <a:rPr lang="en-US" altLang="en-US" sz="3200" dirty="0">
                <a:latin typeface="Times New Roman" panose="02020603050405020304" pitchFamily="18" charset="0"/>
                <a:cs typeface="Arial" panose="020B0604020202020204" pitchFamily="34" charset="0"/>
              </a:rPr>
              <a:t>FAR 91.141?</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E50EDB8-51A0-458D-8991-04908EE49897}"/>
              </a:ext>
            </a:extLst>
          </p:cNvPr>
          <p:cNvSpPr>
            <a:spLocks noGrp="1" noChangeArrowheads="1"/>
          </p:cNvSpPr>
          <p:nvPr>
            <p:ph type="title"/>
          </p:nvPr>
        </p:nvSpPr>
        <p:spPr>
          <a:xfrm>
            <a:off x="0" y="0"/>
            <a:ext cx="9144000" cy="5913438"/>
          </a:xfrm>
          <a:noFill/>
        </p:spPr>
        <p:txBody>
          <a:bodyPr/>
          <a:lstStyle/>
          <a:p>
            <a:pPr algn="ctr" eaLnBrk="1" hangingPunct="1"/>
            <a:r>
              <a:rPr lang="en-US" altLang="en-US" sz="4800" dirty="0">
                <a:latin typeface="Times New Roman" panose="02020603050405020304" pitchFamily="18" charset="0"/>
              </a:rPr>
              <a:t>Appendix</a:t>
            </a:r>
            <a:br>
              <a:rPr lang="en-US" altLang="en-US" sz="4800" dirty="0">
                <a:latin typeface="Times New Roman" panose="02020603050405020304" pitchFamily="18" charset="0"/>
              </a:rPr>
            </a:br>
            <a:r>
              <a:rPr lang="en-US" altLang="en-US" sz="4800" dirty="0">
                <a:latin typeface="Times New Roman" panose="02020603050405020304" pitchFamily="18" charset="0"/>
              </a:rPr>
              <a:t>In-Flight Cautions with</a:t>
            </a:r>
            <a:br>
              <a:rPr lang="en-US" altLang="en-US" sz="4800" dirty="0">
                <a:latin typeface="Times New Roman" panose="02020603050405020304" pitchFamily="18" charset="0"/>
              </a:rPr>
            </a:br>
            <a:r>
              <a:rPr lang="en-US" altLang="en-US" sz="4800" dirty="0">
                <a:latin typeface="Times New Roman" panose="02020603050405020304" pitchFamily="18" charset="0"/>
              </a:rPr>
              <a:t>ForeFlight Mobile </a:t>
            </a:r>
            <a:br>
              <a:rPr lang="en-US" altLang="en-US" sz="4800" dirty="0">
                <a:latin typeface="Times New Roman" panose="02020603050405020304" pitchFamily="18" charset="0"/>
              </a:rPr>
            </a:br>
            <a:r>
              <a:rPr lang="en-US" altLang="en-US" sz="4800" dirty="0">
                <a:latin typeface="Times New Roman" panose="02020603050405020304" pitchFamily="18" charset="0"/>
              </a:rPr>
              <a:t>Version 12.10.1</a:t>
            </a:r>
            <a:br>
              <a:rPr lang="en-US" altLang="en-US" sz="4800" dirty="0">
                <a:latin typeface="Times New Roman" panose="02020603050405020304" pitchFamily="18" charset="0"/>
              </a:rPr>
            </a:br>
            <a:br>
              <a:rPr lang="en-US" altLang="en-US" sz="4800" i="1" dirty="0">
                <a:solidFill>
                  <a:srgbClr val="FF0000"/>
                </a:solidFill>
                <a:latin typeface="Times New Roman" panose="02020603050405020304" pitchFamily="18" charset="0"/>
                <a:cs typeface="Arial" panose="020B0604020202020204" pitchFamily="34" charset="0"/>
              </a:rPr>
            </a:br>
            <a:endParaRPr lang="en-US" altLang="en-US" sz="4800" dirty="0">
              <a:latin typeface="Times New Roman" panose="02020603050405020304" pitchFamily="18" charset="0"/>
            </a:endParaRPr>
          </a:p>
        </p:txBody>
      </p:sp>
    </p:spTree>
    <p:extLst>
      <p:ext uri="{BB962C8B-B14F-4D97-AF65-F5344CB8AC3E}">
        <p14:creationId xmlns:p14="http://schemas.microsoft.com/office/powerpoint/2010/main" val="1007780972"/>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609C75C6-8D49-46E5-A79E-E847A72C303D}"/>
              </a:ext>
            </a:extLst>
          </p:cNvPr>
          <p:cNvSpPr>
            <a:spLocks noGrp="1" noChangeArrowheads="1"/>
          </p:cNvSpPr>
          <p:nvPr>
            <p:ph type="title"/>
          </p:nvPr>
        </p:nvSpPr>
        <p:spPr>
          <a:xfrm>
            <a:off x="0" y="0"/>
            <a:ext cx="9144000" cy="471488"/>
          </a:xfrm>
          <a:noFill/>
        </p:spPr>
        <p:txBody>
          <a:bodyPr/>
          <a:lstStyle/>
          <a:p>
            <a:pPr algn="ctr" eaLnBrk="1" hangingPunct="1"/>
            <a:r>
              <a:rPr lang="en-US" altLang="en-US" sz="2800" i="1">
                <a:latin typeface="Times New Roman" panose="02020603050405020304" pitchFamily="18" charset="0"/>
              </a:rPr>
              <a:t>ForeFlight Mobile – In-Flight Cautions</a:t>
            </a:r>
            <a:endParaRPr lang="en-US" altLang="en-US" sz="2800">
              <a:latin typeface="Times New Roman" panose="02020603050405020304" pitchFamily="18" charset="0"/>
            </a:endParaRPr>
          </a:p>
        </p:txBody>
      </p:sp>
      <p:sp>
        <p:nvSpPr>
          <p:cNvPr id="3" name="Rectangle 3">
            <a:extLst>
              <a:ext uri="{FF2B5EF4-FFF2-40B4-BE49-F238E27FC236}">
                <a16:creationId xmlns:a16="http://schemas.microsoft.com/office/drawing/2014/main" id="{893B85E5-28A5-4147-827E-53ACF499DAA5}"/>
              </a:ext>
            </a:extLst>
          </p:cNvPr>
          <p:cNvSpPr>
            <a:spLocks noGrp="1" noChangeArrowheads="1"/>
          </p:cNvSpPr>
          <p:nvPr>
            <p:ph type="body" sz="half" idx="1"/>
          </p:nvPr>
        </p:nvSpPr>
        <p:spPr>
          <a:xfrm>
            <a:off x="73025" y="412750"/>
            <a:ext cx="8997950" cy="5500688"/>
          </a:xfrm>
        </p:spPr>
        <p:txBody>
          <a:bodyPr/>
          <a:lstStyle/>
          <a:p>
            <a:pPr>
              <a:lnSpc>
                <a:spcPct val="110000"/>
              </a:lnSpc>
              <a:spcBef>
                <a:spcPct val="25000"/>
              </a:spcBef>
            </a:pPr>
            <a:r>
              <a:rPr lang="en-US" altLang="en-US" sz="2400" dirty="0">
                <a:latin typeface="Times New Roman" panose="02020603050405020304" pitchFamily="18" charset="0"/>
                <a:cs typeface="Arial" panose="020B0604020202020204" pitchFamily="34" charset="0"/>
              </a:rPr>
              <a:t>ForeFlight Mobile on iPad or iPhone with no ADS-B receiver</a:t>
            </a:r>
          </a:p>
          <a:p>
            <a:pPr lvl="1">
              <a:lnSpc>
                <a:spcPct val="110000"/>
              </a:lnSpc>
              <a:spcBef>
                <a:spcPct val="25000"/>
              </a:spcBef>
            </a:pPr>
            <a:r>
              <a:rPr lang="en-US" altLang="en-US" sz="2000" dirty="0">
                <a:latin typeface="Times New Roman" panose="02020603050405020304" pitchFamily="18" charset="0"/>
                <a:cs typeface="Arial" panose="020B0604020202020204" pitchFamily="34" charset="0"/>
              </a:rPr>
              <a:t>Will provide GPS positioning and GPS navigation data</a:t>
            </a:r>
          </a:p>
          <a:p>
            <a:pPr lvl="1">
              <a:lnSpc>
                <a:spcPct val="110000"/>
              </a:lnSpc>
              <a:spcBef>
                <a:spcPct val="25000"/>
              </a:spcBef>
            </a:pPr>
            <a:r>
              <a:rPr lang="en-US" altLang="en-US" sz="2000" dirty="0">
                <a:latin typeface="Times New Roman" panose="02020603050405020304" pitchFamily="18" charset="0"/>
                <a:cs typeface="Arial" panose="020B0604020202020204" pitchFamily="34" charset="0"/>
              </a:rPr>
              <a:t>Will </a:t>
            </a:r>
            <a:r>
              <a:rPr lang="en-US" altLang="en-US" sz="2000" b="1" i="1" u="sng" dirty="0">
                <a:solidFill>
                  <a:srgbClr val="FF0000"/>
                </a:solidFill>
                <a:latin typeface="Times New Roman" panose="02020603050405020304" pitchFamily="18" charset="0"/>
                <a:cs typeface="Arial" panose="020B0604020202020204" pitchFamily="34" charset="0"/>
              </a:rPr>
              <a:t>not</a:t>
            </a:r>
            <a:r>
              <a:rPr lang="en-US" altLang="en-US" sz="2000" dirty="0">
                <a:latin typeface="Times New Roman" panose="02020603050405020304" pitchFamily="18" charset="0"/>
                <a:cs typeface="Arial" panose="020B0604020202020204" pitchFamily="34" charset="0"/>
              </a:rPr>
              <a:t> provide ADS-B data</a:t>
            </a:r>
          </a:p>
          <a:p>
            <a:pPr lvl="1">
              <a:lnSpc>
                <a:spcPct val="110000"/>
              </a:lnSpc>
              <a:spcBef>
                <a:spcPct val="25000"/>
              </a:spcBef>
            </a:pPr>
            <a:r>
              <a:rPr lang="en-US" altLang="en-US" sz="2000" dirty="0">
                <a:latin typeface="Times New Roman" panose="02020603050405020304" pitchFamily="18" charset="0"/>
                <a:cs typeface="Arial" panose="020B0604020202020204" pitchFamily="34" charset="0"/>
              </a:rPr>
              <a:t>Will </a:t>
            </a:r>
            <a:r>
              <a:rPr lang="en-US" altLang="en-US" sz="2000" b="1" i="1" u="sng" dirty="0">
                <a:solidFill>
                  <a:srgbClr val="FF0000"/>
                </a:solidFill>
                <a:latin typeface="Times New Roman" panose="02020603050405020304" pitchFamily="18" charset="0"/>
                <a:cs typeface="Arial" panose="020B0604020202020204" pitchFamily="34" charset="0"/>
              </a:rPr>
              <a:t>not</a:t>
            </a:r>
            <a:r>
              <a:rPr lang="en-US" altLang="en-US" sz="2000" dirty="0">
                <a:latin typeface="Times New Roman" panose="02020603050405020304" pitchFamily="18" charset="0"/>
                <a:cs typeface="Arial" panose="020B0604020202020204" pitchFamily="34" charset="0"/>
              </a:rPr>
              <a:t> provide TFR data</a:t>
            </a:r>
          </a:p>
          <a:p>
            <a:pPr lvl="2">
              <a:lnSpc>
                <a:spcPct val="110000"/>
              </a:lnSpc>
              <a:spcBef>
                <a:spcPct val="25000"/>
              </a:spcBef>
            </a:pPr>
            <a:r>
              <a:rPr lang="en-US" altLang="en-US" sz="2300" b="1" i="1" dirty="0">
                <a:solidFill>
                  <a:srgbClr val="FF0000"/>
                </a:solidFill>
                <a:latin typeface="Times New Roman" panose="02020603050405020304" pitchFamily="18" charset="0"/>
                <a:cs typeface="Arial" panose="020B0604020202020204" pitchFamily="34" charset="0"/>
              </a:rPr>
              <a:t>High risk of pilot deviation and unauthorized TFR penetration</a:t>
            </a:r>
          </a:p>
          <a:p>
            <a:pPr lvl="1">
              <a:lnSpc>
                <a:spcPct val="110000"/>
              </a:lnSpc>
              <a:spcBef>
                <a:spcPct val="25000"/>
              </a:spcBef>
            </a:pPr>
            <a:r>
              <a:rPr lang="en-US" altLang="en-US" sz="2400" b="1" i="1" dirty="0">
                <a:solidFill>
                  <a:srgbClr val="FF0000"/>
                </a:solidFill>
                <a:latin typeface="Times New Roman" panose="02020603050405020304" pitchFamily="18" charset="0"/>
                <a:cs typeface="Arial" panose="020B0604020202020204" pitchFamily="34" charset="0"/>
              </a:rPr>
              <a:t>Recommendations, if unable to get an ADS-B receiver</a:t>
            </a:r>
          </a:p>
          <a:p>
            <a:pPr lvl="2">
              <a:lnSpc>
                <a:spcPct val="110000"/>
              </a:lnSpc>
              <a:spcBef>
                <a:spcPct val="25000"/>
              </a:spcBef>
            </a:pPr>
            <a:r>
              <a:rPr lang="en-US" altLang="en-US" sz="2300" b="1" i="1" dirty="0">
                <a:solidFill>
                  <a:srgbClr val="FF0000"/>
                </a:solidFill>
                <a:latin typeface="Times New Roman" panose="02020603050405020304" pitchFamily="18" charset="0"/>
                <a:cs typeface="Arial" panose="020B0604020202020204" pitchFamily="34" charset="0"/>
              </a:rPr>
              <a:t>Use the "Pack" feature before flight (while the iPad or iPhone is connected to the internet) to get TFR data available as of the time of the "Pack.“</a:t>
            </a:r>
          </a:p>
          <a:p>
            <a:pPr lvl="2">
              <a:lnSpc>
                <a:spcPct val="110000"/>
              </a:lnSpc>
              <a:spcBef>
                <a:spcPct val="25000"/>
              </a:spcBef>
            </a:pPr>
            <a:r>
              <a:rPr lang="en-US" altLang="en-US" sz="2300" b="1" i="1" dirty="0">
                <a:solidFill>
                  <a:srgbClr val="FF0000"/>
                </a:solidFill>
                <a:latin typeface="Times New Roman" panose="02020603050405020304" pitchFamily="18" charset="0"/>
                <a:cs typeface="Arial" panose="020B0604020202020204" pitchFamily="34" charset="0"/>
              </a:rPr>
              <a:t>See pages 185 – 188 of the Pilot’s Guide to ForeFlight Mobile for more information on the “Pack” feature</a:t>
            </a:r>
          </a:p>
          <a:p>
            <a:pPr marL="1828800" lvl="4" indent="0">
              <a:lnSpc>
                <a:spcPct val="110000"/>
              </a:lnSpc>
              <a:spcBef>
                <a:spcPct val="25000"/>
              </a:spcBef>
              <a:buFontTx/>
              <a:buNone/>
            </a:pPr>
            <a:r>
              <a:rPr lang="en-US" altLang="en-US" sz="2300" b="1" i="1" dirty="0">
                <a:solidFill>
                  <a:srgbClr val="FF0000"/>
                </a:solidFill>
                <a:latin typeface="Times New Roman" panose="02020603050405020304" pitchFamily="18" charset="0"/>
                <a:cs typeface="Arial" panose="020B0604020202020204" pitchFamily="34" charset="0"/>
                <a:hlinkClick r:id="rId3"/>
              </a:rPr>
              <a:t>http://www.foreflight.com/ipad/guide/pdf</a:t>
            </a:r>
            <a:endParaRPr lang="en-US" altLang="en-US" sz="2300" b="1" i="1" dirty="0">
              <a:solidFill>
                <a:srgbClr val="FF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9295481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A6D9F41-DF42-460F-92F2-224C5B6809CD}"/>
              </a:ext>
            </a:extLst>
          </p:cNvPr>
          <p:cNvSpPr>
            <a:spLocks noGrp="1" noChangeArrowheads="1"/>
          </p:cNvSpPr>
          <p:nvPr>
            <p:ph type="title"/>
          </p:nvPr>
        </p:nvSpPr>
        <p:spPr>
          <a:xfrm>
            <a:off x="0" y="0"/>
            <a:ext cx="9144000" cy="471488"/>
          </a:xfrm>
          <a:noFill/>
        </p:spPr>
        <p:txBody>
          <a:bodyPr/>
          <a:lstStyle/>
          <a:p>
            <a:pPr algn="ctr" eaLnBrk="1" hangingPunct="1"/>
            <a:r>
              <a:rPr lang="en-US" altLang="en-US" sz="2800" i="1">
                <a:latin typeface="Times New Roman" panose="02020603050405020304" pitchFamily="18" charset="0"/>
              </a:rPr>
              <a:t>In-Flight Cautions – ForeFlight Mobile &amp; Stratus ADS-B</a:t>
            </a:r>
            <a:endParaRPr lang="en-US" altLang="en-US" sz="2800">
              <a:latin typeface="Times New Roman" panose="02020603050405020304" pitchFamily="18" charset="0"/>
            </a:endParaRPr>
          </a:p>
        </p:txBody>
      </p:sp>
      <p:pic>
        <p:nvPicPr>
          <p:cNvPr id="95235" name="Picture 1">
            <a:extLst>
              <a:ext uri="{FF2B5EF4-FFF2-40B4-BE49-F238E27FC236}">
                <a16:creationId xmlns:a16="http://schemas.microsoft.com/office/drawing/2014/main" id="{68E2E0C0-DEFA-4480-8B00-0C429F6461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575" y="379413"/>
            <a:ext cx="7566025"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518836"/>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75E0FE7-3685-47B7-8535-D5812E5C2B3D}"/>
              </a:ext>
            </a:extLst>
          </p:cNvPr>
          <p:cNvSpPr>
            <a:spLocks noGrp="1" noChangeArrowheads="1"/>
          </p:cNvSpPr>
          <p:nvPr>
            <p:ph type="title"/>
          </p:nvPr>
        </p:nvSpPr>
        <p:spPr>
          <a:xfrm>
            <a:off x="0" y="0"/>
            <a:ext cx="9144000" cy="425450"/>
          </a:xfrm>
          <a:noFill/>
        </p:spPr>
        <p:txBody>
          <a:bodyPr/>
          <a:lstStyle/>
          <a:p>
            <a:pPr algn="ctr" eaLnBrk="1" hangingPunct="1"/>
            <a:r>
              <a:rPr lang="en-US" altLang="en-US" sz="2800" i="1">
                <a:latin typeface="Times New Roman" panose="02020603050405020304" pitchFamily="18" charset="0"/>
              </a:rPr>
              <a:t>In-Flight Cautions – ForeFlight Mobile &amp; iPad or iPhone</a:t>
            </a:r>
            <a:endParaRPr lang="en-US" altLang="en-US" sz="2800">
              <a:latin typeface="Times New Roman" panose="02020603050405020304" pitchFamily="18" charset="0"/>
            </a:endParaRPr>
          </a:p>
        </p:txBody>
      </p:sp>
      <p:pic>
        <p:nvPicPr>
          <p:cNvPr id="97283" name="Picture 1">
            <a:extLst>
              <a:ext uri="{FF2B5EF4-FFF2-40B4-BE49-F238E27FC236}">
                <a16:creationId xmlns:a16="http://schemas.microsoft.com/office/drawing/2014/main" id="{F405A7B5-E787-4531-B00C-4F650D829E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238" y="552450"/>
            <a:ext cx="7477125"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182239"/>
      </p:ext>
    </p:extLst>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92F44B6B-8C87-4815-879C-6B885B8AE36E}"/>
              </a:ext>
            </a:extLst>
          </p:cNvPr>
          <p:cNvSpPr>
            <a:spLocks noGrp="1" noChangeArrowheads="1"/>
          </p:cNvSpPr>
          <p:nvPr>
            <p:ph type="title"/>
          </p:nvPr>
        </p:nvSpPr>
        <p:spPr>
          <a:xfrm>
            <a:off x="0" y="0"/>
            <a:ext cx="9144000" cy="5913438"/>
          </a:xfrm>
          <a:noFill/>
        </p:spPr>
        <p:txBody>
          <a:bodyPr/>
          <a:lstStyle/>
          <a:p>
            <a:pPr algn="ctr" eaLnBrk="1" hangingPunct="1"/>
            <a:r>
              <a:rPr lang="en-US" altLang="en-US" sz="5400">
                <a:latin typeface="Times New Roman" panose="02020603050405020304" pitchFamily="18" charset="0"/>
              </a:rPr>
              <a:t>Appendix SRM</a:t>
            </a:r>
            <a:br>
              <a:rPr lang="en-US" altLang="en-US" sz="5400">
                <a:latin typeface="Times New Roman" panose="02020603050405020304" pitchFamily="18" charset="0"/>
              </a:rPr>
            </a:br>
            <a:r>
              <a:rPr lang="en-US" altLang="en-US" sz="5400">
                <a:latin typeface="Times New Roman" panose="02020603050405020304" pitchFamily="18" charset="0"/>
              </a:rPr>
              <a:t>- </a:t>
            </a:r>
            <a:br>
              <a:rPr lang="en-US" altLang="en-US" sz="5400">
                <a:latin typeface="Times New Roman" panose="02020603050405020304" pitchFamily="18" charset="0"/>
              </a:rPr>
            </a:br>
            <a:r>
              <a:rPr lang="en-US" altLang="en-US" sz="5400">
                <a:latin typeface="Times New Roman" panose="02020603050405020304" pitchFamily="18" charset="0"/>
              </a:rPr>
              <a:t>Risk Management</a:t>
            </a:r>
            <a:br>
              <a:rPr lang="en-US" altLang="en-US" sz="5400">
                <a:latin typeface="Times New Roman" panose="02020603050405020304" pitchFamily="18" charset="0"/>
              </a:rPr>
            </a:br>
            <a:r>
              <a:rPr lang="en-US" altLang="en-US" sz="5400">
                <a:latin typeface="Times New Roman" panose="02020603050405020304" pitchFamily="18" charset="0"/>
              </a:rPr>
              <a:t>The 5 P’s</a:t>
            </a:r>
            <a:endParaRPr lang="en-US" altLang="en-US" sz="5400" b="0">
              <a:latin typeface="Times New Roman" panose="02020603050405020304" pitchFamily="18" charset="0"/>
            </a:endParaRPr>
          </a:p>
        </p:txBody>
      </p:sp>
    </p:spTree>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2">
            <a:extLst>
              <a:ext uri="{FF2B5EF4-FFF2-40B4-BE49-F238E27FC236}">
                <a16:creationId xmlns:a16="http://schemas.microsoft.com/office/drawing/2014/main" id="{6E5D3BFC-CF65-428C-A36D-A9FF469FF119}"/>
              </a:ext>
            </a:extLst>
          </p:cNvPr>
          <p:cNvSpPr>
            <a:spLocks noGrp="1" noChangeArrowheads="1"/>
          </p:cNvSpPr>
          <p:nvPr>
            <p:ph type="title"/>
          </p:nvPr>
        </p:nvSpPr>
        <p:spPr>
          <a:xfrm>
            <a:off x="0" y="0"/>
            <a:ext cx="8472488" cy="609600"/>
          </a:xfrm>
        </p:spPr>
        <p:txBody>
          <a:bodyPr/>
          <a:lstStyle/>
          <a:p>
            <a:pPr eaLnBrk="1" hangingPunct="1"/>
            <a:r>
              <a:rPr lang="en-US" altLang="en-US" sz="3200">
                <a:latin typeface="Times New Roman" panose="02020603050405020304" pitchFamily="18" charset="0"/>
                <a:cs typeface="Times New Roman" panose="02020603050405020304" pitchFamily="18" charset="0"/>
              </a:rPr>
              <a:t>SRM 5P  Check</a:t>
            </a:r>
          </a:p>
        </p:txBody>
      </p:sp>
      <p:sp>
        <p:nvSpPr>
          <p:cNvPr id="21508" name="Rectangle 3">
            <a:extLst>
              <a:ext uri="{FF2B5EF4-FFF2-40B4-BE49-F238E27FC236}">
                <a16:creationId xmlns:a16="http://schemas.microsoft.com/office/drawing/2014/main" id="{6DB77AEA-4601-4840-8EC8-BE00F04257F0}"/>
              </a:ext>
            </a:extLst>
          </p:cNvPr>
          <p:cNvSpPr>
            <a:spLocks noGrp="1" noChangeArrowheads="1"/>
          </p:cNvSpPr>
          <p:nvPr>
            <p:ph type="body" sz="half" idx="1"/>
          </p:nvPr>
        </p:nvSpPr>
        <p:spPr>
          <a:xfrm>
            <a:off x="49213" y="557213"/>
            <a:ext cx="4330700" cy="2590800"/>
          </a:xfrm>
        </p:spPr>
        <p:txBody>
          <a:bodyPr/>
          <a:lstStyle/>
          <a:p>
            <a:pPr eaLnBrk="1" hangingPunct="1"/>
            <a:r>
              <a:rPr lang="en-US" altLang="en-US" sz="2000">
                <a:latin typeface="Times New Roman" panose="02020603050405020304" pitchFamily="18" charset="0"/>
                <a:cs typeface="Times New Roman" panose="02020603050405020304" pitchFamily="18" charset="0"/>
              </a:rPr>
              <a:t>Plan</a:t>
            </a:r>
          </a:p>
          <a:p>
            <a:pPr lvl="1" eaLnBrk="1" hangingPunct="1"/>
            <a:r>
              <a:rPr lang="en-US" altLang="en-US" sz="2000">
                <a:latin typeface="Times New Roman" panose="02020603050405020304" pitchFamily="18" charset="0"/>
                <a:cs typeface="Times New Roman" panose="02020603050405020304" pitchFamily="18" charset="0"/>
              </a:rPr>
              <a:t>Weather</a:t>
            </a:r>
          </a:p>
          <a:p>
            <a:pPr lvl="1" eaLnBrk="1" hangingPunct="1"/>
            <a:r>
              <a:rPr lang="en-US" altLang="en-US" sz="2000">
                <a:latin typeface="Times New Roman" panose="02020603050405020304" pitchFamily="18" charset="0"/>
                <a:cs typeface="Times New Roman" panose="02020603050405020304" pitchFamily="18" charset="0"/>
              </a:rPr>
              <a:t>Route</a:t>
            </a:r>
          </a:p>
          <a:p>
            <a:pPr lvl="1" eaLnBrk="1" hangingPunct="1"/>
            <a:r>
              <a:rPr lang="en-US" altLang="en-US" sz="2000" b="1">
                <a:latin typeface="Times New Roman" panose="02020603050405020304" pitchFamily="18" charset="0"/>
                <a:cs typeface="Times New Roman" panose="02020603050405020304" pitchFamily="18" charset="0"/>
              </a:rPr>
              <a:t>Publications – NOTAMS &amp; TFRs</a:t>
            </a:r>
          </a:p>
          <a:p>
            <a:pPr lvl="1" eaLnBrk="1" hangingPunct="1"/>
            <a:r>
              <a:rPr lang="en-US" altLang="en-US" sz="2000">
                <a:latin typeface="Times New Roman" panose="02020603050405020304" pitchFamily="18" charset="0"/>
                <a:cs typeface="Times New Roman" panose="02020603050405020304" pitchFamily="18" charset="0"/>
              </a:rPr>
              <a:t>ATC Reroutes and Delays</a:t>
            </a:r>
          </a:p>
          <a:p>
            <a:pPr lvl="1" eaLnBrk="1" hangingPunct="1"/>
            <a:r>
              <a:rPr lang="en-US" altLang="en-US" sz="2000">
                <a:latin typeface="Times New Roman" panose="02020603050405020304" pitchFamily="18" charset="0"/>
                <a:cs typeface="Times New Roman" panose="02020603050405020304" pitchFamily="18" charset="0"/>
              </a:rPr>
              <a:t>Fuel Remaining</a:t>
            </a:r>
          </a:p>
        </p:txBody>
      </p:sp>
      <p:sp>
        <p:nvSpPr>
          <p:cNvPr id="21509" name="Rectangle 4">
            <a:extLst>
              <a:ext uri="{FF2B5EF4-FFF2-40B4-BE49-F238E27FC236}">
                <a16:creationId xmlns:a16="http://schemas.microsoft.com/office/drawing/2014/main" id="{0D32621E-5324-4695-8F28-0BF26F7AABC8}"/>
              </a:ext>
            </a:extLst>
          </p:cNvPr>
          <p:cNvSpPr>
            <a:spLocks noGrp="1" noChangeArrowheads="1"/>
          </p:cNvSpPr>
          <p:nvPr>
            <p:ph type="body" sz="half" idx="2"/>
          </p:nvPr>
        </p:nvSpPr>
        <p:spPr>
          <a:xfrm>
            <a:off x="49213" y="3148013"/>
            <a:ext cx="4038600" cy="2638425"/>
          </a:xfrm>
        </p:spPr>
        <p:txBody>
          <a:bodyPr/>
          <a:lstStyle/>
          <a:p>
            <a:pPr eaLnBrk="1" hangingPunct="1"/>
            <a:r>
              <a:rPr lang="en-US" altLang="en-US" sz="2000">
                <a:latin typeface="Times New Roman" panose="02020603050405020304" pitchFamily="18" charset="0"/>
                <a:cs typeface="Times New Roman" panose="02020603050405020304" pitchFamily="18" charset="0"/>
              </a:rPr>
              <a:t>Plane</a:t>
            </a:r>
          </a:p>
          <a:p>
            <a:pPr lvl="1" eaLnBrk="1" hangingPunct="1"/>
            <a:r>
              <a:rPr lang="en-US" altLang="en-US" sz="2000">
                <a:latin typeface="Times New Roman" panose="02020603050405020304" pitchFamily="18" charset="0"/>
                <a:cs typeface="Times New Roman" panose="02020603050405020304" pitchFamily="18" charset="0"/>
              </a:rPr>
              <a:t>Mechanical Status</a:t>
            </a:r>
          </a:p>
          <a:p>
            <a:pPr lvl="1" eaLnBrk="1" hangingPunct="1"/>
            <a:r>
              <a:rPr lang="en-US" altLang="en-US" sz="2000">
                <a:latin typeface="Times New Roman" panose="02020603050405020304" pitchFamily="18" charset="0"/>
                <a:cs typeface="Times New Roman" panose="02020603050405020304" pitchFamily="18" charset="0"/>
              </a:rPr>
              <a:t>Inspection Status</a:t>
            </a:r>
          </a:p>
          <a:p>
            <a:pPr lvl="1" eaLnBrk="1" hangingPunct="1"/>
            <a:r>
              <a:rPr lang="en-US" altLang="en-US" sz="2000">
                <a:latin typeface="Times New Roman" panose="02020603050405020304" pitchFamily="18" charset="0"/>
                <a:cs typeface="Times New Roman" panose="02020603050405020304" pitchFamily="18" charset="0"/>
              </a:rPr>
              <a:t>Automation Status</a:t>
            </a:r>
          </a:p>
          <a:p>
            <a:pPr lvl="1" eaLnBrk="1" hangingPunct="1"/>
            <a:r>
              <a:rPr lang="en-US" altLang="en-US" sz="2000">
                <a:latin typeface="Times New Roman" panose="02020603050405020304" pitchFamily="18" charset="0"/>
                <a:cs typeface="Times New Roman" panose="02020603050405020304" pitchFamily="18" charset="0"/>
              </a:rPr>
              <a:t>Database Currency</a:t>
            </a:r>
          </a:p>
          <a:p>
            <a:pPr lvl="1" eaLnBrk="1" hangingPunct="1"/>
            <a:r>
              <a:rPr lang="en-US" altLang="en-US" sz="2000">
                <a:latin typeface="Times New Roman" panose="02020603050405020304" pitchFamily="18" charset="0"/>
                <a:cs typeface="Times New Roman" panose="02020603050405020304" pitchFamily="18" charset="0"/>
              </a:rPr>
              <a:t>Circuit Breakers</a:t>
            </a:r>
          </a:p>
          <a:p>
            <a:pPr lvl="1" eaLnBrk="1" hangingPunct="1"/>
            <a:r>
              <a:rPr lang="en-US" altLang="en-US" sz="2000">
                <a:latin typeface="Times New Roman" panose="02020603050405020304" pitchFamily="18" charset="0"/>
                <a:cs typeface="Times New Roman" panose="02020603050405020304" pitchFamily="18" charset="0"/>
              </a:rPr>
              <a:t>Backup Systems</a:t>
            </a:r>
          </a:p>
        </p:txBody>
      </p:sp>
      <p:pic>
        <p:nvPicPr>
          <p:cNvPr id="8" name="Picture 9" descr="WFC_N584LQ_C182T.jpg">
            <a:extLst>
              <a:ext uri="{FF2B5EF4-FFF2-40B4-BE49-F238E27FC236}">
                <a16:creationId xmlns:a16="http://schemas.microsoft.com/office/drawing/2014/main" id="{7360C9AE-1737-4D13-AA3D-C0764E788A22}"/>
              </a:ext>
            </a:extLst>
          </p:cNvPr>
          <p:cNvPicPr>
            <a:picLocks noChangeAspect="1"/>
          </p:cNvPicPr>
          <p:nvPr/>
        </p:nvPicPr>
        <p:blipFill>
          <a:blip r:embed="rId3">
            <a:extLst>
              <a:ext uri="{28A0092B-C50C-407E-A947-70E740481C1C}">
                <a14:useLocalDpi xmlns:a14="http://schemas.microsoft.com/office/drawing/2010/main" val="0"/>
              </a:ext>
            </a:extLst>
          </a:blip>
          <a:srcRect t="6400" b="16800"/>
          <a:stretch>
            <a:fillRect/>
          </a:stretch>
        </p:blipFill>
        <p:spPr bwMode="auto">
          <a:xfrm>
            <a:off x="4816475" y="3765550"/>
            <a:ext cx="3571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G1000-MFD_with_Storm_on_NEXRAD_Annotated.jpg">
            <a:extLst>
              <a:ext uri="{FF2B5EF4-FFF2-40B4-BE49-F238E27FC236}">
                <a16:creationId xmlns:a16="http://schemas.microsoft.com/office/drawing/2014/main" id="{889E3995-6731-468C-9009-F09D6C9B0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900" y="188913"/>
            <a:ext cx="43561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5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508">
                                            <p:txEl>
                                              <p:pRg st="2" end="2"/>
                                            </p:txEl>
                                          </p:spTgt>
                                        </p:tgtEl>
                                        <p:attrNameLst>
                                          <p:attrName>style.visibility</p:attrName>
                                        </p:attrNameLst>
                                      </p:cBhvr>
                                      <p:to>
                                        <p:strVal val="visible"/>
                                      </p:to>
                                    </p:set>
                                    <p:anim calcmode="lin" valueType="num">
                                      <p:cBhvr additive="base">
                                        <p:cTn id="25" dur="5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8">
                                            <p:txEl>
                                              <p:pRg st="2" end="2"/>
                                            </p:txEl>
                                          </p:spTgt>
                                        </p:tgtEl>
                                        <p:attrNameLst>
                                          <p:attrName>ppt_y</p:attrName>
                                        </p:attrNameLst>
                                      </p:cBhvr>
                                      <p:tavLst>
                                        <p:tav tm="0">
                                          <p:val>
                                            <p:strVal val="1+#ppt_h/2"/>
                                          </p:val>
                                        </p:tav>
                                        <p:tav tm="100000">
                                          <p:val>
                                            <p:strVal val="#ppt_y"/>
                                          </p:val>
                                        </p:tav>
                                      </p:tavLst>
                                    </p:anim>
                                  </p:childTnLst>
                                </p:cTn>
                              </p:par>
                            </p:childTnLst>
                          </p:cTn>
                        </p:par>
                        <p:par>
                          <p:cTn id="27" fill="hold" nodeType="withGroup">
                            <p:stCondLst>
                              <p:cond delay="500"/>
                            </p:stCondLst>
                            <p:childTnLst>
                              <p:par>
                                <p:cTn id="28" presetID="2" presetClass="entr" presetSubtype="4" fill="hold" nodeType="afterEffect">
                                  <p:stCondLst>
                                    <p:cond delay="0"/>
                                  </p:stCondLst>
                                  <p:childTnLst>
                                    <p:set>
                                      <p:cBhvr>
                                        <p:cTn id="29" dur="1" fill="hold">
                                          <p:stCondLst>
                                            <p:cond delay="0"/>
                                          </p:stCondLst>
                                        </p:cTn>
                                        <p:tgtEl>
                                          <p:spTgt spid="21508">
                                            <p:txEl>
                                              <p:pRg st="3" end="3"/>
                                            </p:txEl>
                                          </p:spTgt>
                                        </p:tgtEl>
                                        <p:attrNameLst>
                                          <p:attrName>style.visibility</p:attrName>
                                        </p:attrNameLst>
                                      </p:cBhvr>
                                      <p:to>
                                        <p:strVal val="visible"/>
                                      </p:to>
                                    </p:set>
                                    <p:anim calcmode="lin" valueType="num">
                                      <p:cBhvr additive="base">
                                        <p:cTn id="30" dur="500" fill="hold"/>
                                        <p:tgtEl>
                                          <p:spTgt spid="2150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1508">
                                            <p:txEl>
                                              <p:pRg st="3" end="3"/>
                                            </p:txEl>
                                          </p:spTgt>
                                        </p:tgtEl>
                                        <p:attrNameLst>
                                          <p:attrName>ppt_y</p:attrName>
                                        </p:attrNameLst>
                                      </p:cBhvr>
                                      <p:tavLst>
                                        <p:tav tm="0">
                                          <p:val>
                                            <p:strVal val="1+#ppt_h/2"/>
                                          </p:val>
                                        </p:tav>
                                        <p:tav tm="100000">
                                          <p:val>
                                            <p:strVal val="#ppt_y"/>
                                          </p:val>
                                        </p:tav>
                                      </p:tavLst>
                                    </p:anim>
                                  </p:childTnLst>
                                </p:cTn>
                              </p:par>
                            </p:childTnLst>
                          </p:cTn>
                        </p:par>
                        <p:par>
                          <p:cTn id="32" fill="hold" nodeType="with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1508">
                                            <p:txEl>
                                              <p:pRg st="4" end="4"/>
                                            </p:txEl>
                                          </p:spTgt>
                                        </p:tgtEl>
                                        <p:attrNameLst>
                                          <p:attrName>style.visibility</p:attrName>
                                        </p:attrNameLst>
                                      </p:cBhvr>
                                      <p:to>
                                        <p:strVal val="visible"/>
                                      </p:to>
                                    </p:set>
                                    <p:anim calcmode="lin" valueType="num">
                                      <p:cBhvr additive="base">
                                        <p:cTn id="35" dur="500" fill="hold"/>
                                        <p:tgtEl>
                                          <p:spTgt spid="21508">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1508">
                                            <p:txEl>
                                              <p:pRg st="4" end="4"/>
                                            </p:txEl>
                                          </p:spTgt>
                                        </p:tgtEl>
                                        <p:attrNameLst>
                                          <p:attrName>ppt_y</p:attrName>
                                        </p:attrNameLst>
                                      </p:cBhvr>
                                      <p:tavLst>
                                        <p:tav tm="0">
                                          <p:val>
                                            <p:strVal val="1+#ppt_h/2"/>
                                          </p:val>
                                        </p:tav>
                                        <p:tav tm="100000">
                                          <p:val>
                                            <p:strVal val="#ppt_y"/>
                                          </p:val>
                                        </p:tav>
                                      </p:tavLst>
                                    </p:anim>
                                  </p:childTnLst>
                                </p:cTn>
                              </p:par>
                            </p:childTnLst>
                          </p:cTn>
                        </p:par>
                        <p:par>
                          <p:cTn id="37" fill="hold" nodeType="withGroup">
                            <p:stCondLst>
                              <p:cond delay="1500"/>
                            </p:stCondLst>
                            <p:childTnLst>
                              <p:par>
                                <p:cTn id="38" presetID="2" presetClass="entr" presetSubtype="4" fill="hold" nodeType="afterEffect">
                                  <p:stCondLst>
                                    <p:cond delay="0"/>
                                  </p:stCondLst>
                                  <p:childTnLst>
                                    <p:set>
                                      <p:cBhvr>
                                        <p:cTn id="39" dur="1" fill="hold">
                                          <p:stCondLst>
                                            <p:cond delay="0"/>
                                          </p:stCondLst>
                                        </p:cTn>
                                        <p:tgtEl>
                                          <p:spTgt spid="21508">
                                            <p:txEl>
                                              <p:pRg st="5" end="5"/>
                                            </p:txEl>
                                          </p:spTgt>
                                        </p:tgtEl>
                                        <p:attrNameLst>
                                          <p:attrName>style.visibility</p:attrName>
                                        </p:attrNameLst>
                                      </p:cBhvr>
                                      <p:to>
                                        <p:strVal val="visible"/>
                                      </p:to>
                                    </p:set>
                                    <p:anim calcmode="lin" valueType="num">
                                      <p:cBhvr additive="base">
                                        <p:cTn id="40" dur="500" fill="hold"/>
                                        <p:tgtEl>
                                          <p:spTgt spid="21508">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150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p:cTn id="51" dur="1" fill="hold">
                                          <p:stCondLst>
                                            <p:cond delay="0"/>
                                          </p:stCondLst>
                                        </p:cTn>
                                        <p:tgtEl>
                                          <p:spTgt spid="21509">
                                            <p:txEl>
                                              <p:pRg st="0" end="0"/>
                                            </p:txEl>
                                          </p:spTgt>
                                        </p:tgtEl>
                                        <p:attrNameLst>
                                          <p:attrName>style.visibility</p:attrName>
                                        </p:attrNameLst>
                                      </p:cBhvr>
                                      <p:to>
                                        <p:strVal val="visible"/>
                                      </p:to>
                                    </p:set>
                                    <p:anim calcmode="lin" valueType="num">
                                      <p:cBhvr additive="base">
                                        <p:cTn id="52" dur="500" fill="hold"/>
                                        <p:tgtEl>
                                          <p:spTgt spid="2150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1509">
                                            <p:txEl>
                                              <p:pRg st="0" end="0"/>
                                            </p:txEl>
                                          </p:spTgt>
                                        </p:tgtEl>
                                        <p:attrNameLst>
                                          <p:attrName>ppt_y</p:attrName>
                                        </p:attrNameLst>
                                      </p:cBhvr>
                                      <p:tavLst>
                                        <p:tav tm="0">
                                          <p:val>
                                            <p:strVal val="1+#ppt_h/2"/>
                                          </p:val>
                                        </p:tav>
                                        <p:tav tm="100000">
                                          <p:val>
                                            <p:strVal val="#ppt_y"/>
                                          </p:val>
                                        </p:tav>
                                      </p:tavLst>
                                    </p:anim>
                                  </p:childTnLst>
                                </p:cTn>
                              </p:par>
                            </p:childTnLst>
                          </p:cTn>
                        </p:par>
                        <p:par>
                          <p:cTn id="54" fill="hold" nodeType="withGroup">
                            <p:stCondLst>
                              <p:cond delay="500"/>
                            </p:stCondLst>
                            <p:childTnLst>
                              <p:par>
                                <p:cTn id="55" presetID="2" presetClass="entr" presetSubtype="4" fill="hold" nodeType="afterEffect">
                                  <p:stCondLst>
                                    <p:cond delay="0"/>
                                  </p:stCondLst>
                                  <p:childTnLst>
                                    <p:set>
                                      <p:cBhvr>
                                        <p:cTn id="56" dur="1" fill="hold">
                                          <p:stCondLst>
                                            <p:cond delay="0"/>
                                          </p:stCondLst>
                                        </p:cTn>
                                        <p:tgtEl>
                                          <p:spTgt spid="21509">
                                            <p:txEl>
                                              <p:pRg st="1" end="1"/>
                                            </p:txEl>
                                          </p:spTgt>
                                        </p:tgtEl>
                                        <p:attrNameLst>
                                          <p:attrName>style.visibility</p:attrName>
                                        </p:attrNameLst>
                                      </p:cBhvr>
                                      <p:to>
                                        <p:strVal val="visible"/>
                                      </p:to>
                                    </p:set>
                                    <p:anim calcmode="lin" valueType="num">
                                      <p:cBhvr additive="base">
                                        <p:cTn id="57" dur="500" fill="hold"/>
                                        <p:tgtEl>
                                          <p:spTgt spid="21509">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1509">
                                            <p:txEl>
                                              <p:pRg st="1" end="1"/>
                                            </p:txEl>
                                          </p:spTgt>
                                        </p:tgtEl>
                                        <p:attrNameLst>
                                          <p:attrName>ppt_y</p:attrName>
                                        </p:attrNameLst>
                                      </p:cBhvr>
                                      <p:tavLst>
                                        <p:tav tm="0">
                                          <p:val>
                                            <p:strVal val="1+#ppt_h/2"/>
                                          </p:val>
                                        </p:tav>
                                        <p:tav tm="100000">
                                          <p:val>
                                            <p:strVal val="#ppt_y"/>
                                          </p:val>
                                        </p:tav>
                                      </p:tavLst>
                                    </p:anim>
                                  </p:childTnLst>
                                </p:cTn>
                              </p:par>
                            </p:childTnLst>
                          </p:cTn>
                        </p:par>
                        <p:par>
                          <p:cTn id="59" fill="hold" nodeType="withGroup">
                            <p:stCondLst>
                              <p:cond delay="1000"/>
                            </p:stCondLst>
                            <p:childTnLst>
                              <p:par>
                                <p:cTn id="60" presetID="2" presetClass="entr" presetSubtype="4" fill="hold" nodeType="afterEffect">
                                  <p:stCondLst>
                                    <p:cond delay="0"/>
                                  </p:stCondLst>
                                  <p:childTnLst>
                                    <p:set>
                                      <p:cBhvr>
                                        <p:cTn id="61" dur="1" fill="hold">
                                          <p:stCondLst>
                                            <p:cond delay="0"/>
                                          </p:stCondLst>
                                        </p:cTn>
                                        <p:tgtEl>
                                          <p:spTgt spid="21509">
                                            <p:txEl>
                                              <p:pRg st="2" end="2"/>
                                            </p:txEl>
                                          </p:spTgt>
                                        </p:tgtEl>
                                        <p:attrNameLst>
                                          <p:attrName>style.visibility</p:attrName>
                                        </p:attrNameLst>
                                      </p:cBhvr>
                                      <p:to>
                                        <p:strVal val="visible"/>
                                      </p:to>
                                    </p:set>
                                    <p:anim calcmode="lin" valueType="num">
                                      <p:cBhvr additive="base">
                                        <p:cTn id="62" dur="500" fill="hold"/>
                                        <p:tgtEl>
                                          <p:spTgt spid="21509">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1509">
                                            <p:txEl>
                                              <p:pRg st="2" end="2"/>
                                            </p:txEl>
                                          </p:spTgt>
                                        </p:tgtEl>
                                        <p:attrNameLst>
                                          <p:attrName>ppt_y</p:attrName>
                                        </p:attrNameLst>
                                      </p:cBhvr>
                                      <p:tavLst>
                                        <p:tav tm="0">
                                          <p:val>
                                            <p:strVal val="1+#ppt_h/2"/>
                                          </p:val>
                                        </p:tav>
                                        <p:tav tm="100000">
                                          <p:val>
                                            <p:strVal val="#ppt_y"/>
                                          </p:val>
                                        </p:tav>
                                      </p:tavLst>
                                    </p:anim>
                                  </p:childTnLst>
                                </p:cTn>
                              </p:par>
                            </p:childTnLst>
                          </p:cTn>
                        </p:par>
                        <p:par>
                          <p:cTn id="64" fill="hold" nodeType="withGroup">
                            <p:stCondLst>
                              <p:cond delay="1500"/>
                            </p:stCondLst>
                            <p:childTnLst>
                              <p:par>
                                <p:cTn id="65" presetID="2" presetClass="entr" presetSubtype="4" fill="hold" nodeType="afterEffect">
                                  <p:stCondLst>
                                    <p:cond delay="0"/>
                                  </p:stCondLst>
                                  <p:childTnLst>
                                    <p:set>
                                      <p:cBhvr>
                                        <p:cTn id="66" dur="1" fill="hold">
                                          <p:stCondLst>
                                            <p:cond delay="0"/>
                                          </p:stCondLst>
                                        </p:cTn>
                                        <p:tgtEl>
                                          <p:spTgt spid="21509">
                                            <p:txEl>
                                              <p:pRg st="3" end="3"/>
                                            </p:txEl>
                                          </p:spTgt>
                                        </p:tgtEl>
                                        <p:attrNameLst>
                                          <p:attrName>style.visibility</p:attrName>
                                        </p:attrNameLst>
                                      </p:cBhvr>
                                      <p:to>
                                        <p:strVal val="visible"/>
                                      </p:to>
                                    </p:set>
                                    <p:anim calcmode="lin" valueType="num">
                                      <p:cBhvr additive="base">
                                        <p:cTn id="67" dur="500" fill="hold"/>
                                        <p:tgtEl>
                                          <p:spTgt spid="21509">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509">
                                            <p:txEl>
                                              <p:pRg st="3" end="3"/>
                                            </p:txEl>
                                          </p:spTgt>
                                        </p:tgtEl>
                                        <p:attrNameLst>
                                          <p:attrName>ppt_y</p:attrName>
                                        </p:attrNameLst>
                                      </p:cBhvr>
                                      <p:tavLst>
                                        <p:tav tm="0">
                                          <p:val>
                                            <p:strVal val="1+#ppt_h/2"/>
                                          </p:val>
                                        </p:tav>
                                        <p:tav tm="100000">
                                          <p:val>
                                            <p:strVal val="#ppt_y"/>
                                          </p:val>
                                        </p:tav>
                                      </p:tavLst>
                                    </p:anim>
                                  </p:childTnLst>
                                </p:cTn>
                              </p:par>
                            </p:childTnLst>
                          </p:cTn>
                        </p:par>
                        <p:par>
                          <p:cTn id="69" fill="hold" nodeType="withGroup">
                            <p:stCondLst>
                              <p:cond delay="2000"/>
                            </p:stCondLst>
                            <p:childTnLst>
                              <p:par>
                                <p:cTn id="70" presetID="2" presetClass="entr" presetSubtype="4" fill="hold" nodeType="afterEffect">
                                  <p:stCondLst>
                                    <p:cond delay="0"/>
                                  </p:stCondLst>
                                  <p:childTnLst>
                                    <p:set>
                                      <p:cBhvr>
                                        <p:cTn id="71" dur="1" fill="hold">
                                          <p:stCondLst>
                                            <p:cond delay="0"/>
                                          </p:stCondLst>
                                        </p:cTn>
                                        <p:tgtEl>
                                          <p:spTgt spid="21509">
                                            <p:txEl>
                                              <p:pRg st="4" end="4"/>
                                            </p:txEl>
                                          </p:spTgt>
                                        </p:tgtEl>
                                        <p:attrNameLst>
                                          <p:attrName>style.visibility</p:attrName>
                                        </p:attrNameLst>
                                      </p:cBhvr>
                                      <p:to>
                                        <p:strVal val="visible"/>
                                      </p:to>
                                    </p:set>
                                    <p:anim calcmode="lin" valueType="num">
                                      <p:cBhvr additive="base">
                                        <p:cTn id="72" dur="500" fill="hold"/>
                                        <p:tgtEl>
                                          <p:spTgt spid="21509">
                                            <p:txEl>
                                              <p:pRg st="4" end="4"/>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1509">
                                            <p:txEl>
                                              <p:pRg st="4" end="4"/>
                                            </p:txEl>
                                          </p:spTgt>
                                        </p:tgtEl>
                                        <p:attrNameLst>
                                          <p:attrName>ppt_y</p:attrName>
                                        </p:attrNameLst>
                                      </p:cBhvr>
                                      <p:tavLst>
                                        <p:tav tm="0">
                                          <p:val>
                                            <p:strVal val="1+#ppt_h/2"/>
                                          </p:val>
                                        </p:tav>
                                        <p:tav tm="100000">
                                          <p:val>
                                            <p:strVal val="#ppt_y"/>
                                          </p:val>
                                        </p:tav>
                                      </p:tavLst>
                                    </p:anim>
                                  </p:childTnLst>
                                </p:cTn>
                              </p:par>
                            </p:childTnLst>
                          </p:cTn>
                        </p:par>
                        <p:par>
                          <p:cTn id="74" fill="hold" nodeType="withGroup">
                            <p:stCondLst>
                              <p:cond delay="2500"/>
                            </p:stCondLst>
                            <p:childTnLst>
                              <p:par>
                                <p:cTn id="75" presetID="2" presetClass="entr" presetSubtype="4" fill="hold" nodeType="afterEffect">
                                  <p:stCondLst>
                                    <p:cond delay="0"/>
                                  </p:stCondLst>
                                  <p:childTnLst>
                                    <p:set>
                                      <p:cBhvr>
                                        <p:cTn id="76" dur="1" fill="hold">
                                          <p:stCondLst>
                                            <p:cond delay="0"/>
                                          </p:stCondLst>
                                        </p:cTn>
                                        <p:tgtEl>
                                          <p:spTgt spid="21509">
                                            <p:txEl>
                                              <p:pRg st="5" end="5"/>
                                            </p:txEl>
                                          </p:spTgt>
                                        </p:tgtEl>
                                        <p:attrNameLst>
                                          <p:attrName>style.visibility</p:attrName>
                                        </p:attrNameLst>
                                      </p:cBhvr>
                                      <p:to>
                                        <p:strVal val="visible"/>
                                      </p:to>
                                    </p:set>
                                    <p:anim calcmode="lin" valueType="num">
                                      <p:cBhvr additive="base">
                                        <p:cTn id="77" dur="500" fill="hold"/>
                                        <p:tgtEl>
                                          <p:spTgt spid="21509">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1509">
                                            <p:txEl>
                                              <p:pRg st="5" end="5"/>
                                            </p:txEl>
                                          </p:spTgt>
                                        </p:tgtEl>
                                        <p:attrNameLst>
                                          <p:attrName>ppt_y</p:attrName>
                                        </p:attrNameLst>
                                      </p:cBhvr>
                                      <p:tavLst>
                                        <p:tav tm="0">
                                          <p:val>
                                            <p:strVal val="1+#ppt_h/2"/>
                                          </p:val>
                                        </p:tav>
                                        <p:tav tm="100000">
                                          <p:val>
                                            <p:strVal val="#ppt_y"/>
                                          </p:val>
                                        </p:tav>
                                      </p:tavLst>
                                    </p:anim>
                                  </p:childTnLst>
                                </p:cTn>
                              </p:par>
                            </p:childTnLst>
                          </p:cTn>
                        </p:par>
                        <p:par>
                          <p:cTn id="79" fill="hold" nodeType="withGroup">
                            <p:stCondLst>
                              <p:cond delay="3000"/>
                            </p:stCondLst>
                            <p:childTnLst>
                              <p:par>
                                <p:cTn id="80" presetID="2" presetClass="entr" presetSubtype="4" fill="hold" nodeType="afterEffect">
                                  <p:stCondLst>
                                    <p:cond delay="0"/>
                                  </p:stCondLst>
                                  <p:childTnLst>
                                    <p:set>
                                      <p:cBhvr>
                                        <p:cTn id="81" dur="1" fill="hold">
                                          <p:stCondLst>
                                            <p:cond delay="0"/>
                                          </p:stCondLst>
                                        </p:cTn>
                                        <p:tgtEl>
                                          <p:spTgt spid="21509">
                                            <p:txEl>
                                              <p:pRg st="6" end="6"/>
                                            </p:txEl>
                                          </p:spTgt>
                                        </p:tgtEl>
                                        <p:attrNameLst>
                                          <p:attrName>style.visibility</p:attrName>
                                        </p:attrNameLst>
                                      </p:cBhvr>
                                      <p:to>
                                        <p:strVal val="visible"/>
                                      </p:to>
                                    </p:set>
                                    <p:anim calcmode="lin" valueType="num">
                                      <p:cBhvr additive="base">
                                        <p:cTn id="82" dur="500" fill="hold"/>
                                        <p:tgtEl>
                                          <p:spTgt spid="21509">
                                            <p:txEl>
                                              <p:pRg st="6" end="6"/>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150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1026">
            <a:extLst>
              <a:ext uri="{FF2B5EF4-FFF2-40B4-BE49-F238E27FC236}">
                <a16:creationId xmlns:a16="http://schemas.microsoft.com/office/drawing/2014/main" id="{17449623-7FB9-414F-9334-DF7B36C8F2C9}"/>
              </a:ext>
            </a:extLst>
          </p:cNvPr>
          <p:cNvSpPr>
            <a:spLocks noGrp="1" noChangeArrowheads="1"/>
          </p:cNvSpPr>
          <p:nvPr>
            <p:ph type="title"/>
          </p:nvPr>
        </p:nvSpPr>
        <p:spPr>
          <a:xfrm>
            <a:off x="184150" y="0"/>
            <a:ext cx="8472488" cy="609600"/>
          </a:xfrm>
        </p:spPr>
        <p:txBody>
          <a:bodyPr/>
          <a:lstStyle/>
          <a:p>
            <a:pPr eaLnBrk="1" hangingPunct="1"/>
            <a:r>
              <a:rPr lang="en-US" altLang="en-US" sz="3200">
                <a:latin typeface="Times New Roman" panose="02020603050405020304" pitchFamily="18" charset="0"/>
                <a:cs typeface="Times New Roman" panose="02020603050405020304" pitchFamily="18" charset="0"/>
              </a:rPr>
              <a:t>SRM 5P  Check</a:t>
            </a:r>
          </a:p>
        </p:txBody>
      </p:sp>
      <p:sp>
        <p:nvSpPr>
          <p:cNvPr id="23556" name="Rectangle 1027">
            <a:extLst>
              <a:ext uri="{FF2B5EF4-FFF2-40B4-BE49-F238E27FC236}">
                <a16:creationId xmlns:a16="http://schemas.microsoft.com/office/drawing/2014/main" id="{0B99D1A1-6128-4487-8338-552428A55106}"/>
              </a:ext>
            </a:extLst>
          </p:cNvPr>
          <p:cNvSpPr>
            <a:spLocks noGrp="1" noChangeArrowheads="1"/>
          </p:cNvSpPr>
          <p:nvPr>
            <p:ph type="body" sz="half" idx="1"/>
          </p:nvPr>
        </p:nvSpPr>
        <p:spPr>
          <a:xfrm>
            <a:off x="184150" y="565150"/>
            <a:ext cx="3581400" cy="3133725"/>
          </a:xfrm>
        </p:spPr>
        <p:txBody>
          <a:bodyPr/>
          <a:lstStyle/>
          <a:p>
            <a:pPr eaLnBrk="1" hangingPunct="1"/>
            <a:r>
              <a:rPr lang="en-US" altLang="en-US" sz="2000" dirty="0">
                <a:latin typeface="Times New Roman" panose="02020603050405020304" pitchFamily="18" charset="0"/>
                <a:cs typeface="Times New Roman" panose="02020603050405020304" pitchFamily="18" charset="0"/>
              </a:rPr>
              <a:t>Pilot</a:t>
            </a:r>
          </a:p>
          <a:p>
            <a:pPr lvl="1" eaLnBrk="1" hangingPunct="1"/>
            <a:r>
              <a:rPr lang="en-US" altLang="en-US" sz="2000" b="1" dirty="0">
                <a:latin typeface="Times New Roman" panose="02020603050405020304" pitchFamily="18" charset="0"/>
                <a:cs typeface="Times New Roman" panose="02020603050405020304" pitchFamily="18" charset="0"/>
              </a:rPr>
              <a:t>Current Experience</a:t>
            </a:r>
          </a:p>
          <a:p>
            <a:pPr lvl="1" eaLnBrk="1" hangingPunct="1"/>
            <a:r>
              <a:rPr lang="en-US" altLang="en-US" sz="2000" b="1" dirty="0">
                <a:latin typeface="Times New Roman" panose="02020603050405020304" pitchFamily="18" charset="0"/>
                <a:cs typeface="Times New Roman" panose="02020603050405020304" pitchFamily="18" charset="0"/>
              </a:rPr>
              <a:t>IMSAFE</a:t>
            </a:r>
          </a:p>
          <a:p>
            <a:pPr lvl="2" eaLnBrk="1" hangingPunct="1"/>
            <a:r>
              <a:rPr lang="en-US" altLang="en-US" sz="1800" b="1" dirty="0">
                <a:latin typeface="Times New Roman" panose="02020603050405020304" pitchFamily="18" charset="0"/>
                <a:cs typeface="Times New Roman" panose="02020603050405020304" pitchFamily="18" charset="0"/>
              </a:rPr>
              <a:t>I</a:t>
            </a:r>
            <a:r>
              <a:rPr lang="en-US" altLang="en-US" sz="1800" dirty="0">
                <a:latin typeface="Times New Roman" panose="02020603050405020304" pitchFamily="18" charset="0"/>
                <a:cs typeface="Times New Roman" panose="02020603050405020304" pitchFamily="18" charset="0"/>
              </a:rPr>
              <a:t> - Illness</a:t>
            </a:r>
          </a:p>
          <a:p>
            <a:pPr lvl="2" eaLnBrk="1" hangingPunct="1"/>
            <a:r>
              <a:rPr lang="en-US" altLang="en-US" sz="1800" b="1" dirty="0">
                <a:latin typeface="Times New Roman" panose="02020603050405020304" pitchFamily="18" charset="0"/>
                <a:cs typeface="Times New Roman" panose="02020603050405020304" pitchFamily="18" charset="0"/>
              </a:rPr>
              <a:t>M</a:t>
            </a:r>
            <a:r>
              <a:rPr lang="en-US" altLang="en-US" sz="1800" dirty="0">
                <a:latin typeface="Times New Roman" panose="02020603050405020304" pitchFamily="18" charset="0"/>
                <a:cs typeface="Times New Roman" panose="02020603050405020304" pitchFamily="18" charset="0"/>
              </a:rPr>
              <a:t> - Medication</a:t>
            </a:r>
          </a:p>
          <a:p>
            <a:pPr lvl="2" eaLnBrk="1" hangingPunct="1"/>
            <a:r>
              <a:rPr lang="en-US" altLang="en-US" sz="1800" b="1" dirty="0">
                <a:latin typeface="Times New Roman" panose="02020603050405020304" pitchFamily="18" charset="0"/>
                <a:cs typeface="Times New Roman" panose="02020603050405020304" pitchFamily="18" charset="0"/>
              </a:rPr>
              <a:t>S</a:t>
            </a:r>
            <a:r>
              <a:rPr lang="en-US" altLang="en-US" sz="1800" dirty="0">
                <a:latin typeface="Times New Roman" panose="02020603050405020304" pitchFamily="18" charset="0"/>
                <a:cs typeface="Times New Roman" panose="02020603050405020304" pitchFamily="18" charset="0"/>
              </a:rPr>
              <a:t> - Stress</a:t>
            </a:r>
          </a:p>
          <a:p>
            <a:pPr lvl="2" eaLnBrk="1" hangingPunct="1"/>
            <a:r>
              <a:rPr lang="en-US" altLang="en-US" sz="1800" b="1" dirty="0">
                <a:latin typeface="Times New Roman" panose="02020603050405020304" pitchFamily="18" charset="0"/>
                <a:cs typeface="Times New Roman" panose="02020603050405020304" pitchFamily="18" charset="0"/>
              </a:rPr>
              <a:t>A</a:t>
            </a:r>
            <a:r>
              <a:rPr lang="en-US" altLang="en-US" sz="1800" dirty="0">
                <a:latin typeface="Times New Roman" panose="02020603050405020304" pitchFamily="18" charset="0"/>
                <a:cs typeface="Times New Roman" panose="02020603050405020304" pitchFamily="18" charset="0"/>
              </a:rPr>
              <a:t> - Alcohol</a:t>
            </a:r>
          </a:p>
          <a:p>
            <a:pPr lvl="2" eaLnBrk="1" hangingPunct="1"/>
            <a:r>
              <a:rPr lang="en-US" altLang="en-US" sz="1800" b="1" dirty="0">
                <a:latin typeface="Times New Roman" panose="02020603050405020304" pitchFamily="18" charset="0"/>
                <a:cs typeface="Times New Roman" panose="02020603050405020304" pitchFamily="18" charset="0"/>
              </a:rPr>
              <a:t>F</a:t>
            </a:r>
            <a:r>
              <a:rPr lang="en-US" altLang="en-US" sz="1800" dirty="0">
                <a:latin typeface="Times New Roman" panose="02020603050405020304" pitchFamily="18" charset="0"/>
                <a:cs typeface="Times New Roman" panose="02020603050405020304" pitchFamily="18" charset="0"/>
              </a:rPr>
              <a:t> - Fatigue</a:t>
            </a:r>
          </a:p>
          <a:p>
            <a:pPr lvl="2" eaLnBrk="1" hangingPunct="1"/>
            <a:r>
              <a:rPr lang="en-US" altLang="en-US" sz="1800" b="1" dirty="0">
                <a:latin typeface="Times New Roman" panose="02020603050405020304" pitchFamily="18" charset="0"/>
                <a:cs typeface="Times New Roman" panose="02020603050405020304" pitchFamily="18" charset="0"/>
              </a:rPr>
              <a:t>E</a:t>
            </a:r>
            <a:r>
              <a:rPr lang="en-US" altLang="en-US" sz="1800" dirty="0">
                <a:latin typeface="Times New Roman" panose="02020603050405020304" pitchFamily="18" charset="0"/>
                <a:cs typeface="Times New Roman" panose="02020603050405020304" pitchFamily="18" charset="0"/>
              </a:rPr>
              <a:t> - Eating</a:t>
            </a:r>
          </a:p>
        </p:txBody>
      </p:sp>
      <p:sp>
        <p:nvSpPr>
          <p:cNvPr id="23557" name="Rectangle 1028">
            <a:extLst>
              <a:ext uri="{FF2B5EF4-FFF2-40B4-BE49-F238E27FC236}">
                <a16:creationId xmlns:a16="http://schemas.microsoft.com/office/drawing/2014/main" id="{CD3DDA9D-ACDC-4E34-B61C-69610F16DFE4}"/>
              </a:ext>
            </a:extLst>
          </p:cNvPr>
          <p:cNvSpPr>
            <a:spLocks noGrp="1" noChangeArrowheads="1"/>
          </p:cNvSpPr>
          <p:nvPr>
            <p:ph type="body" sz="half" idx="2"/>
          </p:nvPr>
        </p:nvSpPr>
        <p:spPr>
          <a:xfrm>
            <a:off x="184150" y="3656013"/>
            <a:ext cx="4038600" cy="2362200"/>
          </a:xfrm>
        </p:spPr>
        <p:txBody>
          <a:bodyPr/>
          <a:lstStyle/>
          <a:p>
            <a:pPr eaLnBrk="1" hangingPunct="1"/>
            <a:r>
              <a:rPr lang="en-US" altLang="en-US" sz="1800">
                <a:latin typeface="Times New Roman" panose="02020603050405020304" pitchFamily="18" charset="0"/>
                <a:cs typeface="Times New Roman" panose="02020603050405020304" pitchFamily="18" charset="0"/>
              </a:rPr>
              <a:t>Passengers</a:t>
            </a:r>
          </a:p>
          <a:p>
            <a:pPr lvl="1" eaLnBrk="1" hangingPunct="1"/>
            <a:r>
              <a:rPr lang="en-US" altLang="en-US" sz="1800">
                <a:latin typeface="Times New Roman" panose="02020603050405020304" pitchFamily="18" charset="0"/>
                <a:cs typeface="Times New Roman" panose="02020603050405020304" pitchFamily="18" charset="0"/>
              </a:rPr>
              <a:t>Pilots or Non-pilots</a:t>
            </a:r>
          </a:p>
          <a:p>
            <a:pPr lvl="1" eaLnBrk="1" hangingPunct="1"/>
            <a:r>
              <a:rPr lang="en-US" altLang="en-US" sz="1800">
                <a:latin typeface="Times New Roman" panose="02020603050405020304" pitchFamily="18" charset="0"/>
                <a:cs typeface="Times New Roman" panose="02020603050405020304" pitchFamily="18" charset="0"/>
              </a:rPr>
              <a:t>Nervous or Quiet</a:t>
            </a:r>
          </a:p>
          <a:p>
            <a:pPr lvl="1" eaLnBrk="1" hangingPunct="1"/>
            <a:r>
              <a:rPr lang="en-US" altLang="en-US" sz="1800">
                <a:latin typeface="Times New Roman" panose="02020603050405020304" pitchFamily="18" charset="0"/>
                <a:cs typeface="Times New Roman" panose="02020603050405020304" pitchFamily="18" charset="0"/>
              </a:rPr>
              <a:t>Experienced or New</a:t>
            </a:r>
          </a:p>
          <a:p>
            <a:pPr lvl="1" eaLnBrk="1" hangingPunct="1"/>
            <a:r>
              <a:rPr lang="en-US" altLang="en-US" sz="1800">
                <a:latin typeface="Times New Roman" panose="02020603050405020304" pitchFamily="18" charset="0"/>
                <a:cs typeface="Times New Roman" panose="02020603050405020304" pitchFamily="18" charset="0"/>
              </a:rPr>
              <a:t>Helpful or a Handful</a:t>
            </a:r>
          </a:p>
          <a:p>
            <a:pPr lvl="1" eaLnBrk="1" hangingPunct="1"/>
            <a:r>
              <a:rPr lang="en-US" altLang="en-US" sz="1800">
                <a:latin typeface="Times New Roman" panose="02020603050405020304" pitchFamily="18" charset="0"/>
                <a:cs typeface="Times New Roman" panose="02020603050405020304" pitchFamily="18" charset="0"/>
              </a:rPr>
              <a:t>Urgent or Optional</a:t>
            </a:r>
          </a:p>
          <a:p>
            <a:pPr lvl="1" eaLnBrk="1" hangingPunct="1"/>
            <a:r>
              <a:rPr lang="en-US" altLang="en-US" sz="1800">
                <a:latin typeface="Times New Roman" panose="02020603050405020304" pitchFamily="18" charset="0"/>
                <a:cs typeface="Times New Roman" panose="02020603050405020304" pitchFamily="18" charset="0"/>
              </a:rPr>
              <a:t>Business or Pleasure</a:t>
            </a:r>
          </a:p>
        </p:txBody>
      </p:sp>
      <p:pic>
        <p:nvPicPr>
          <p:cNvPr id="2" name="Picture 1">
            <a:extLst>
              <a:ext uri="{FF2B5EF4-FFF2-40B4-BE49-F238E27FC236}">
                <a16:creationId xmlns:a16="http://schemas.microsoft.com/office/drawing/2014/main" id="{A7028824-CF28-4025-9F22-0275BC6E5A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0"/>
            <a:ext cx="4264025"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556">
                                            <p:txEl>
                                              <p:pRg st="2" end="2"/>
                                            </p:txEl>
                                          </p:spTgt>
                                        </p:tgtEl>
                                        <p:attrNameLst>
                                          <p:attrName>style.visibility</p:attrName>
                                        </p:attrNameLst>
                                      </p:cBhvr>
                                      <p:to>
                                        <p:strVal val="visible"/>
                                      </p:to>
                                    </p:set>
                                    <p:anim calcmode="lin" valueType="num">
                                      <p:cBhvr additive="base">
                                        <p:cTn id="19" dur="500" fill="hold"/>
                                        <p:tgtEl>
                                          <p:spTgt spid="2355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556">
                                            <p:txEl>
                                              <p:pRg st="3" end="3"/>
                                            </p:txEl>
                                          </p:spTgt>
                                        </p:tgtEl>
                                        <p:attrNameLst>
                                          <p:attrName>style.visibility</p:attrName>
                                        </p:attrNameLst>
                                      </p:cBhvr>
                                      <p:to>
                                        <p:strVal val="visible"/>
                                      </p:to>
                                    </p:set>
                                    <p:anim calcmode="lin" valueType="num">
                                      <p:cBhvr additive="base">
                                        <p:cTn id="25" dur="500" fill="hold"/>
                                        <p:tgtEl>
                                          <p:spTgt spid="2355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6">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23556">
                                            <p:txEl>
                                              <p:pRg st="4" end="4"/>
                                            </p:txEl>
                                          </p:spTgt>
                                        </p:tgtEl>
                                        <p:attrNameLst>
                                          <p:attrName>style.visibility</p:attrName>
                                        </p:attrNameLst>
                                      </p:cBhvr>
                                      <p:to>
                                        <p:strVal val="visible"/>
                                      </p:to>
                                    </p:set>
                                    <p:anim calcmode="lin" valueType="num">
                                      <p:cBhvr additive="base">
                                        <p:cTn id="30" dur="500" fill="hold"/>
                                        <p:tgtEl>
                                          <p:spTgt spid="23556">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556">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23556">
                                            <p:txEl>
                                              <p:pRg st="5" end="5"/>
                                            </p:txEl>
                                          </p:spTgt>
                                        </p:tgtEl>
                                        <p:attrNameLst>
                                          <p:attrName>style.visibility</p:attrName>
                                        </p:attrNameLst>
                                      </p:cBhvr>
                                      <p:to>
                                        <p:strVal val="visible"/>
                                      </p:to>
                                    </p:set>
                                    <p:anim calcmode="lin" valueType="num">
                                      <p:cBhvr additive="base">
                                        <p:cTn id="35" dur="500" fill="hold"/>
                                        <p:tgtEl>
                                          <p:spTgt spid="23556">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556">
                                            <p:txEl>
                                              <p:pRg st="5" end="5"/>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nodeType="afterEffect">
                                  <p:stCondLst>
                                    <p:cond delay="0"/>
                                  </p:stCondLst>
                                  <p:childTnLst>
                                    <p:set>
                                      <p:cBhvr>
                                        <p:cTn id="39" dur="1" fill="hold">
                                          <p:stCondLst>
                                            <p:cond delay="0"/>
                                          </p:stCondLst>
                                        </p:cTn>
                                        <p:tgtEl>
                                          <p:spTgt spid="23556">
                                            <p:txEl>
                                              <p:pRg st="6" end="6"/>
                                            </p:txEl>
                                          </p:spTgt>
                                        </p:tgtEl>
                                        <p:attrNameLst>
                                          <p:attrName>style.visibility</p:attrName>
                                        </p:attrNameLst>
                                      </p:cBhvr>
                                      <p:to>
                                        <p:strVal val="visible"/>
                                      </p:to>
                                    </p:set>
                                    <p:anim calcmode="lin" valueType="num">
                                      <p:cBhvr additive="base">
                                        <p:cTn id="40" dur="500" fill="hold"/>
                                        <p:tgtEl>
                                          <p:spTgt spid="23556">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3556">
                                            <p:txEl>
                                              <p:pRg st="6" end="6"/>
                                            </p:txEl>
                                          </p:spTgt>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4" fill="hold" nodeType="afterEffect">
                                  <p:stCondLst>
                                    <p:cond delay="0"/>
                                  </p:stCondLst>
                                  <p:childTnLst>
                                    <p:set>
                                      <p:cBhvr>
                                        <p:cTn id="44" dur="1" fill="hold">
                                          <p:stCondLst>
                                            <p:cond delay="0"/>
                                          </p:stCondLst>
                                        </p:cTn>
                                        <p:tgtEl>
                                          <p:spTgt spid="23556">
                                            <p:txEl>
                                              <p:pRg st="7" end="7"/>
                                            </p:txEl>
                                          </p:spTgt>
                                        </p:tgtEl>
                                        <p:attrNameLst>
                                          <p:attrName>style.visibility</p:attrName>
                                        </p:attrNameLst>
                                      </p:cBhvr>
                                      <p:to>
                                        <p:strVal val="visible"/>
                                      </p:to>
                                    </p:set>
                                    <p:anim calcmode="lin" valueType="num">
                                      <p:cBhvr additive="base">
                                        <p:cTn id="45" dur="500" fill="hold"/>
                                        <p:tgtEl>
                                          <p:spTgt spid="23556">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3556">
                                            <p:txEl>
                                              <p:pRg st="7" end="7"/>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500"/>
                            </p:stCondLst>
                            <p:childTnLst>
                              <p:par>
                                <p:cTn id="48" presetID="2" presetClass="entr" presetSubtype="4" fill="hold" nodeType="afterEffect">
                                  <p:stCondLst>
                                    <p:cond delay="0"/>
                                  </p:stCondLst>
                                  <p:childTnLst>
                                    <p:set>
                                      <p:cBhvr>
                                        <p:cTn id="49" dur="1" fill="hold">
                                          <p:stCondLst>
                                            <p:cond delay="0"/>
                                          </p:stCondLst>
                                        </p:cTn>
                                        <p:tgtEl>
                                          <p:spTgt spid="23556">
                                            <p:txEl>
                                              <p:pRg st="8" end="8"/>
                                            </p:txEl>
                                          </p:spTgt>
                                        </p:tgtEl>
                                        <p:attrNameLst>
                                          <p:attrName>style.visibility</p:attrName>
                                        </p:attrNameLst>
                                      </p:cBhvr>
                                      <p:to>
                                        <p:strVal val="visible"/>
                                      </p:to>
                                    </p:set>
                                    <p:anim calcmode="lin" valueType="num">
                                      <p:cBhvr additive="base">
                                        <p:cTn id="50" dur="500" fill="hold"/>
                                        <p:tgtEl>
                                          <p:spTgt spid="23556">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355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additive="base">
                                        <p:cTn id="56" dur="500" fill="hold"/>
                                        <p:tgtEl>
                                          <p:spTgt spid="2"/>
                                        </p:tgtEl>
                                        <p:attrNameLst>
                                          <p:attrName>ppt_x</p:attrName>
                                        </p:attrNameLst>
                                      </p:cBhvr>
                                      <p:tavLst>
                                        <p:tav tm="0">
                                          <p:val>
                                            <p:strVal val="#ppt_x"/>
                                          </p:val>
                                        </p:tav>
                                        <p:tav tm="100000">
                                          <p:val>
                                            <p:strVal val="#ppt_x"/>
                                          </p:val>
                                        </p:tav>
                                      </p:tavLst>
                                    </p:anim>
                                    <p:anim calcmode="lin" valueType="num">
                                      <p:cBhvr additive="base">
                                        <p:cTn id="5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23557">
                                            <p:txEl>
                                              <p:pRg st="0" end="0"/>
                                            </p:txEl>
                                          </p:spTgt>
                                        </p:tgtEl>
                                        <p:attrNameLst>
                                          <p:attrName>style.visibility</p:attrName>
                                        </p:attrNameLst>
                                      </p:cBhvr>
                                      <p:to>
                                        <p:strVal val="visible"/>
                                      </p:to>
                                    </p:set>
                                    <p:anim calcmode="lin" valueType="num">
                                      <p:cBhvr additive="base">
                                        <p:cTn id="62" dur="500" fill="hold"/>
                                        <p:tgtEl>
                                          <p:spTgt spid="23557">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35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nodeType="clickEffect">
                                  <p:stCondLst>
                                    <p:cond delay="0"/>
                                  </p:stCondLst>
                                  <p:childTnLst>
                                    <p:set>
                                      <p:cBhvr>
                                        <p:cTn id="67" dur="1" fill="hold">
                                          <p:stCondLst>
                                            <p:cond delay="0"/>
                                          </p:stCondLst>
                                        </p:cTn>
                                        <p:tgtEl>
                                          <p:spTgt spid="23557">
                                            <p:txEl>
                                              <p:pRg st="1" end="1"/>
                                            </p:txEl>
                                          </p:spTgt>
                                        </p:tgtEl>
                                        <p:attrNameLst>
                                          <p:attrName>style.visibility</p:attrName>
                                        </p:attrNameLst>
                                      </p:cBhvr>
                                      <p:to>
                                        <p:strVal val="visible"/>
                                      </p:to>
                                    </p:set>
                                    <p:anim calcmode="lin" valueType="num">
                                      <p:cBhvr additive="base">
                                        <p:cTn id="68" dur="500" fill="hold"/>
                                        <p:tgtEl>
                                          <p:spTgt spid="23557">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3557">
                                            <p:txEl>
                                              <p:pRg st="1" end="1"/>
                                            </p:txEl>
                                          </p:spTgt>
                                        </p:tgtEl>
                                        <p:attrNameLst>
                                          <p:attrName>ppt_y</p:attrName>
                                        </p:attrNameLst>
                                      </p:cBhvr>
                                      <p:tavLst>
                                        <p:tav tm="0">
                                          <p:val>
                                            <p:strVal val="1+#ppt_h/2"/>
                                          </p:val>
                                        </p:tav>
                                        <p:tav tm="100000">
                                          <p:val>
                                            <p:strVal val="#ppt_y"/>
                                          </p:val>
                                        </p:tav>
                                      </p:tavLst>
                                    </p:anim>
                                  </p:childTnLst>
                                </p:cTn>
                              </p:par>
                            </p:childTnLst>
                          </p:cTn>
                        </p:par>
                        <p:par>
                          <p:cTn id="70" fill="hold">
                            <p:stCondLst>
                              <p:cond delay="500"/>
                            </p:stCondLst>
                            <p:childTnLst>
                              <p:par>
                                <p:cTn id="71" presetID="2" presetClass="entr" presetSubtype="4" fill="hold" nodeType="afterEffect">
                                  <p:stCondLst>
                                    <p:cond delay="0"/>
                                  </p:stCondLst>
                                  <p:childTnLst>
                                    <p:set>
                                      <p:cBhvr>
                                        <p:cTn id="72" dur="1" fill="hold">
                                          <p:stCondLst>
                                            <p:cond delay="0"/>
                                          </p:stCondLst>
                                        </p:cTn>
                                        <p:tgtEl>
                                          <p:spTgt spid="23557">
                                            <p:txEl>
                                              <p:pRg st="2" end="2"/>
                                            </p:txEl>
                                          </p:spTgt>
                                        </p:tgtEl>
                                        <p:attrNameLst>
                                          <p:attrName>style.visibility</p:attrName>
                                        </p:attrNameLst>
                                      </p:cBhvr>
                                      <p:to>
                                        <p:strVal val="visible"/>
                                      </p:to>
                                    </p:set>
                                    <p:anim calcmode="lin" valueType="num">
                                      <p:cBhvr additive="base">
                                        <p:cTn id="73" dur="500" fill="hold"/>
                                        <p:tgtEl>
                                          <p:spTgt spid="23557">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3557">
                                            <p:txEl>
                                              <p:pRg st="2" end="2"/>
                                            </p:txEl>
                                          </p:spTgt>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2" presetClass="entr" presetSubtype="4" fill="hold" nodeType="afterEffect">
                                  <p:stCondLst>
                                    <p:cond delay="0"/>
                                  </p:stCondLst>
                                  <p:childTnLst>
                                    <p:set>
                                      <p:cBhvr>
                                        <p:cTn id="77" dur="1" fill="hold">
                                          <p:stCondLst>
                                            <p:cond delay="0"/>
                                          </p:stCondLst>
                                        </p:cTn>
                                        <p:tgtEl>
                                          <p:spTgt spid="23557">
                                            <p:txEl>
                                              <p:pRg st="3" end="3"/>
                                            </p:txEl>
                                          </p:spTgt>
                                        </p:tgtEl>
                                        <p:attrNameLst>
                                          <p:attrName>style.visibility</p:attrName>
                                        </p:attrNameLst>
                                      </p:cBhvr>
                                      <p:to>
                                        <p:strVal val="visible"/>
                                      </p:to>
                                    </p:set>
                                    <p:anim calcmode="lin" valueType="num">
                                      <p:cBhvr additive="base">
                                        <p:cTn id="78" dur="500" fill="hold"/>
                                        <p:tgtEl>
                                          <p:spTgt spid="23557">
                                            <p:txEl>
                                              <p:pRg st="3" end="3"/>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3557">
                                            <p:txEl>
                                              <p:pRg st="3" end="3"/>
                                            </p:txEl>
                                          </p:spTgt>
                                        </p:tgtEl>
                                        <p:attrNameLst>
                                          <p:attrName>ppt_y</p:attrName>
                                        </p:attrNameLst>
                                      </p:cBhvr>
                                      <p:tavLst>
                                        <p:tav tm="0">
                                          <p:val>
                                            <p:strVal val="1+#ppt_h/2"/>
                                          </p:val>
                                        </p:tav>
                                        <p:tav tm="100000">
                                          <p:val>
                                            <p:strVal val="#ppt_y"/>
                                          </p:val>
                                        </p:tav>
                                      </p:tavLst>
                                    </p:anim>
                                  </p:childTnLst>
                                </p:cTn>
                              </p:par>
                            </p:childTnLst>
                          </p:cTn>
                        </p:par>
                        <p:par>
                          <p:cTn id="80" fill="hold">
                            <p:stCondLst>
                              <p:cond delay="1500"/>
                            </p:stCondLst>
                            <p:childTnLst>
                              <p:par>
                                <p:cTn id="81" presetID="2" presetClass="entr" presetSubtype="4" fill="hold" nodeType="afterEffect">
                                  <p:stCondLst>
                                    <p:cond delay="0"/>
                                  </p:stCondLst>
                                  <p:childTnLst>
                                    <p:set>
                                      <p:cBhvr>
                                        <p:cTn id="82" dur="1" fill="hold">
                                          <p:stCondLst>
                                            <p:cond delay="0"/>
                                          </p:stCondLst>
                                        </p:cTn>
                                        <p:tgtEl>
                                          <p:spTgt spid="23557">
                                            <p:txEl>
                                              <p:pRg st="4" end="4"/>
                                            </p:txEl>
                                          </p:spTgt>
                                        </p:tgtEl>
                                        <p:attrNameLst>
                                          <p:attrName>style.visibility</p:attrName>
                                        </p:attrNameLst>
                                      </p:cBhvr>
                                      <p:to>
                                        <p:strVal val="visible"/>
                                      </p:to>
                                    </p:set>
                                    <p:anim calcmode="lin" valueType="num">
                                      <p:cBhvr additive="base">
                                        <p:cTn id="83" dur="500" fill="hold"/>
                                        <p:tgtEl>
                                          <p:spTgt spid="23557">
                                            <p:txEl>
                                              <p:pRg st="4" end="4"/>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3557">
                                            <p:txEl>
                                              <p:pRg st="4" end="4"/>
                                            </p:txEl>
                                          </p:spTgt>
                                        </p:tgtEl>
                                        <p:attrNameLst>
                                          <p:attrName>ppt_y</p:attrName>
                                        </p:attrNameLst>
                                      </p:cBhvr>
                                      <p:tavLst>
                                        <p:tav tm="0">
                                          <p:val>
                                            <p:strVal val="1+#ppt_h/2"/>
                                          </p:val>
                                        </p:tav>
                                        <p:tav tm="100000">
                                          <p:val>
                                            <p:strVal val="#ppt_y"/>
                                          </p:val>
                                        </p:tav>
                                      </p:tavLst>
                                    </p:anim>
                                  </p:childTnLst>
                                </p:cTn>
                              </p:par>
                            </p:childTnLst>
                          </p:cTn>
                        </p:par>
                        <p:par>
                          <p:cTn id="85" fill="hold">
                            <p:stCondLst>
                              <p:cond delay="2000"/>
                            </p:stCondLst>
                            <p:childTnLst>
                              <p:par>
                                <p:cTn id="86" presetID="2" presetClass="entr" presetSubtype="4" fill="hold" nodeType="afterEffect">
                                  <p:stCondLst>
                                    <p:cond delay="0"/>
                                  </p:stCondLst>
                                  <p:childTnLst>
                                    <p:set>
                                      <p:cBhvr>
                                        <p:cTn id="87" dur="1" fill="hold">
                                          <p:stCondLst>
                                            <p:cond delay="0"/>
                                          </p:stCondLst>
                                        </p:cTn>
                                        <p:tgtEl>
                                          <p:spTgt spid="23557">
                                            <p:txEl>
                                              <p:pRg st="5" end="5"/>
                                            </p:txEl>
                                          </p:spTgt>
                                        </p:tgtEl>
                                        <p:attrNameLst>
                                          <p:attrName>style.visibility</p:attrName>
                                        </p:attrNameLst>
                                      </p:cBhvr>
                                      <p:to>
                                        <p:strVal val="visible"/>
                                      </p:to>
                                    </p:set>
                                    <p:anim calcmode="lin" valueType="num">
                                      <p:cBhvr additive="base">
                                        <p:cTn id="88" dur="500" fill="hold"/>
                                        <p:tgtEl>
                                          <p:spTgt spid="23557">
                                            <p:txEl>
                                              <p:pRg st="5" end="5"/>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3557">
                                            <p:txEl>
                                              <p:pRg st="5" end="5"/>
                                            </p:txEl>
                                          </p:spTgt>
                                        </p:tgtEl>
                                        <p:attrNameLst>
                                          <p:attrName>ppt_y</p:attrName>
                                        </p:attrNameLst>
                                      </p:cBhvr>
                                      <p:tavLst>
                                        <p:tav tm="0">
                                          <p:val>
                                            <p:strVal val="1+#ppt_h/2"/>
                                          </p:val>
                                        </p:tav>
                                        <p:tav tm="100000">
                                          <p:val>
                                            <p:strVal val="#ppt_y"/>
                                          </p:val>
                                        </p:tav>
                                      </p:tavLst>
                                    </p:anim>
                                  </p:childTnLst>
                                </p:cTn>
                              </p:par>
                            </p:childTnLst>
                          </p:cTn>
                        </p:par>
                        <p:par>
                          <p:cTn id="90" fill="hold">
                            <p:stCondLst>
                              <p:cond delay="2500"/>
                            </p:stCondLst>
                            <p:childTnLst>
                              <p:par>
                                <p:cTn id="91" presetID="2" presetClass="entr" presetSubtype="4" fill="hold" nodeType="afterEffect">
                                  <p:stCondLst>
                                    <p:cond delay="0"/>
                                  </p:stCondLst>
                                  <p:childTnLst>
                                    <p:set>
                                      <p:cBhvr>
                                        <p:cTn id="92" dur="1" fill="hold">
                                          <p:stCondLst>
                                            <p:cond delay="0"/>
                                          </p:stCondLst>
                                        </p:cTn>
                                        <p:tgtEl>
                                          <p:spTgt spid="23557">
                                            <p:txEl>
                                              <p:pRg st="6" end="6"/>
                                            </p:txEl>
                                          </p:spTgt>
                                        </p:tgtEl>
                                        <p:attrNameLst>
                                          <p:attrName>style.visibility</p:attrName>
                                        </p:attrNameLst>
                                      </p:cBhvr>
                                      <p:to>
                                        <p:strVal val="visible"/>
                                      </p:to>
                                    </p:set>
                                    <p:anim calcmode="lin" valueType="num">
                                      <p:cBhvr additive="base">
                                        <p:cTn id="93" dur="500" fill="hold"/>
                                        <p:tgtEl>
                                          <p:spTgt spid="23557">
                                            <p:txEl>
                                              <p:pRg st="6" end="6"/>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2355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2">
            <a:extLst>
              <a:ext uri="{FF2B5EF4-FFF2-40B4-BE49-F238E27FC236}">
                <a16:creationId xmlns:a16="http://schemas.microsoft.com/office/drawing/2014/main" id="{5D53F45E-B6A3-44F0-A6F8-9B4B693FEA81}"/>
              </a:ext>
            </a:extLst>
          </p:cNvPr>
          <p:cNvSpPr>
            <a:spLocks noGrp="1" noChangeArrowheads="1"/>
          </p:cNvSpPr>
          <p:nvPr>
            <p:ph type="title"/>
          </p:nvPr>
        </p:nvSpPr>
        <p:spPr>
          <a:xfrm>
            <a:off x="0" y="25400"/>
            <a:ext cx="8229600" cy="460375"/>
          </a:xfrm>
        </p:spPr>
        <p:txBody>
          <a:bodyPr/>
          <a:lstStyle/>
          <a:p>
            <a:pPr eaLnBrk="1" hangingPunct="1"/>
            <a:r>
              <a:rPr lang="en-US" altLang="en-US" sz="3200">
                <a:latin typeface="Times New Roman" panose="02020603050405020304" pitchFamily="18" charset="0"/>
                <a:cs typeface="Times New Roman" panose="02020603050405020304" pitchFamily="18" charset="0"/>
              </a:rPr>
              <a:t>SRM 5P Check </a:t>
            </a:r>
          </a:p>
        </p:txBody>
      </p:sp>
      <p:sp>
        <p:nvSpPr>
          <p:cNvPr id="25604" name="Rectangle 3">
            <a:extLst>
              <a:ext uri="{FF2B5EF4-FFF2-40B4-BE49-F238E27FC236}">
                <a16:creationId xmlns:a16="http://schemas.microsoft.com/office/drawing/2014/main" id="{3A9F465D-9E73-41A7-AAE8-7D51A00E923D}"/>
              </a:ext>
            </a:extLst>
          </p:cNvPr>
          <p:cNvSpPr>
            <a:spLocks noGrp="1" noChangeArrowheads="1"/>
          </p:cNvSpPr>
          <p:nvPr>
            <p:ph type="body" sz="half" idx="1"/>
          </p:nvPr>
        </p:nvSpPr>
        <p:spPr>
          <a:xfrm>
            <a:off x="76200" y="495300"/>
            <a:ext cx="3095625" cy="5005388"/>
          </a:xfrm>
        </p:spPr>
        <p:txBody>
          <a:bodyPr/>
          <a:lstStyle/>
          <a:p>
            <a:pPr eaLnBrk="1" hangingPunct="1"/>
            <a:r>
              <a:rPr lang="en-US" altLang="en-US" sz="2000">
                <a:latin typeface="Times New Roman" panose="02020603050405020304" pitchFamily="18" charset="0"/>
                <a:cs typeface="Times New Roman" panose="02020603050405020304" pitchFamily="18" charset="0"/>
              </a:rPr>
              <a:t>Programming</a:t>
            </a:r>
          </a:p>
          <a:p>
            <a:pPr lvl="1" eaLnBrk="1" hangingPunct="1"/>
            <a:r>
              <a:rPr lang="en-US" altLang="en-US" sz="1800" b="1">
                <a:latin typeface="Times New Roman" panose="02020603050405020304" pitchFamily="18" charset="0"/>
                <a:cs typeface="Times New Roman" panose="02020603050405020304" pitchFamily="18" charset="0"/>
              </a:rPr>
              <a:t>Preprogram</a:t>
            </a:r>
          </a:p>
          <a:p>
            <a:pPr lvl="2" eaLnBrk="1" hangingPunct="1"/>
            <a:r>
              <a:rPr lang="en-US" altLang="en-US" sz="1800">
                <a:latin typeface="Times New Roman" panose="02020603050405020304" pitchFamily="18" charset="0"/>
                <a:cs typeface="Times New Roman" panose="02020603050405020304" pitchFamily="18" charset="0"/>
              </a:rPr>
              <a:t>Autopilot</a:t>
            </a:r>
          </a:p>
          <a:p>
            <a:pPr lvl="2" eaLnBrk="1" hangingPunct="1"/>
            <a:r>
              <a:rPr lang="en-US" altLang="en-US" sz="1800">
                <a:latin typeface="Times New Roman" panose="02020603050405020304" pitchFamily="18" charset="0"/>
                <a:cs typeface="Times New Roman" panose="02020603050405020304" pitchFamily="18" charset="0"/>
              </a:rPr>
              <a:t>GPS</a:t>
            </a:r>
          </a:p>
          <a:p>
            <a:pPr lvl="2" eaLnBrk="1" hangingPunct="1"/>
            <a:r>
              <a:rPr lang="en-US" altLang="en-US" sz="1800">
                <a:latin typeface="Times New Roman" panose="02020603050405020304" pitchFamily="18" charset="0"/>
                <a:cs typeface="Times New Roman" panose="02020603050405020304" pitchFamily="18" charset="0"/>
              </a:rPr>
              <a:t>MFD/PFD</a:t>
            </a:r>
          </a:p>
          <a:p>
            <a:pPr lvl="1" eaLnBrk="1" hangingPunct="1"/>
            <a:r>
              <a:rPr lang="en-US" altLang="en-US" sz="1800" b="1">
                <a:latin typeface="Times New Roman" panose="02020603050405020304" pitchFamily="18" charset="0"/>
                <a:cs typeface="Times New Roman" panose="02020603050405020304" pitchFamily="18" charset="0"/>
              </a:rPr>
              <a:t>Anticipate</a:t>
            </a:r>
          </a:p>
          <a:p>
            <a:pPr lvl="2" eaLnBrk="1" hangingPunct="1"/>
            <a:r>
              <a:rPr lang="en-US" altLang="en-US" sz="1800">
                <a:latin typeface="Times New Roman" panose="02020603050405020304" pitchFamily="18" charset="0"/>
                <a:cs typeface="Times New Roman" panose="02020603050405020304" pitchFamily="18" charset="0"/>
              </a:rPr>
              <a:t>Likely Reroutes &amp; Clearances</a:t>
            </a:r>
          </a:p>
          <a:p>
            <a:pPr lvl="2" eaLnBrk="1" hangingPunct="1"/>
            <a:r>
              <a:rPr lang="en-US" altLang="en-US" sz="1800">
                <a:latin typeface="Times New Roman" panose="02020603050405020304" pitchFamily="18" charset="0"/>
                <a:cs typeface="Times New Roman" panose="02020603050405020304" pitchFamily="18" charset="0"/>
              </a:rPr>
              <a:t>Crunch Points</a:t>
            </a:r>
          </a:p>
          <a:p>
            <a:pPr lvl="2" eaLnBrk="1" hangingPunct="1"/>
            <a:r>
              <a:rPr lang="en-US" altLang="en-US" sz="1800">
                <a:latin typeface="Times New Roman" panose="02020603050405020304" pitchFamily="18" charset="0"/>
                <a:cs typeface="Times New Roman" panose="02020603050405020304" pitchFamily="18" charset="0"/>
              </a:rPr>
              <a:t>Manual Backup</a:t>
            </a:r>
          </a:p>
          <a:p>
            <a:pPr lvl="2" eaLnBrk="1" hangingPunct="1"/>
            <a:r>
              <a:rPr lang="en-US" altLang="en-US" sz="1800">
                <a:latin typeface="Times New Roman" panose="02020603050405020304" pitchFamily="18" charset="0"/>
                <a:cs typeface="Times New Roman" panose="02020603050405020304" pitchFamily="18" charset="0"/>
              </a:rPr>
              <a:t>High terrain Encounters</a:t>
            </a:r>
          </a:p>
          <a:p>
            <a:pPr lvl="1" eaLnBrk="1" hangingPunct="1"/>
            <a:r>
              <a:rPr lang="en-US" altLang="en-US" sz="1800" b="1">
                <a:latin typeface="Times New Roman" panose="02020603050405020304" pitchFamily="18" charset="0"/>
                <a:cs typeface="Times New Roman" panose="02020603050405020304" pitchFamily="18" charset="0"/>
              </a:rPr>
              <a:t>Ask Yourself</a:t>
            </a:r>
          </a:p>
          <a:p>
            <a:pPr lvl="2" eaLnBrk="1" hangingPunct="1"/>
            <a:r>
              <a:rPr lang="en-US" altLang="en-US" sz="1800" b="1" i="1">
                <a:latin typeface="Times New Roman" panose="02020603050405020304" pitchFamily="18" charset="0"/>
                <a:cs typeface="Times New Roman" panose="02020603050405020304" pitchFamily="18" charset="0"/>
              </a:rPr>
              <a:t>What’s it doing?</a:t>
            </a:r>
          </a:p>
          <a:p>
            <a:pPr lvl="2" eaLnBrk="1" hangingPunct="1"/>
            <a:r>
              <a:rPr lang="en-US" altLang="en-US" sz="1800" b="1" i="1">
                <a:latin typeface="Times New Roman" panose="02020603050405020304" pitchFamily="18" charset="0"/>
                <a:cs typeface="Times New Roman" panose="02020603050405020304" pitchFamily="18" charset="0"/>
              </a:rPr>
              <a:t>Why is it doing that?</a:t>
            </a:r>
          </a:p>
          <a:p>
            <a:pPr lvl="2" eaLnBrk="1" hangingPunct="1"/>
            <a:r>
              <a:rPr lang="en-US" altLang="en-US" sz="1800" b="1" i="1">
                <a:latin typeface="Times New Roman" panose="02020603050405020304" pitchFamily="18" charset="0"/>
                <a:cs typeface="Times New Roman" panose="02020603050405020304" pitchFamily="18" charset="0"/>
              </a:rPr>
              <a:t>Did I cause that?</a:t>
            </a:r>
          </a:p>
        </p:txBody>
      </p:sp>
      <p:pic>
        <p:nvPicPr>
          <p:cNvPr id="9" name="Picture 3">
            <a:extLst>
              <a:ext uri="{FF2B5EF4-FFF2-40B4-BE49-F238E27FC236}">
                <a16:creationId xmlns:a16="http://schemas.microsoft.com/office/drawing/2014/main" id="{29BDE58D-C86F-4685-B421-69B5EA0B1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791"/>
          <a:stretch>
            <a:fillRect/>
          </a:stretch>
        </p:blipFill>
        <p:spPr bwMode="auto">
          <a:xfrm>
            <a:off x="6238875" y="1460500"/>
            <a:ext cx="2765425" cy="200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48A0C39A-E4B5-4A55-A681-2B5E83EB8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563" y="3560763"/>
            <a:ext cx="4262437" cy="242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P0003244">
            <a:extLst>
              <a:ext uri="{FF2B5EF4-FFF2-40B4-BE49-F238E27FC236}">
                <a16:creationId xmlns:a16="http://schemas.microsoft.com/office/drawing/2014/main" id="{9802012E-56D9-4D73-9746-540630DF7E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4913" t="2483" r="14093" b="71127"/>
          <a:stretch>
            <a:fillRect/>
          </a:stretch>
        </p:blipFill>
        <p:spPr bwMode="auto">
          <a:xfrm>
            <a:off x="4881563" y="138113"/>
            <a:ext cx="4060825" cy="1176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BA8198F9-8D77-49E9-B4E9-02654C8E5778}"/>
              </a:ext>
            </a:extLst>
          </p:cNvPr>
          <p:cNvPicPr>
            <a:picLocks noChangeAspect="1"/>
          </p:cNvPicPr>
          <p:nvPr/>
        </p:nvPicPr>
        <p:blipFill>
          <a:blip r:embed="rId6"/>
          <a:stretch>
            <a:fillRect/>
          </a:stretch>
        </p:blipFill>
        <p:spPr>
          <a:xfrm>
            <a:off x="2963589" y="1790143"/>
            <a:ext cx="3275286" cy="4835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 calcmode="lin" valueType="num">
                                      <p:cBhvr additive="base">
                                        <p:cTn id="7" dur="500" fill="hold"/>
                                        <p:tgtEl>
                                          <p:spTgt spid="256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604">
                                            <p:txEl>
                                              <p:pRg st="1" end="1"/>
                                            </p:txEl>
                                          </p:spTgt>
                                        </p:tgtEl>
                                        <p:attrNameLst>
                                          <p:attrName>style.visibility</p:attrName>
                                        </p:attrNameLst>
                                      </p:cBhvr>
                                      <p:to>
                                        <p:strVal val="visible"/>
                                      </p:to>
                                    </p:set>
                                    <p:anim calcmode="lin" valueType="num">
                                      <p:cBhvr additive="base">
                                        <p:cTn id="13"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604">
                                            <p:txEl>
                                              <p:pRg st="2" end="2"/>
                                            </p:txEl>
                                          </p:spTgt>
                                        </p:tgtEl>
                                        <p:attrNameLst>
                                          <p:attrName>style.visibility</p:attrName>
                                        </p:attrNameLst>
                                      </p:cBhvr>
                                      <p:to>
                                        <p:strVal val="visible"/>
                                      </p:to>
                                    </p:set>
                                    <p:anim calcmode="lin" valueType="num">
                                      <p:cBhvr additive="base">
                                        <p:cTn id="19" dur="500" fill="hold"/>
                                        <p:tgtEl>
                                          <p:spTgt spid="2560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5604">
                                            <p:txEl>
                                              <p:pRg st="3" end="3"/>
                                            </p:txEl>
                                          </p:spTgt>
                                        </p:tgtEl>
                                        <p:attrNameLst>
                                          <p:attrName>style.visibility</p:attrName>
                                        </p:attrNameLst>
                                      </p:cBhvr>
                                      <p:to>
                                        <p:strVal val="visible"/>
                                      </p:to>
                                    </p:set>
                                    <p:anim calcmode="lin" valueType="num">
                                      <p:cBhvr additive="base">
                                        <p:cTn id="29" dur="500" fill="hold"/>
                                        <p:tgtEl>
                                          <p:spTgt spid="2560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604">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5604">
                                            <p:txEl>
                                              <p:pRg st="4" end="4"/>
                                            </p:txEl>
                                          </p:spTgt>
                                        </p:tgtEl>
                                        <p:attrNameLst>
                                          <p:attrName>style.visibility</p:attrName>
                                        </p:attrNameLst>
                                      </p:cBhvr>
                                      <p:to>
                                        <p:strVal val="visible"/>
                                      </p:to>
                                    </p:set>
                                    <p:anim calcmode="lin" valueType="num">
                                      <p:cBhvr additive="base">
                                        <p:cTn id="39" dur="500" fill="hold"/>
                                        <p:tgtEl>
                                          <p:spTgt spid="2560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604">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5604">
                                            <p:txEl>
                                              <p:pRg st="5" end="5"/>
                                            </p:txEl>
                                          </p:spTgt>
                                        </p:tgtEl>
                                        <p:attrNameLst>
                                          <p:attrName>style.visibility</p:attrName>
                                        </p:attrNameLst>
                                      </p:cBhvr>
                                      <p:to>
                                        <p:strVal val="visible"/>
                                      </p:to>
                                    </p:set>
                                    <p:anim calcmode="lin" valueType="num">
                                      <p:cBhvr additive="base">
                                        <p:cTn id="49" dur="500" fill="hold"/>
                                        <p:tgtEl>
                                          <p:spTgt spid="2560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60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5604">
                                            <p:txEl>
                                              <p:pRg st="6" end="6"/>
                                            </p:txEl>
                                          </p:spTgt>
                                        </p:tgtEl>
                                        <p:attrNameLst>
                                          <p:attrName>style.visibility</p:attrName>
                                        </p:attrNameLst>
                                      </p:cBhvr>
                                      <p:to>
                                        <p:strVal val="visible"/>
                                      </p:to>
                                    </p:set>
                                    <p:anim calcmode="lin" valueType="num">
                                      <p:cBhvr additive="base">
                                        <p:cTn id="55" dur="500" fill="hold"/>
                                        <p:tgtEl>
                                          <p:spTgt spid="25604">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560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5604">
                                            <p:txEl>
                                              <p:pRg st="7" end="7"/>
                                            </p:txEl>
                                          </p:spTgt>
                                        </p:tgtEl>
                                        <p:attrNameLst>
                                          <p:attrName>style.visibility</p:attrName>
                                        </p:attrNameLst>
                                      </p:cBhvr>
                                      <p:to>
                                        <p:strVal val="visible"/>
                                      </p:to>
                                    </p:set>
                                    <p:anim calcmode="lin" valueType="num">
                                      <p:cBhvr additive="base">
                                        <p:cTn id="61" dur="500" fill="hold"/>
                                        <p:tgtEl>
                                          <p:spTgt spid="25604">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60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25604">
                                            <p:txEl>
                                              <p:pRg st="8" end="8"/>
                                            </p:txEl>
                                          </p:spTgt>
                                        </p:tgtEl>
                                        <p:attrNameLst>
                                          <p:attrName>style.visibility</p:attrName>
                                        </p:attrNameLst>
                                      </p:cBhvr>
                                      <p:to>
                                        <p:strVal val="visible"/>
                                      </p:to>
                                    </p:set>
                                    <p:anim calcmode="lin" valueType="num">
                                      <p:cBhvr additive="base">
                                        <p:cTn id="67" dur="500" fill="hold"/>
                                        <p:tgtEl>
                                          <p:spTgt spid="25604">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5604">
                                            <p:txEl>
                                              <p:pRg st="8" end="8"/>
                                            </p:txEl>
                                          </p:spTgt>
                                        </p:tgtEl>
                                        <p:attrNameLst>
                                          <p:attrName>ppt_y</p:attrName>
                                        </p:attrNameLst>
                                      </p:cBhvr>
                                      <p:tavLst>
                                        <p:tav tm="0">
                                          <p:val>
                                            <p:strVal val="1+#ppt_h/2"/>
                                          </p:val>
                                        </p:tav>
                                        <p:tav tm="100000">
                                          <p:val>
                                            <p:strVal val="#ppt_y"/>
                                          </p:val>
                                        </p:tav>
                                      </p:tavLst>
                                    </p:anim>
                                  </p:childTnLst>
                                </p:cTn>
                              </p:par>
                            </p:childTnLst>
                          </p:cTn>
                        </p:par>
                        <p:par>
                          <p:cTn id="69" fill="hold" nodeType="withGroup">
                            <p:stCondLst>
                              <p:cond delay="500"/>
                            </p:stCondLst>
                            <p:childTnLst>
                              <p:par>
                                <p:cTn id="70" presetID="2" presetClass="entr" presetSubtype="4" fill="hold" nodeType="afterEffect">
                                  <p:stCondLst>
                                    <p:cond delay="0"/>
                                  </p:stCondLst>
                                  <p:childTnLst>
                                    <p:set>
                                      <p:cBhvr>
                                        <p:cTn id="71" dur="1" fill="hold">
                                          <p:stCondLst>
                                            <p:cond delay="0"/>
                                          </p:stCondLst>
                                        </p:cTn>
                                        <p:tgtEl>
                                          <p:spTgt spid="3"/>
                                        </p:tgtEl>
                                        <p:attrNameLst>
                                          <p:attrName>style.visibility</p:attrName>
                                        </p:attrNameLst>
                                      </p:cBhvr>
                                      <p:to>
                                        <p:strVal val="visible"/>
                                      </p:to>
                                    </p:set>
                                    <p:anim calcmode="lin" valueType="num">
                                      <p:cBhvr additive="base">
                                        <p:cTn id="72" dur="500" fill="hold"/>
                                        <p:tgtEl>
                                          <p:spTgt spid="3"/>
                                        </p:tgtEl>
                                        <p:attrNameLst>
                                          <p:attrName>ppt_x</p:attrName>
                                        </p:attrNameLst>
                                      </p:cBhvr>
                                      <p:tavLst>
                                        <p:tav tm="0">
                                          <p:val>
                                            <p:strVal val="#ppt_x"/>
                                          </p:val>
                                        </p:tav>
                                        <p:tav tm="100000">
                                          <p:val>
                                            <p:strVal val="#ppt_x"/>
                                          </p:val>
                                        </p:tav>
                                      </p:tavLst>
                                    </p:anim>
                                    <p:anim calcmode="lin" valueType="num">
                                      <p:cBhvr additive="base">
                                        <p:cTn id="7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5604">
                                            <p:txEl>
                                              <p:pRg st="9" end="9"/>
                                            </p:txEl>
                                          </p:spTgt>
                                        </p:tgtEl>
                                        <p:attrNameLst>
                                          <p:attrName>style.visibility</p:attrName>
                                        </p:attrNameLst>
                                      </p:cBhvr>
                                      <p:to>
                                        <p:strVal val="visible"/>
                                      </p:to>
                                    </p:set>
                                    <p:anim calcmode="lin" valueType="num">
                                      <p:cBhvr additive="base">
                                        <p:cTn id="78" dur="500" fill="hold"/>
                                        <p:tgtEl>
                                          <p:spTgt spid="25604">
                                            <p:txEl>
                                              <p:pRg st="9" end="9"/>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560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5604">
                                            <p:txEl>
                                              <p:pRg st="10" end="10"/>
                                            </p:txEl>
                                          </p:spTgt>
                                        </p:tgtEl>
                                        <p:attrNameLst>
                                          <p:attrName>style.visibility</p:attrName>
                                        </p:attrNameLst>
                                      </p:cBhvr>
                                      <p:to>
                                        <p:strVal val="visible"/>
                                      </p:to>
                                    </p:set>
                                    <p:anim calcmode="lin" valueType="num">
                                      <p:cBhvr additive="base">
                                        <p:cTn id="84" dur="500" fill="hold"/>
                                        <p:tgtEl>
                                          <p:spTgt spid="25604">
                                            <p:txEl>
                                              <p:pRg st="10" end="1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25604">
                                            <p:txEl>
                                              <p:pRg st="10" end="1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500"/>
                            </p:stCondLst>
                            <p:childTnLst>
                              <p:par>
                                <p:cTn id="87" presetID="2" presetClass="entr" presetSubtype="4" fill="hold" nodeType="afterEffect">
                                  <p:stCondLst>
                                    <p:cond delay="0"/>
                                  </p:stCondLst>
                                  <p:childTnLst>
                                    <p:set>
                                      <p:cBhvr>
                                        <p:cTn id="88" dur="1" fill="hold">
                                          <p:stCondLst>
                                            <p:cond delay="0"/>
                                          </p:stCondLst>
                                        </p:cTn>
                                        <p:tgtEl>
                                          <p:spTgt spid="25604">
                                            <p:txEl>
                                              <p:pRg st="11" end="11"/>
                                            </p:txEl>
                                          </p:spTgt>
                                        </p:tgtEl>
                                        <p:attrNameLst>
                                          <p:attrName>style.visibility</p:attrName>
                                        </p:attrNameLst>
                                      </p:cBhvr>
                                      <p:to>
                                        <p:strVal val="visible"/>
                                      </p:to>
                                    </p:set>
                                    <p:anim calcmode="lin" valueType="num">
                                      <p:cBhvr additive="base">
                                        <p:cTn id="89" dur="500" fill="hold"/>
                                        <p:tgtEl>
                                          <p:spTgt spid="25604">
                                            <p:txEl>
                                              <p:pRg st="11" end="11"/>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25604">
                                            <p:txEl>
                                              <p:pRg st="11" end="11"/>
                                            </p:txEl>
                                          </p:spTgt>
                                        </p:tgtEl>
                                        <p:attrNameLst>
                                          <p:attrName>ppt_y</p:attrName>
                                        </p:attrNameLst>
                                      </p:cBhvr>
                                      <p:tavLst>
                                        <p:tav tm="0">
                                          <p:val>
                                            <p:strVal val="1+#ppt_h/2"/>
                                          </p:val>
                                        </p:tav>
                                        <p:tav tm="100000">
                                          <p:val>
                                            <p:strVal val="#ppt_y"/>
                                          </p:val>
                                        </p:tav>
                                      </p:tavLst>
                                    </p:anim>
                                  </p:childTnLst>
                                </p:cTn>
                              </p:par>
                            </p:childTnLst>
                          </p:cTn>
                        </p:par>
                        <p:par>
                          <p:cTn id="91" fill="hold">
                            <p:stCondLst>
                              <p:cond delay="1000"/>
                            </p:stCondLst>
                            <p:childTnLst>
                              <p:par>
                                <p:cTn id="92" presetID="2" presetClass="entr" presetSubtype="4" fill="hold" nodeType="afterEffect">
                                  <p:stCondLst>
                                    <p:cond delay="0"/>
                                  </p:stCondLst>
                                  <p:childTnLst>
                                    <p:set>
                                      <p:cBhvr>
                                        <p:cTn id="93" dur="1" fill="hold">
                                          <p:stCondLst>
                                            <p:cond delay="0"/>
                                          </p:stCondLst>
                                        </p:cTn>
                                        <p:tgtEl>
                                          <p:spTgt spid="25604">
                                            <p:txEl>
                                              <p:pRg st="12" end="12"/>
                                            </p:txEl>
                                          </p:spTgt>
                                        </p:tgtEl>
                                        <p:attrNameLst>
                                          <p:attrName>style.visibility</p:attrName>
                                        </p:attrNameLst>
                                      </p:cBhvr>
                                      <p:to>
                                        <p:strVal val="visible"/>
                                      </p:to>
                                    </p:set>
                                    <p:anim calcmode="lin" valueType="num">
                                      <p:cBhvr additive="base">
                                        <p:cTn id="94" dur="500" fill="hold"/>
                                        <p:tgtEl>
                                          <p:spTgt spid="25604">
                                            <p:txEl>
                                              <p:pRg st="12" end="12"/>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25604">
                                            <p:txEl>
                                              <p:pRg st="12" end="12"/>
                                            </p:txEl>
                                          </p:spTgt>
                                        </p:tgtEl>
                                        <p:attrNameLst>
                                          <p:attrName>ppt_y</p:attrName>
                                        </p:attrNameLst>
                                      </p:cBhvr>
                                      <p:tavLst>
                                        <p:tav tm="0">
                                          <p:val>
                                            <p:strVal val="1+#ppt_h/2"/>
                                          </p:val>
                                        </p:tav>
                                        <p:tav tm="100000">
                                          <p:val>
                                            <p:strVal val="#ppt_y"/>
                                          </p:val>
                                        </p:tav>
                                      </p:tavLst>
                                    </p:anim>
                                  </p:childTnLst>
                                </p:cTn>
                              </p:par>
                            </p:childTnLst>
                          </p:cTn>
                        </p:par>
                        <p:par>
                          <p:cTn id="96" fill="hold">
                            <p:stCondLst>
                              <p:cond delay="1500"/>
                            </p:stCondLst>
                            <p:childTnLst>
                              <p:par>
                                <p:cTn id="97" presetID="2" presetClass="entr" presetSubtype="4" fill="hold" nodeType="afterEffect">
                                  <p:stCondLst>
                                    <p:cond delay="0"/>
                                  </p:stCondLst>
                                  <p:childTnLst>
                                    <p:set>
                                      <p:cBhvr>
                                        <p:cTn id="98" dur="1" fill="hold">
                                          <p:stCondLst>
                                            <p:cond delay="0"/>
                                          </p:stCondLst>
                                        </p:cTn>
                                        <p:tgtEl>
                                          <p:spTgt spid="25604">
                                            <p:txEl>
                                              <p:pRg st="13" end="13"/>
                                            </p:txEl>
                                          </p:spTgt>
                                        </p:tgtEl>
                                        <p:attrNameLst>
                                          <p:attrName>style.visibility</p:attrName>
                                        </p:attrNameLst>
                                      </p:cBhvr>
                                      <p:to>
                                        <p:strVal val="visible"/>
                                      </p:to>
                                    </p:set>
                                    <p:anim calcmode="lin" valueType="num">
                                      <p:cBhvr additive="base">
                                        <p:cTn id="99" dur="500" fill="hold"/>
                                        <p:tgtEl>
                                          <p:spTgt spid="25604">
                                            <p:txEl>
                                              <p:pRg st="13" end="13"/>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2560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421462EF-3CB9-473C-A54F-56AC7E838C94}"/>
              </a:ext>
            </a:extLst>
          </p:cNvPr>
          <p:cNvSpPr>
            <a:spLocks noGrp="1" noChangeArrowheads="1"/>
          </p:cNvSpPr>
          <p:nvPr>
            <p:ph type="title"/>
          </p:nvPr>
        </p:nvSpPr>
        <p:spPr>
          <a:xfrm>
            <a:off x="0" y="0"/>
            <a:ext cx="9144000" cy="546100"/>
          </a:xfrm>
          <a:noFill/>
        </p:spPr>
        <p:txBody>
          <a:bodyPr/>
          <a:lstStyle/>
          <a:p>
            <a:pPr algn="ctr" eaLnBrk="1" hangingPunct="1"/>
            <a:r>
              <a:rPr lang="en-US" altLang="en-US" sz="3200" i="1">
                <a:latin typeface="Times New Roman" panose="02020603050405020304" pitchFamily="18" charset="0"/>
              </a:rPr>
              <a:t>Quickie Quiz</a:t>
            </a:r>
            <a:endParaRPr lang="en-US" altLang="en-US" sz="3200">
              <a:latin typeface="Times New Roman" panose="02020603050405020304" pitchFamily="18" charset="0"/>
            </a:endParaRPr>
          </a:p>
        </p:txBody>
      </p:sp>
      <p:sp>
        <p:nvSpPr>
          <p:cNvPr id="9" name="Rectangle 3">
            <a:extLst>
              <a:ext uri="{FF2B5EF4-FFF2-40B4-BE49-F238E27FC236}">
                <a16:creationId xmlns:a16="http://schemas.microsoft.com/office/drawing/2014/main" id="{8CC056CC-7653-4D7B-83CD-2E81D7E5E47B}"/>
              </a:ext>
            </a:extLst>
          </p:cNvPr>
          <p:cNvSpPr>
            <a:spLocks noGrp="1" noChangeArrowheads="1"/>
          </p:cNvSpPr>
          <p:nvPr>
            <p:ph type="body" sz="half" idx="1"/>
          </p:nvPr>
        </p:nvSpPr>
        <p:spPr>
          <a:xfrm>
            <a:off x="0" y="546100"/>
            <a:ext cx="9144000" cy="5397500"/>
          </a:xfrm>
        </p:spPr>
        <p:txBody>
          <a:bodyPr/>
          <a:lstStyle/>
          <a:p>
            <a:pPr>
              <a:lnSpc>
                <a:spcPct val="110000"/>
              </a:lnSpc>
              <a:spcBef>
                <a:spcPct val="25000"/>
              </a:spcBef>
            </a:pPr>
            <a:r>
              <a:rPr lang="en-US" altLang="en-US" b="0">
                <a:latin typeface="Times New Roman" panose="02020603050405020304" pitchFamily="18" charset="0"/>
                <a:cs typeface="Arial" panose="020B0604020202020204" pitchFamily="34" charset="0"/>
              </a:rPr>
              <a:t>How do you use the 5P’s? </a:t>
            </a:r>
          </a:p>
          <a:p>
            <a:pPr lvl="1">
              <a:lnSpc>
                <a:spcPct val="110000"/>
              </a:lnSpc>
              <a:spcBef>
                <a:spcPct val="25000"/>
              </a:spcBef>
            </a:pPr>
            <a:r>
              <a:rPr lang="en-US" altLang="en-US">
                <a:latin typeface="Times New Roman" panose="02020603050405020304" pitchFamily="18" charset="0"/>
                <a:cs typeface="Arial" panose="020B0604020202020204" pitchFamily="34" charset="0"/>
              </a:rPr>
              <a:t>How do you “program” the systems in your airplane?</a:t>
            </a:r>
          </a:p>
          <a:p>
            <a:pPr lvl="1">
              <a:lnSpc>
                <a:spcPct val="110000"/>
              </a:lnSpc>
              <a:spcBef>
                <a:spcPct val="25000"/>
              </a:spcBef>
            </a:pPr>
            <a:r>
              <a:rPr lang="en-US" altLang="en-US">
                <a:latin typeface="Times New Roman" panose="02020603050405020304" pitchFamily="18" charset="0"/>
                <a:cs typeface="Arial" panose="020B0604020202020204" pitchFamily="34" charset="0"/>
              </a:rPr>
              <a:t>Do you have any backup systems? If so, what are they?</a:t>
            </a:r>
          </a:p>
          <a:p>
            <a:pPr lvl="1">
              <a:lnSpc>
                <a:spcPct val="110000"/>
              </a:lnSpc>
              <a:spcBef>
                <a:spcPct val="25000"/>
              </a:spcBef>
            </a:pPr>
            <a:r>
              <a:rPr lang="en-US" altLang="en-US">
                <a:latin typeface="Times New Roman" panose="02020603050405020304" pitchFamily="18" charset="0"/>
                <a:cs typeface="Arial" panose="020B0604020202020204" pitchFamily="34" charset="0"/>
              </a:rPr>
              <a:t>How do you analyze and troubleshoot issues?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2">
            <a:extLst>
              <a:ext uri="{FF2B5EF4-FFF2-40B4-BE49-F238E27FC236}">
                <a16:creationId xmlns:a16="http://schemas.microsoft.com/office/drawing/2014/main" id="{860A9331-7172-4442-99A3-582BD0892767}"/>
              </a:ext>
            </a:extLst>
          </p:cNvPr>
          <p:cNvSpPr>
            <a:spLocks noGrp="1" noChangeArrowheads="1"/>
          </p:cNvSpPr>
          <p:nvPr>
            <p:ph type="title"/>
          </p:nvPr>
        </p:nvSpPr>
        <p:spPr>
          <a:xfrm>
            <a:off x="0" y="0"/>
            <a:ext cx="9144000" cy="528638"/>
          </a:xfrm>
        </p:spPr>
        <p:txBody>
          <a:bodyPr/>
          <a:lstStyle/>
          <a:p>
            <a:pPr algn="ctr" eaLnBrk="1" hangingPunct="1"/>
            <a:r>
              <a:rPr lang="en-US" altLang="en-US" sz="3200">
                <a:latin typeface="Times New Roman" panose="02020603050405020304" pitchFamily="18" charset="0"/>
                <a:cs typeface="Times New Roman" panose="02020603050405020304" pitchFamily="18" charset="0"/>
              </a:rPr>
              <a:t>SRM Decision Process</a:t>
            </a:r>
            <a:endParaRPr lang="en-US" altLang="en-US" sz="2000">
              <a:solidFill>
                <a:srgbClr val="CC0000"/>
              </a:solidFill>
              <a:latin typeface="Times New Roman" panose="02020603050405020304" pitchFamily="18" charset="0"/>
              <a:cs typeface="Times New Roman" panose="02020603050405020304" pitchFamily="18" charset="0"/>
            </a:endParaRPr>
          </a:p>
        </p:txBody>
      </p:sp>
      <p:sp>
        <p:nvSpPr>
          <p:cNvPr id="27652" name="Rectangle 3">
            <a:extLst>
              <a:ext uri="{FF2B5EF4-FFF2-40B4-BE49-F238E27FC236}">
                <a16:creationId xmlns:a16="http://schemas.microsoft.com/office/drawing/2014/main" id="{C72DA012-3FA1-4A9B-989D-BE5668897894}"/>
              </a:ext>
            </a:extLst>
          </p:cNvPr>
          <p:cNvSpPr>
            <a:spLocks noGrp="1" noChangeArrowheads="1"/>
          </p:cNvSpPr>
          <p:nvPr>
            <p:ph type="body" idx="1"/>
          </p:nvPr>
        </p:nvSpPr>
        <p:spPr>
          <a:xfrm>
            <a:off x="133350" y="896938"/>
            <a:ext cx="6781800" cy="5111750"/>
          </a:xfrm>
        </p:spPr>
        <p:txBody>
          <a:bodyPr/>
          <a:lstStyle/>
          <a:p>
            <a:pPr eaLnBrk="1" hangingPunct="1">
              <a:lnSpc>
                <a:spcPct val="90000"/>
              </a:lnSpc>
            </a:pPr>
            <a:r>
              <a:rPr lang="en-US" altLang="en-US" sz="2000">
                <a:latin typeface="Times New Roman" panose="02020603050405020304" pitchFamily="18" charset="0"/>
                <a:cs typeface="Times New Roman" panose="02020603050405020304" pitchFamily="18" charset="0"/>
              </a:rPr>
              <a:t>At predetermined decision points consider your situation and the 5 P’s</a:t>
            </a:r>
          </a:p>
          <a:p>
            <a:pPr eaLnBrk="1" hangingPunct="1">
              <a:lnSpc>
                <a:spcPct val="90000"/>
              </a:lnSpc>
            </a:pPr>
            <a:r>
              <a:rPr lang="en-US" altLang="en-US" sz="2000">
                <a:latin typeface="Times New Roman" panose="02020603050405020304" pitchFamily="18" charset="0"/>
                <a:cs typeface="Times New Roman" panose="02020603050405020304" pitchFamily="18" charset="0"/>
              </a:rPr>
              <a:t>Has anything changed since your original Go/No Go decision?</a:t>
            </a:r>
          </a:p>
          <a:p>
            <a:pPr eaLnBrk="1" hangingPunct="1">
              <a:lnSpc>
                <a:spcPct val="90000"/>
              </a:lnSpc>
            </a:pPr>
            <a:r>
              <a:rPr lang="en-US" altLang="en-US" sz="2000">
                <a:latin typeface="Times New Roman" panose="02020603050405020304" pitchFamily="18" charset="0"/>
                <a:cs typeface="Times New Roman" panose="02020603050405020304" pitchFamily="18" charset="0"/>
              </a:rPr>
              <a:t>Are there negative outcomes we could be exposed to?</a:t>
            </a:r>
          </a:p>
          <a:p>
            <a:pPr lvl="1" eaLnBrk="1" hangingPunct="1">
              <a:lnSpc>
                <a:spcPct val="90000"/>
              </a:lnSpc>
            </a:pPr>
            <a:r>
              <a:rPr lang="en-US" altLang="en-US" sz="2000" b="1">
                <a:latin typeface="Times New Roman" panose="02020603050405020304" pitchFamily="18" charset="0"/>
                <a:cs typeface="Times New Roman" panose="02020603050405020304" pitchFamily="18" charset="0"/>
              </a:rPr>
              <a:t>Engine failure</a:t>
            </a:r>
          </a:p>
          <a:p>
            <a:pPr lvl="1" eaLnBrk="1" hangingPunct="1">
              <a:lnSpc>
                <a:spcPct val="90000"/>
              </a:lnSpc>
            </a:pPr>
            <a:r>
              <a:rPr lang="en-US" altLang="en-US" sz="2000" b="1">
                <a:latin typeface="Times New Roman" panose="02020603050405020304" pitchFamily="18" charset="0"/>
                <a:cs typeface="Times New Roman" panose="02020603050405020304" pitchFamily="18" charset="0"/>
              </a:rPr>
              <a:t>Avionics failure</a:t>
            </a:r>
          </a:p>
          <a:p>
            <a:pPr lvl="1" eaLnBrk="1" hangingPunct="1">
              <a:lnSpc>
                <a:spcPct val="90000"/>
              </a:lnSpc>
            </a:pPr>
            <a:r>
              <a:rPr lang="en-US" altLang="en-US" sz="2000" b="1">
                <a:latin typeface="Times New Roman" panose="02020603050405020304" pitchFamily="18" charset="0"/>
                <a:cs typeface="Times New Roman" panose="02020603050405020304" pitchFamily="18" charset="0"/>
              </a:rPr>
              <a:t>Missed approach</a:t>
            </a:r>
          </a:p>
          <a:p>
            <a:pPr lvl="1" eaLnBrk="1" hangingPunct="1">
              <a:lnSpc>
                <a:spcPct val="90000"/>
              </a:lnSpc>
            </a:pPr>
            <a:r>
              <a:rPr lang="en-US" altLang="en-US" sz="2000" b="1">
                <a:latin typeface="Times New Roman" panose="02020603050405020304" pitchFamily="18" charset="0"/>
                <a:cs typeface="Times New Roman" panose="02020603050405020304" pitchFamily="18" charset="0"/>
              </a:rPr>
              <a:t>Pilot overload</a:t>
            </a:r>
          </a:p>
          <a:p>
            <a:pPr lvl="1" eaLnBrk="1" hangingPunct="1">
              <a:lnSpc>
                <a:spcPct val="90000"/>
              </a:lnSpc>
            </a:pPr>
            <a:r>
              <a:rPr lang="en-US" altLang="en-US" sz="2000" b="1">
                <a:latin typeface="Times New Roman" panose="02020603050405020304" pitchFamily="18" charset="0"/>
                <a:cs typeface="Times New Roman" panose="02020603050405020304" pitchFamily="18" charset="0"/>
              </a:rPr>
              <a:t>Mistakes on approach / final</a:t>
            </a:r>
          </a:p>
          <a:p>
            <a:pPr lvl="1" eaLnBrk="1" hangingPunct="1">
              <a:lnSpc>
                <a:spcPct val="90000"/>
              </a:lnSpc>
            </a:pPr>
            <a:r>
              <a:rPr lang="en-US" altLang="en-US" sz="2000" b="1">
                <a:latin typeface="Times New Roman" panose="02020603050405020304" pitchFamily="18" charset="0"/>
                <a:cs typeface="Times New Roman" panose="02020603050405020304" pitchFamily="18" charset="0"/>
              </a:rPr>
              <a:t>CFIT</a:t>
            </a:r>
          </a:p>
          <a:p>
            <a:pPr lvl="1" eaLnBrk="1" hangingPunct="1">
              <a:lnSpc>
                <a:spcPct val="90000"/>
              </a:lnSpc>
            </a:pPr>
            <a:r>
              <a:rPr lang="en-US" altLang="en-US" sz="2000" b="1">
                <a:latin typeface="Times New Roman" panose="02020603050405020304" pitchFamily="18" charset="0"/>
                <a:cs typeface="Times New Roman" panose="02020603050405020304" pitchFamily="18" charset="0"/>
              </a:rPr>
              <a:t>Fuel exhaustion </a:t>
            </a:r>
          </a:p>
          <a:p>
            <a:pPr lvl="1" eaLnBrk="1" hangingPunct="1">
              <a:lnSpc>
                <a:spcPct val="90000"/>
              </a:lnSpc>
            </a:pPr>
            <a:r>
              <a:rPr lang="en-US" altLang="en-US" sz="2000" b="1">
                <a:latin typeface="Times New Roman" panose="02020603050405020304" pitchFamily="18" charset="0"/>
                <a:cs typeface="Times New Roman" panose="02020603050405020304" pitchFamily="18" charset="0"/>
              </a:rPr>
              <a:t>Icing or loss of control</a:t>
            </a:r>
          </a:p>
          <a:p>
            <a:pPr eaLnBrk="1" hangingPunct="1">
              <a:lnSpc>
                <a:spcPct val="90000"/>
              </a:lnSpc>
              <a:buFont typeface="Wingdings" panose="05000000000000000000" pitchFamily="2" charset="2"/>
              <a:buNone/>
            </a:pPr>
            <a:r>
              <a:rPr lang="en-US" altLang="en-US" sz="2000">
                <a:latin typeface="Tahoma" panose="020B0604030504040204" pitchFamily="34" charset="0"/>
              </a:rPr>
              <a:t> </a:t>
            </a:r>
          </a:p>
        </p:txBody>
      </p:sp>
      <p:pic>
        <p:nvPicPr>
          <p:cNvPr id="7" name="Picture 9" descr="WFC_N584LQ_C182T.jpg">
            <a:extLst>
              <a:ext uri="{FF2B5EF4-FFF2-40B4-BE49-F238E27FC236}">
                <a16:creationId xmlns:a16="http://schemas.microsoft.com/office/drawing/2014/main" id="{80D28105-6BDC-4307-83CF-3DC0760265F1}"/>
              </a:ext>
            </a:extLst>
          </p:cNvPr>
          <p:cNvPicPr>
            <a:picLocks noChangeAspect="1"/>
          </p:cNvPicPr>
          <p:nvPr/>
        </p:nvPicPr>
        <p:blipFill>
          <a:blip r:embed="rId3">
            <a:extLst>
              <a:ext uri="{28A0092B-C50C-407E-A947-70E740481C1C}">
                <a14:useLocalDpi xmlns:a14="http://schemas.microsoft.com/office/drawing/2010/main" val="0"/>
              </a:ext>
            </a:extLst>
          </a:blip>
          <a:srcRect t="6400" b="16800"/>
          <a:stretch>
            <a:fillRect/>
          </a:stretch>
        </p:blipFill>
        <p:spPr bwMode="auto">
          <a:xfrm>
            <a:off x="6389688" y="1439863"/>
            <a:ext cx="263683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G1000-MFD_with_Storm_on_NEXRAD_Annotated.jpg">
            <a:extLst>
              <a:ext uri="{FF2B5EF4-FFF2-40B4-BE49-F238E27FC236}">
                <a16:creationId xmlns:a16="http://schemas.microsoft.com/office/drawing/2014/main" id="{A9FC66E8-D53E-49CF-B9AF-F525185D38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813" y="3024188"/>
            <a:ext cx="34575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calcmode="lin" valueType="num">
                                      <p:cBhvr additive="base">
                                        <p:cTn id="7" dur="500" fill="hold"/>
                                        <p:tgtEl>
                                          <p:spTgt spid="276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52">
                                            <p:txEl>
                                              <p:pRg st="1" end="1"/>
                                            </p:txEl>
                                          </p:spTgt>
                                        </p:tgtEl>
                                        <p:attrNameLst>
                                          <p:attrName>style.visibility</p:attrName>
                                        </p:attrNameLst>
                                      </p:cBhvr>
                                      <p:to>
                                        <p:strVal val="visible"/>
                                      </p:to>
                                    </p:set>
                                    <p:anim calcmode="lin" valueType="num">
                                      <p:cBhvr additive="base">
                                        <p:cTn id="13" dur="500" fill="hold"/>
                                        <p:tgtEl>
                                          <p:spTgt spid="2765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7652">
                                            <p:txEl>
                                              <p:pRg st="2" end="2"/>
                                            </p:txEl>
                                          </p:spTgt>
                                        </p:tgtEl>
                                        <p:attrNameLst>
                                          <p:attrName>style.visibility</p:attrName>
                                        </p:attrNameLst>
                                      </p:cBhvr>
                                      <p:to>
                                        <p:strVal val="visible"/>
                                      </p:to>
                                    </p:set>
                                    <p:anim calcmode="lin" valueType="num">
                                      <p:cBhvr additive="base">
                                        <p:cTn id="27" dur="500" fill="hold"/>
                                        <p:tgtEl>
                                          <p:spTgt spid="2765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7652">
                                            <p:txEl>
                                              <p:pRg st="2" end="2"/>
                                            </p:txEl>
                                          </p:spTgt>
                                        </p:tgtEl>
                                        <p:attrNameLst>
                                          <p:attrName>ppt_y</p:attrName>
                                        </p:attrNameLst>
                                      </p:cBhvr>
                                      <p:tavLst>
                                        <p:tav tm="0">
                                          <p:val>
                                            <p:strVal val="1+#ppt_h/2"/>
                                          </p:val>
                                        </p:tav>
                                        <p:tav tm="100000">
                                          <p:val>
                                            <p:strVal val="#ppt_y"/>
                                          </p:val>
                                        </p:tav>
                                      </p:tavLst>
                                    </p:anim>
                                  </p:childTnLst>
                                </p:cTn>
                              </p:par>
                            </p:childTnLst>
                          </p:cTn>
                        </p:par>
                        <p:par>
                          <p:cTn id="29" fill="hold" nodeType="withGroup">
                            <p:stCondLst>
                              <p:cond delay="500"/>
                            </p:stCondLst>
                            <p:childTnLst>
                              <p:par>
                                <p:cTn id="30" presetID="2" presetClass="entr" presetSubtype="4" fill="hold" nodeType="afterEffect">
                                  <p:stCondLst>
                                    <p:cond delay="0"/>
                                  </p:stCondLst>
                                  <p:childTnLst>
                                    <p:set>
                                      <p:cBhvr>
                                        <p:cTn id="31" dur="1" fill="hold">
                                          <p:stCondLst>
                                            <p:cond delay="0"/>
                                          </p:stCondLst>
                                        </p:cTn>
                                        <p:tgtEl>
                                          <p:spTgt spid="27652">
                                            <p:txEl>
                                              <p:pRg st="3" end="3"/>
                                            </p:txEl>
                                          </p:spTgt>
                                        </p:tgtEl>
                                        <p:attrNameLst>
                                          <p:attrName>style.visibility</p:attrName>
                                        </p:attrNameLst>
                                      </p:cBhvr>
                                      <p:to>
                                        <p:strVal val="visible"/>
                                      </p:to>
                                    </p:set>
                                    <p:anim calcmode="lin" valueType="num">
                                      <p:cBhvr additive="base">
                                        <p:cTn id="32" dur="500" fill="hold"/>
                                        <p:tgtEl>
                                          <p:spTgt spid="27652">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7652">
                                            <p:txEl>
                                              <p:pRg st="3" end="3"/>
                                            </p:txEl>
                                          </p:spTgt>
                                        </p:tgtEl>
                                        <p:attrNameLst>
                                          <p:attrName>ppt_y</p:attrName>
                                        </p:attrNameLst>
                                      </p:cBhvr>
                                      <p:tavLst>
                                        <p:tav tm="0">
                                          <p:val>
                                            <p:strVal val="1+#ppt_h/2"/>
                                          </p:val>
                                        </p:tav>
                                        <p:tav tm="100000">
                                          <p:val>
                                            <p:strVal val="#ppt_y"/>
                                          </p:val>
                                        </p:tav>
                                      </p:tavLst>
                                    </p:anim>
                                  </p:childTnLst>
                                </p:cTn>
                              </p:par>
                            </p:childTnLst>
                          </p:cTn>
                        </p:par>
                        <p:par>
                          <p:cTn id="34" fill="hold" nodeType="withGroup">
                            <p:stCondLst>
                              <p:cond delay="1000"/>
                            </p:stCondLst>
                            <p:childTnLst>
                              <p:par>
                                <p:cTn id="35" presetID="2" presetClass="entr" presetSubtype="4" fill="hold" nodeType="afterEffect">
                                  <p:stCondLst>
                                    <p:cond delay="0"/>
                                  </p:stCondLst>
                                  <p:childTnLst>
                                    <p:set>
                                      <p:cBhvr>
                                        <p:cTn id="36" dur="1" fill="hold">
                                          <p:stCondLst>
                                            <p:cond delay="0"/>
                                          </p:stCondLst>
                                        </p:cTn>
                                        <p:tgtEl>
                                          <p:spTgt spid="27652">
                                            <p:txEl>
                                              <p:pRg st="4" end="4"/>
                                            </p:txEl>
                                          </p:spTgt>
                                        </p:tgtEl>
                                        <p:attrNameLst>
                                          <p:attrName>style.visibility</p:attrName>
                                        </p:attrNameLst>
                                      </p:cBhvr>
                                      <p:to>
                                        <p:strVal val="visible"/>
                                      </p:to>
                                    </p:set>
                                    <p:anim calcmode="lin" valueType="num">
                                      <p:cBhvr additive="base">
                                        <p:cTn id="37" dur="500" fill="hold"/>
                                        <p:tgtEl>
                                          <p:spTgt spid="2765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2">
                                            <p:txEl>
                                              <p:pRg st="4" end="4"/>
                                            </p:txEl>
                                          </p:spTgt>
                                        </p:tgtEl>
                                        <p:attrNameLst>
                                          <p:attrName>ppt_y</p:attrName>
                                        </p:attrNameLst>
                                      </p:cBhvr>
                                      <p:tavLst>
                                        <p:tav tm="0">
                                          <p:val>
                                            <p:strVal val="1+#ppt_h/2"/>
                                          </p:val>
                                        </p:tav>
                                        <p:tav tm="100000">
                                          <p:val>
                                            <p:strVal val="#ppt_y"/>
                                          </p:val>
                                        </p:tav>
                                      </p:tavLst>
                                    </p:anim>
                                  </p:childTnLst>
                                </p:cTn>
                              </p:par>
                            </p:childTnLst>
                          </p:cTn>
                        </p:par>
                        <p:par>
                          <p:cTn id="39" fill="hold" nodeType="withGroup">
                            <p:stCondLst>
                              <p:cond delay="1500"/>
                            </p:stCondLst>
                            <p:childTnLst>
                              <p:par>
                                <p:cTn id="40" presetID="2" presetClass="entr" presetSubtype="4" fill="hold" nodeType="afterEffect">
                                  <p:stCondLst>
                                    <p:cond delay="0"/>
                                  </p:stCondLst>
                                  <p:childTnLst>
                                    <p:set>
                                      <p:cBhvr>
                                        <p:cTn id="41" dur="1" fill="hold">
                                          <p:stCondLst>
                                            <p:cond delay="0"/>
                                          </p:stCondLst>
                                        </p:cTn>
                                        <p:tgtEl>
                                          <p:spTgt spid="27652">
                                            <p:txEl>
                                              <p:pRg st="5" end="5"/>
                                            </p:txEl>
                                          </p:spTgt>
                                        </p:tgtEl>
                                        <p:attrNameLst>
                                          <p:attrName>style.visibility</p:attrName>
                                        </p:attrNameLst>
                                      </p:cBhvr>
                                      <p:to>
                                        <p:strVal val="visible"/>
                                      </p:to>
                                    </p:set>
                                    <p:anim calcmode="lin" valueType="num">
                                      <p:cBhvr additive="base">
                                        <p:cTn id="42" dur="500" fill="hold"/>
                                        <p:tgtEl>
                                          <p:spTgt spid="27652">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7652">
                                            <p:txEl>
                                              <p:pRg st="5" end="5"/>
                                            </p:txEl>
                                          </p:spTgt>
                                        </p:tgtEl>
                                        <p:attrNameLst>
                                          <p:attrName>ppt_y</p:attrName>
                                        </p:attrNameLst>
                                      </p:cBhvr>
                                      <p:tavLst>
                                        <p:tav tm="0">
                                          <p:val>
                                            <p:strVal val="1+#ppt_h/2"/>
                                          </p:val>
                                        </p:tav>
                                        <p:tav tm="100000">
                                          <p:val>
                                            <p:strVal val="#ppt_y"/>
                                          </p:val>
                                        </p:tav>
                                      </p:tavLst>
                                    </p:anim>
                                  </p:childTnLst>
                                </p:cTn>
                              </p:par>
                            </p:childTnLst>
                          </p:cTn>
                        </p:par>
                        <p:par>
                          <p:cTn id="44" fill="hold" nodeType="withGroup">
                            <p:stCondLst>
                              <p:cond delay="2000"/>
                            </p:stCondLst>
                            <p:childTnLst>
                              <p:par>
                                <p:cTn id="45" presetID="2" presetClass="entr" presetSubtype="4" fill="hold" nodeType="afterEffect">
                                  <p:stCondLst>
                                    <p:cond delay="0"/>
                                  </p:stCondLst>
                                  <p:childTnLst>
                                    <p:set>
                                      <p:cBhvr>
                                        <p:cTn id="46" dur="1" fill="hold">
                                          <p:stCondLst>
                                            <p:cond delay="0"/>
                                          </p:stCondLst>
                                        </p:cTn>
                                        <p:tgtEl>
                                          <p:spTgt spid="27652">
                                            <p:txEl>
                                              <p:pRg st="6" end="6"/>
                                            </p:txEl>
                                          </p:spTgt>
                                        </p:tgtEl>
                                        <p:attrNameLst>
                                          <p:attrName>style.visibility</p:attrName>
                                        </p:attrNameLst>
                                      </p:cBhvr>
                                      <p:to>
                                        <p:strVal val="visible"/>
                                      </p:to>
                                    </p:set>
                                    <p:anim calcmode="lin" valueType="num">
                                      <p:cBhvr additive="base">
                                        <p:cTn id="47" dur="500" fill="hold"/>
                                        <p:tgtEl>
                                          <p:spTgt spid="27652">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7652">
                                            <p:txEl>
                                              <p:pRg st="6" end="6"/>
                                            </p:txEl>
                                          </p:spTgt>
                                        </p:tgtEl>
                                        <p:attrNameLst>
                                          <p:attrName>ppt_y</p:attrName>
                                        </p:attrNameLst>
                                      </p:cBhvr>
                                      <p:tavLst>
                                        <p:tav tm="0">
                                          <p:val>
                                            <p:strVal val="1+#ppt_h/2"/>
                                          </p:val>
                                        </p:tav>
                                        <p:tav tm="100000">
                                          <p:val>
                                            <p:strVal val="#ppt_y"/>
                                          </p:val>
                                        </p:tav>
                                      </p:tavLst>
                                    </p:anim>
                                  </p:childTnLst>
                                </p:cTn>
                              </p:par>
                            </p:childTnLst>
                          </p:cTn>
                        </p:par>
                        <p:par>
                          <p:cTn id="49" fill="hold" nodeType="withGroup">
                            <p:stCondLst>
                              <p:cond delay="2500"/>
                            </p:stCondLst>
                            <p:childTnLst>
                              <p:par>
                                <p:cTn id="50" presetID="2" presetClass="entr" presetSubtype="4" fill="hold" nodeType="afterEffect">
                                  <p:stCondLst>
                                    <p:cond delay="0"/>
                                  </p:stCondLst>
                                  <p:childTnLst>
                                    <p:set>
                                      <p:cBhvr>
                                        <p:cTn id="51" dur="1" fill="hold">
                                          <p:stCondLst>
                                            <p:cond delay="0"/>
                                          </p:stCondLst>
                                        </p:cTn>
                                        <p:tgtEl>
                                          <p:spTgt spid="27652">
                                            <p:txEl>
                                              <p:pRg st="7" end="7"/>
                                            </p:txEl>
                                          </p:spTgt>
                                        </p:tgtEl>
                                        <p:attrNameLst>
                                          <p:attrName>style.visibility</p:attrName>
                                        </p:attrNameLst>
                                      </p:cBhvr>
                                      <p:to>
                                        <p:strVal val="visible"/>
                                      </p:to>
                                    </p:set>
                                    <p:anim calcmode="lin" valueType="num">
                                      <p:cBhvr additive="base">
                                        <p:cTn id="52" dur="500" fill="hold"/>
                                        <p:tgtEl>
                                          <p:spTgt spid="27652">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7652">
                                            <p:txEl>
                                              <p:pRg st="7" end="7"/>
                                            </p:txEl>
                                          </p:spTgt>
                                        </p:tgtEl>
                                        <p:attrNameLst>
                                          <p:attrName>ppt_y</p:attrName>
                                        </p:attrNameLst>
                                      </p:cBhvr>
                                      <p:tavLst>
                                        <p:tav tm="0">
                                          <p:val>
                                            <p:strVal val="1+#ppt_h/2"/>
                                          </p:val>
                                        </p:tav>
                                        <p:tav tm="100000">
                                          <p:val>
                                            <p:strVal val="#ppt_y"/>
                                          </p:val>
                                        </p:tav>
                                      </p:tavLst>
                                    </p:anim>
                                  </p:childTnLst>
                                </p:cTn>
                              </p:par>
                            </p:childTnLst>
                          </p:cTn>
                        </p:par>
                        <p:par>
                          <p:cTn id="54" fill="hold" nodeType="withGroup">
                            <p:stCondLst>
                              <p:cond delay="3000"/>
                            </p:stCondLst>
                            <p:childTnLst>
                              <p:par>
                                <p:cTn id="55" presetID="2" presetClass="entr" presetSubtype="4" fill="hold" nodeType="afterEffect">
                                  <p:stCondLst>
                                    <p:cond delay="0"/>
                                  </p:stCondLst>
                                  <p:childTnLst>
                                    <p:set>
                                      <p:cBhvr>
                                        <p:cTn id="56" dur="1" fill="hold">
                                          <p:stCondLst>
                                            <p:cond delay="0"/>
                                          </p:stCondLst>
                                        </p:cTn>
                                        <p:tgtEl>
                                          <p:spTgt spid="27652">
                                            <p:txEl>
                                              <p:pRg st="8" end="8"/>
                                            </p:txEl>
                                          </p:spTgt>
                                        </p:tgtEl>
                                        <p:attrNameLst>
                                          <p:attrName>style.visibility</p:attrName>
                                        </p:attrNameLst>
                                      </p:cBhvr>
                                      <p:to>
                                        <p:strVal val="visible"/>
                                      </p:to>
                                    </p:set>
                                    <p:anim calcmode="lin" valueType="num">
                                      <p:cBhvr additive="base">
                                        <p:cTn id="57" dur="500" fill="hold"/>
                                        <p:tgtEl>
                                          <p:spTgt spid="27652">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7652">
                                            <p:txEl>
                                              <p:pRg st="8" end="8"/>
                                            </p:txEl>
                                          </p:spTgt>
                                        </p:tgtEl>
                                        <p:attrNameLst>
                                          <p:attrName>ppt_y</p:attrName>
                                        </p:attrNameLst>
                                      </p:cBhvr>
                                      <p:tavLst>
                                        <p:tav tm="0">
                                          <p:val>
                                            <p:strVal val="1+#ppt_h/2"/>
                                          </p:val>
                                        </p:tav>
                                        <p:tav tm="100000">
                                          <p:val>
                                            <p:strVal val="#ppt_y"/>
                                          </p:val>
                                        </p:tav>
                                      </p:tavLst>
                                    </p:anim>
                                  </p:childTnLst>
                                </p:cTn>
                              </p:par>
                            </p:childTnLst>
                          </p:cTn>
                        </p:par>
                        <p:par>
                          <p:cTn id="59" fill="hold" nodeType="withGroup">
                            <p:stCondLst>
                              <p:cond delay="3500"/>
                            </p:stCondLst>
                            <p:childTnLst>
                              <p:par>
                                <p:cTn id="60" presetID="2" presetClass="entr" presetSubtype="4" fill="hold" nodeType="afterEffect">
                                  <p:stCondLst>
                                    <p:cond delay="0"/>
                                  </p:stCondLst>
                                  <p:childTnLst>
                                    <p:set>
                                      <p:cBhvr>
                                        <p:cTn id="61" dur="1" fill="hold">
                                          <p:stCondLst>
                                            <p:cond delay="0"/>
                                          </p:stCondLst>
                                        </p:cTn>
                                        <p:tgtEl>
                                          <p:spTgt spid="27652">
                                            <p:txEl>
                                              <p:pRg st="9" end="9"/>
                                            </p:txEl>
                                          </p:spTgt>
                                        </p:tgtEl>
                                        <p:attrNameLst>
                                          <p:attrName>style.visibility</p:attrName>
                                        </p:attrNameLst>
                                      </p:cBhvr>
                                      <p:to>
                                        <p:strVal val="visible"/>
                                      </p:to>
                                    </p:set>
                                    <p:anim calcmode="lin" valueType="num">
                                      <p:cBhvr additive="base">
                                        <p:cTn id="62" dur="500" fill="hold"/>
                                        <p:tgtEl>
                                          <p:spTgt spid="27652">
                                            <p:txEl>
                                              <p:pRg st="9" end="9"/>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7652">
                                            <p:txEl>
                                              <p:pRg st="9" end="9"/>
                                            </p:txEl>
                                          </p:spTgt>
                                        </p:tgtEl>
                                        <p:attrNameLst>
                                          <p:attrName>ppt_y</p:attrName>
                                        </p:attrNameLst>
                                      </p:cBhvr>
                                      <p:tavLst>
                                        <p:tav tm="0">
                                          <p:val>
                                            <p:strVal val="1+#ppt_h/2"/>
                                          </p:val>
                                        </p:tav>
                                        <p:tav tm="100000">
                                          <p:val>
                                            <p:strVal val="#ppt_y"/>
                                          </p:val>
                                        </p:tav>
                                      </p:tavLst>
                                    </p:anim>
                                  </p:childTnLst>
                                </p:cTn>
                              </p:par>
                            </p:childTnLst>
                          </p:cTn>
                        </p:par>
                        <p:par>
                          <p:cTn id="64" fill="hold" nodeType="withGroup">
                            <p:stCondLst>
                              <p:cond delay="4000"/>
                            </p:stCondLst>
                            <p:childTnLst>
                              <p:par>
                                <p:cTn id="65" presetID="2" presetClass="entr" presetSubtype="4" fill="hold" nodeType="afterEffect">
                                  <p:stCondLst>
                                    <p:cond delay="0"/>
                                  </p:stCondLst>
                                  <p:childTnLst>
                                    <p:set>
                                      <p:cBhvr>
                                        <p:cTn id="66" dur="1" fill="hold">
                                          <p:stCondLst>
                                            <p:cond delay="0"/>
                                          </p:stCondLst>
                                        </p:cTn>
                                        <p:tgtEl>
                                          <p:spTgt spid="27652">
                                            <p:txEl>
                                              <p:pRg st="10" end="10"/>
                                            </p:txEl>
                                          </p:spTgt>
                                        </p:tgtEl>
                                        <p:attrNameLst>
                                          <p:attrName>style.visibility</p:attrName>
                                        </p:attrNameLst>
                                      </p:cBhvr>
                                      <p:to>
                                        <p:strVal val="visible"/>
                                      </p:to>
                                    </p:set>
                                    <p:anim calcmode="lin" valueType="num">
                                      <p:cBhvr additive="base">
                                        <p:cTn id="67" dur="500" fill="hold"/>
                                        <p:tgtEl>
                                          <p:spTgt spid="2765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5YDFD77UPU3F-311-1751</_dlc_DocId>
    <_dlc_DocIdUrl xmlns="04289566-cf42-4ce7-aa7c-2469c3d4502e">
      <Url>https://avssp.faa.gov/avs/afsfaast/_layouts/15/DocIdRedir.aspx?ID=5YDFD77UPU3F-311-1751</Url>
      <Description>5YDFD77UPU3F-311-1751</Description>
    </_dlc_DocIdUrl>
    <IconOverlay xmlns="http://schemas.microsoft.com/sharepoint/v4" xsi:nil="true"/>
  </documentManagement>
</p:properties>
</file>

<file path=customXml/itemProps1.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2.xml><?xml version="1.0" encoding="utf-8"?>
<ds:datastoreItem xmlns:ds="http://schemas.openxmlformats.org/officeDocument/2006/customXml" ds:itemID="{F811D801-A96F-4D00-93AE-7F3C916EDD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4.xml><?xml version="1.0" encoding="utf-8"?>
<ds:datastoreItem xmlns:ds="http://schemas.openxmlformats.org/officeDocument/2006/customXml" ds:itemID="{0B80675E-01F7-49AA-B61E-EE85CFCAD03B}">
  <ds:schemaRefs>
    <ds:schemaRef ds:uri="http://purl.org/dc/elements/1.1/"/>
    <ds:schemaRef ds:uri="http://schemas.openxmlformats.org/package/2006/metadata/core-properties"/>
    <ds:schemaRef ds:uri="04289566-cf42-4ce7-aa7c-2469c3d4502e"/>
    <ds:schemaRef ds:uri="http://purl.org/dc/terms/"/>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microsoft.com/sharepoint/v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4963</TotalTime>
  <Words>6578</Words>
  <Application>Microsoft Office PowerPoint</Application>
  <PresentationFormat>On-screen Show (4:3)</PresentationFormat>
  <Paragraphs>786</Paragraphs>
  <Slides>116</Slides>
  <Notes>116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116</vt:i4>
      </vt:variant>
    </vt:vector>
  </HeadingPairs>
  <TitlesOfParts>
    <vt:vector size="125" baseType="lpstr">
      <vt:lpstr>ＭＳ Ｐゴシック</vt:lpstr>
      <vt:lpstr>Arial</vt:lpstr>
      <vt:lpstr>Courier New</vt:lpstr>
      <vt:lpstr>Helvetica Neue Medium</vt:lpstr>
      <vt:lpstr>Tahoma</vt:lpstr>
      <vt:lpstr>Times New Roman</vt:lpstr>
      <vt:lpstr>Wingdings</vt:lpstr>
      <vt:lpstr>1_Custom Design</vt:lpstr>
      <vt:lpstr>2_Custom Design</vt:lpstr>
      <vt:lpstr>The National FAA Safety Team Presents</vt:lpstr>
      <vt:lpstr>How to Download this Presentation</vt:lpstr>
      <vt:lpstr>Presentation Agenda</vt:lpstr>
      <vt:lpstr>Purpose of Presentation </vt:lpstr>
      <vt:lpstr>Purpose of Presentation</vt:lpstr>
      <vt:lpstr>Some FARs You Really Need to Understand -  14 CFR 91.103 – Preflight Action 14 CFR 91.141 - Flight restrictions in the proximity of the President and other parties</vt:lpstr>
      <vt:lpstr>14 CFR 91.103 – Preflight Action</vt:lpstr>
      <vt:lpstr>14 CFR 91.141 – Flight restrictions in the proximity of the President and other parties.</vt:lpstr>
      <vt:lpstr>Quickie Quiz</vt:lpstr>
      <vt:lpstr>How to Get TFR Alerts (FAASafety.gov)</vt:lpstr>
      <vt:lpstr>How to Get TFR Alerts</vt:lpstr>
      <vt:lpstr>How to Get TFR Alerts</vt:lpstr>
      <vt:lpstr>How to Get TFR Alerts</vt:lpstr>
      <vt:lpstr>How to Get TFR Alerts</vt:lpstr>
      <vt:lpstr>How to Get TFR Alerts from AOPA</vt:lpstr>
      <vt:lpstr>How to Get TFR Alerts</vt:lpstr>
      <vt:lpstr>Quickie Quiz</vt:lpstr>
      <vt:lpstr>TFR Awareness</vt:lpstr>
      <vt:lpstr>AOPA TFR Awareness</vt:lpstr>
      <vt:lpstr>AOPA TFR Awareness</vt:lpstr>
      <vt:lpstr>AOPA TFR Awareness</vt:lpstr>
      <vt:lpstr>TFR Awareness</vt:lpstr>
      <vt:lpstr>TFR Awareness</vt:lpstr>
      <vt:lpstr>TFR Awareness Wilmington, DE Prior to 01/20/2021</vt:lpstr>
      <vt:lpstr>VIP TFR at Wilmington, DE – Pre-01/20/2021</vt:lpstr>
      <vt:lpstr>PowerPoint Presentation</vt:lpstr>
      <vt:lpstr>PowerPoint Presentation</vt:lpstr>
      <vt:lpstr>PowerPoint Presentation</vt:lpstr>
      <vt:lpstr>PowerPoint Presentation</vt:lpstr>
      <vt:lpstr>FAA TFR List – Filtering Technique</vt:lpstr>
      <vt:lpstr>PowerPoint Presentation</vt:lpstr>
      <vt:lpstr>PowerPoint Presentation</vt:lpstr>
      <vt:lpstr>TFR Awareness Wilmington, DE Starting on 01/20/2021</vt:lpstr>
      <vt:lpstr>VIP TFR at Wilmington, DE – 01/20/2021 and After</vt:lpstr>
      <vt:lpstr>PowerPoint Presentation</vt:lpstr>
      <vt:lpstr>VIP TFR – Wilmington, DE  Starting 01/20/2021</vt:lpstr>
      <vt:lpstr>VIP TFR – Wilmington, DE  Starting 01/20/2021</vt:lpstr>
      <vt:lpstr>VIP TFR – Wilmington, DE  Starting 01/20/2021</vt:lpstr>
      <vt:lpstr>VIP TFR – Wilmington, DE  Starting 01/20/2021</vt:lpstr>
      <vt:lpstr>VIP TFR (Wilmington, DE) Starting 01/20/2021   Most Likely Affected Public Use Airports  Check NOTAMS Often   </vt:lpstr>
      <vt:lpstr>VIP TFR at Wilmington, DE – 01/20/2021 and After</vt:lpstr>
      <vt:lpstr>VIP TFR at Wilmington, DE – 01/20/2021 and After</vt:lpstr>
      <vt:lpstr>VIP TFR at Wilmington, DE – 01/20/2021 and After</vt:lpstr>
      <vt:lpstr>Departure &amp; Arrival Procedures for VIP TFRs   At Non-Towered Airports  Check NOTAMS Often   </vt:lpstr>
      <vt:lpstr>VFR Departure Procedures for VIP TFRs at Non-Towered Airports</vt:lpstr>
      <vt:lpstr>VFR Departure &amp; Arrival Procedures for VIP TFRs at Non-Towered Airports</vt:lpstr>
      <vt:lpstr>VFR Departure &amp; Arrival Procedures for VIP TFRs at Non-Towered Airports</vt:lpstr>
      <vt:lpstr>IFR Departure Procedures for VIP TFRs at Non-Towered Airports</vt:lpstr>
      <vt:lpstr>IFR Departure Procedures for VIP TFRs at Non-Towered Airports</vt:lpstr>
      <vt:lpstr>IFR Departure Procedures for VIP TFRs at Non-Towered Airports</vt:lpstr>
      <vt:lpstr>IFR Departure Procedures for VIP TFRs at Non-Towered Airports</vt:lpstr>
      <vt:lpstr>Departure Procedures for VIP TFRs at Non-Towered Airports</vt:lpstr>
      <vt:lpstr>VIP TFR (Wilmington, DE) 01/20/2021 or Later   Quickie Quiz  Check NOTAMS Often   </vt:lpstr>
      <vt:lpstr>Quickie Quiz – Wilmington TFR</vt:lpstr>
      <vt:lpstr>Quickie Quiz – Wilmington TFR</vt:lpstr>
      <vt:lpstr>Quickie Quiz – Wilmington TFR</vt:lpstr>
      <vt:lpstr>Quickie Quiz – Wilmington TFR</vt:lpstr>
      <vt:lpstr>Quickie Quiz – Wilmington TFR</vt:lpstr>
      <vt:lpstr>Pre-Flight Planning What Can You Do?</vt:lpstr>
      <vt:lpstr>Pre-Flight Planning</vt:lpstr>
      <vt:lpstr>Pre-Flight Planning Tools</vt:lpstr>
      <vt:lpstr>Pre-Flight Planning Tools</vt:lpstr>
      <vt:lpstr>Flight Management Tools</vt:lpstr>
      <vt:lpstr>In-Flight Advisories</vt:lpstr>
      <vt:lpstr>In-Flight Advisories</vt:lpstr>
      <vt:lpstr>Task Management</vt:lpstr>
      <vt:lpstr>Task Management</vt:lpstr>
      <vt:lpstr>Task Management</vt:lpstr>
      <vt:lpstr>Quickie Quiz</vt:lpstr>
      <vt:lpstr>Summary to Avoid TFRs and Getting Busted</vt:lpstr>
      <vt:lpstr>Summary to Avoid TFRs and Getting Busted</vt:lpstr>
      <vt:lpstr>Summary to Avoid TFRs and Getting Busted</vt:lpstr>
      <vt:lpstr>Tips for Temporary Flight Restrictions (TFR) and Special Use Airspace </vt:lpstr>
      <vt:lpstr>Tips for Temporary Flight Restrictions (TFR) and Special Use Airspace </vt:lpstr>
      <vt:lpstr>NORAD &amp; FAA Intercept Procedures </vt:lpstr>
      <vt:lpstr>NORAD &amp; FAA Intercept Procedures</vt:lpstr>
      <vt:lpstr>NORAD &amp; FAA Intercept Procedures</vt:lpstr>
      <vt:lpstr>NORAD &amp; FAA Intercept Procedures</vt:lpstr>
      <vt:lpstr>References and Information</vt:lpstr>
      <vt:lpstr>Parting Thoughts</vt:lpstr>
      <vt:lpstr>The Three Most Useless Things to a Pilot</vt:lpstr>
      <vt:lpstr>FAASTeam on  Winter is Coming! And So Is The New President! Don’t Get Busted On The Wilmington VIP/Security TFR </vt:lpstr>
      <vt:lpstr>PowerPoint Presentation</vt:lpstr>
      <vt:lpstr>Credits and Information</vt:lpstr>
      <vt:lpstr>References and Information</vt:lpstr>
      <vt:lpstr>FAA Handbooks</vt:lpstr>
      <vt:lpstr>References and Information</vt:lpstr>
      <vt:lpstr>References and Information (cont’d)</vt:lpstr>
      <vt:lpstr>Appendix</vt:lpstr>
      <vt:lpstr>Appendix In-Flight Cautions with ForeFlight Mobile  Version 12.10.1  </vt:lpstr>
      <vt:lpstr>ForeFlight Mobile – In-Flight Cautions</vt:lpstr>
      <vt:lpstr>In-Flight Cautions – ForeFlight Mobile &amp; Stratus ADS-B</vt:lpstr>
      <vt:lpstr>In-Flight Cautions – ForeFlight Mobile &amp; iPad or iPhone</vt:lpstr>
      <vt:lpstr>Appendix SRM -  Risk Management The 5 P’s</vt:lpstr>
      <vt:lpstr>SRM 5P  Check</vt:lpstr>
      <vt:lpstr>SRM 5P  Check</vt:lpstr>
      <vt:lpstr>SRM 5P Check </vt:lpstr>
      <vt:lpstr>Quickie Quiz</vt:lpstr>
      <vt:lpstr>SRM Decision Process</vt:lpstr>
      <vt:lpstr>SRM Decision Process</vt:lpstr>
      <vt:lpstr>SRM Decision Process</vt:lpstr>
      <vt:lpstr>Appendix – Airspace</vt:lpstr>
      <vt:lpstr>Airspace Classifications Pilot’s Handbook of Aeronautical Knowledge</vt:lpstr>
      <vt:lpstr>Airspace Classifications Pilot’s Handbook of Aeronautical Knowledge</vt:lpstr>
      <vt:lpstr>Airspace Classifications Pilot’s Handbook of Aeronautical Knowledge</vt:lpstr>
      <vt:lpstr>Airspace Classifications Pilot’s Handbook of Aeronautical Knowledge</vt:lpstr>
      <vt:lpstr>Quickie Quiz</vt:lpstr>
      <vt:lpstr>Philadelphia (PHL) Class B Airspace</vt:lpstr>
      <vt:lpstr>Philadelphia (PHL) Class B Airspace</vt:lpstr>
      <vt:lpstr>Class C Airspace Allentown (ABE) Atlantic City (ACY)</vt:lpstr>
      <vt:lpstr>Allentown (ABE) Class C Airspace</vt:lpstr>
      <vt:lpstr>Atlantic City (ACY) Class C Airspace</vt:lpstr>
      <vt:lpstr>Class D Airspace Philadelphia Northeast (PNE) Trenton Mercer County (TTN)</vt:lpstr>
      <vt:lpstr>PNE &amp; TTN Class D Airspace</vt:lpstr>
      <vt:lpstr>Proficiency and Peace of Mind</vt:lpstr>
      <vt:lpstr>Thank you for attending </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DoyleWJ</cp:lastModifiedBy>
  <cp:revision>422</cp:revision>
  <dcterms:created xsi:type="dcterms:W3CDTF">2005-01-28T20:32:53Z</dcterms:created>
  <dcterms:modified xsi:type="dcterms:W3CDTF">2020-12-14T12:22:41Z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8b3dfcba-cca9-426a-8839-f469dc3d475f</vt:lpwstr>
  </property>
</Properties>
</file>