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17"/>
  </p:notesMasterIdLst>
  <p:handoutMasterIdLst>
    <p:handoutMasterId r:id="rId18"/>
  </p:handoutMasterIdLst>
  <p:sldIdLst>
    <p:sldId id="292" r:id="rId7"/>
    <p:sldId id="274" r:id="rId8"/>
    <p:sldId id="276" r:id="rId9"/>
    <p:sldId id="277" r:id="rId10"/>
    <p:sldId id="278" r:id="rId11"/>
    <p:sldId id="275" r:id="rId12"/>
    <p:sldId id="288" r:id="rId13"/>
    <p:sldId id="290" r:id="rId14"/>
    <p:sldId id="291" r:id="rId15"/>
    <p:sldId id="289" r:id="rId16"/>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2"/>
            <p14:sldId id="274"/>
            <p14:sldId id="276"/>
            <p14:sldId id="277"/>
            <p14:sldId id="278"/>
            <p14:sldId id="275"/>
            <p14:sldId id="288"/>
            <p14:sldId id="290"/>
            <p14:sldId id="291"/>
            <p14:sldId id="289"/>
          </p14:sldIdLst>
        </p14:section>
      </p14:sectionLst>
    </p:ext>
    <p:ext uri="{EFAFB233-063F-42B5-8137-9DF3F51BA10A}">
      <p15:sldGuideLst xmlns:p15="http://schemas.microsoft.com/office/powerpoint/2012/main">
        <p15:guide id="1" orient="horz" pos="536" userDrawn="1">
          <p15:clr>
            <a:srgbClr val="A4A3A4"/>
          </p15:clr>
        </p15:guide>
        <p15:guide id="2" pos="3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51641" autoAdjust="0"/>
  </p:normalViewPr>
  <p:slideViewPr>
    <p:cSldViewPr snapToGrid="0">
      <p:cViewPr varScale="1">
        <p:scale>
          <a:sx n="44" d="100"/>
          <a:sy n="44" d="100"/>
        </p:scale>
        <p:origin x="2635" y="91"/>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A5B85F3-C583-4C5D-953B-D03111E171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BAFD27-51A6-46BD-81A0-9B73D54C8CAE}" type="slidenum">
              <a:rPr lang="en-US" altLang="en-US" smtClean="0"/>
              <a:pPr>
                <a:spcBef>
                  <a:spcPct val="0"/>
                </a:spcBef>
              </a:pPr>
              <a:t>1</a:t>
            </a:fld>
            <a:endParaRPr lang="en-US" altLang="en-US"/>
          </a:p>
        </p:txBody>
      </p:sp>
      <p:sp>
        <p:nvSpPr>
          <p:cNvPr id="13315" name="Rectangle 2">
            <a:extLst>
              <a:ext uri="{FF2B5EF4-FFF2-40B4-BE49-F238E27FC236}">
                <a16:creationId xmlns:a16="http://schemas.microsoft.com/office/drawing/2014/main" id="{0A374259-C999-4976-9E0F-354A1B763D0F}"/>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A012A3AE-1983-408F-8FA2-DBF0C6DEAA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can we learn from others mistakes?</a:t>
            </a:r>
          </a:p>
          <a:p>
            <a:pPr eaLnBrk="1" hangingPunct="1"/>
            <a:r>
              <a:rPr lang="en-US" altLang="en-US"/>
              <a:t>How should we decide whether to continue with a landing in a crosswind?</a:t>
            </a:r>
          </a:p>
          <a:p>
            <a:pPr eaLnBrk="1" hangingPunct="1"/>
            <a:r>
              <a:rPr lang="en-US" altLang="en-US"/>
              <a:t>Should we consider enroute diversions?</a:t>
            </a:r>
          </a:p>
          <a:p>
            <a:pPr eaLnBrk="1" hangingPunct="1"/>
            <a:r>
              <a:rPr lang="en-US" altLang="en-US"/>
              <a:t>What does the FAA say about flight planning?</a:t>
            </a:r>
          </a:p>
          <a:p>
            <a:pPr eaLnBrk="1" hangingPunct="1"/>
            <a:r>
              <a:rPr lang="en-US" altLang="en-US"/>
              <a:t>What should we consider when planning our flights?</a:t>
            </a:r>
          </a:p>
          <a:p>
            <a:pPr eaLnBrk="1" hangingPunct="1"/>
            <a:r>
              <a:rPr lang="en-US" altLang="en-US"/>
              <a:t>Join us in looking at some flights that will address these and other important questions and considerations. </a:t>
            </a:r>
          </a:p>
          <a:p>
            <a:pPr eaLnBrk="1" hangingPunct="1"/>
            <a:r>
              <a:rPr lang="en-US" altLang="en-US"/>
              <a:t>This presentation was built by FAASTeam Rep William J Doyle, Jr.  doylewj@ix.netcom.com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10</a:t>
            </a:fld>
            <a:endParaRPr lang="en-US"/>
          </a:p>
        </p:txBody>
      </p:sp>
      <p:sp>
        <p:nvSpPr>
          <p:cNvPr id="33794" name="Rectangle 2"/>
          <p:cNvSpPr>
            <a:spLocks noGrp="1" noRot="1" noChangeAspect="1" noChangeArrowheads="1" noTextEdit="1"/>
          </p:cNvSpPr>
          <p:nvPr>
            <p:ph type="sldImg"/>
          </p:nvPr>
        </p:nvSpPr>
        <p:spPr>
          <a:xfrm>
            <a:off x="1106488" y="696913"/>
            <a:ext cx="4648200" cy="3486150"/>
          </a:xfrm>
          <a:ln/>
        </p:spPr>
      </p:sp>
      <p:sp>
        <p:nvSpPr>
          <p:cNvPr id="33795" name="Rectangle 3"/>
          <p:cNvSpPr>
            <a:spLocks noGrp="1" noChangeArrowheads="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(The End) </a:t>
            </a:r>
            <a:endParaRPr lang="en-US" i="1" dirty="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482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Instruction: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DDA0714-032F-4E84-90A5-222F75F37D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B4E835-B433-498B-96AC-AFA891D05F39}" type="slidenum">
              <a:rPr lang="en-US" altLang="en-US" smtClean="0"/>
              <a:pPr>
                <a:spcBef>
                  <a:spcPct val="0"/>
                </a:spcBef>
              </a:pPr>
              <a:t>3</a:t>
            </a:fld>
            <a:endParaRPr lang="en-US" altLang="en-US"/>
          </a:p>
        </p:txBody>
      </p:sp>
      <p:sp>
        <p:nvSpPr>
          <p:cNvPr id="15363" name="Rectangle 2">
            <a:extLst>
              <a:ext uri="{FF2B5EF4-FFF2-40B4-BE49-F238E27FC236}">
                <a16:creationId xmlns:a16="http://schemas.microsoft.com/office/drawing/2014/main" id="{7B3E111E-ED91-4953-9D83-32389C4BE1F2}"/>
              </a:ext>
            </a:extLst>
          </p:cNvPr>
          <p:cNvSpPr>
            <a:spLocks noChangeArrowheads="1" noTextEdit="1"/>
          </p:cNvSpPr>
          <p:nvPr>
            <p:ph type="sldImg"/>
          </p:nvPr>
        </p:nvSpPr>
        <p:spPr>
          <a:xfrm>
            <a:off x="1257300" y="720725"/>
            <a:ext cx="4800600" cy="3600450"/>
          </a:xfrm>
          <a:ln/>
        </p:spPr>
      </p:sp>
      <p:sp>
        <p:nvSpPr>
          <p:cNvPr id="15364" name="Rectangle 3">
            <a:extLst>
              <a:ext uri="{FF2B5EF4-FFF2-40B4-BE49-F238E27FC236}">
                <a16:creationId xmlns:a16="http://schemas.microsoft.com/office/drawing/2014/main" id="{BDA4BBAE-EF76-43D2-B389-9DC00734D1A3}"/>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Kai Tak Airport is now closed.</a:t>
            </a:r>
          </a:p>
          <a:p>
            <a:pPr eaLnBrk="1" hangingPunct="1"/>
            <a:r>
              <a:rPr lang="en-US" altLang="en-US"/>
              <a:t>Imagine doing a side slip into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3AA1C1D-2BEA-4700-AD02-B0BE7E9153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03F858-4367-4B3C-8802-60C297802227}" type="slidenum">
              <a:rPr lang="en-US" altLang="en-US" smtClean="0"/>
              <a:pPr>
                <a:spcBef>
                  <a:spcPct val="0"/>
                </a:spcBef>
              </a:pPr>
              <a:t>4</a:t>
            </a:fld>
            <a:endParaRPr lang="en-US" altLang="en-US"/>
          </a:p>
        </p:txBody>
      </p:sp>
      <p:sp>
        <p:nvSpPr>
          <p:cNvPr id="17411" name="Rectangle 2">
            <a:extLst>
              <a:ext uri="{FF2B5EF4-FFF2-40B4-BE49-F238E27FC236}">
                <a16:creationId xmlns:a16="http://schemas.microsoft.com/office/drawing/2014/main" id="{0DC45DEE-8B56-425B-BCBE-B42D55694146}"/>
              </a:ext>
            </a:extLst>
          </p:cNvPr>
          <p:cNvSpPr>
            <a:spLocks noChangeArrowheads="1" noTextEdit="1"/>
          </p:cNvSpPr>
          <p:nvPr>
            <p:ph type="sldImg"/>
          </p:nvPr>
        </p:nvSpPr>
        <p:spPr>
          <a:xfrm>
            <a:off x="1257300" y="720725"/>
            <a:ext cx="4800600" cy="3600450"/>
          </a:xfrm>
          <a:ln/>
        </p:spPr>
      </p:sp>
      <p:sp>
        <p:nvSpPr>
          <p:cNvPr id="17412" name="Rectangle 3">
            <a:extLst>
              <a:ext uri="{FF2B5EF4-FFF2-40B4-BE49-F238E27FC236}">
                <a16:creationId xmlns:a16="http://schemas.microsoft.com/office/drawing/2014/main" id="{F9A9D538-4937-42AC-A19C-96EA99EE7DA4}"/>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will look at the following</a:t>
            </a:r>
          </a:p>
          <a:p>
            <a:pPr eaLnBrk="1" hangingPunct="1">
              <a:buFontTx/>
              <a:buChar char="•"/>
            </a:pPr>
            <a:r>
              <a:rPr lang="en-US" altLang="en-US"/>
              <a:t>Crosswind component, what it is and what it is not</a:t>
            </a:r>
          </a:p>
          <a:p>
            <a:pPr eaLnBrk="1" hangingPunct="1">
              <a:buFontTx/>
              <a:buChar char="•"/>
            </a:pPr>
            <a:r>
              <a:rPr lang="en-US" altLang="en-US"/>
              <a:t>Relevant FARs as well as some NTSB information</a:t>
            </a:r>
          </a:p>
          <a:p>
            <a:pPr eaLnBrk="1" hangingPunct="1">
              <a:buFontTx/>
              <a:buChar char="•"/>
            </a:pPr>
            <a:r>
              <a:rPr lang="en-US" altLang="en-US"/>
              <a:t>Crosswind components for selected airplanes</a:t>
            </a:r>
          </a:p>
          <a:p>
            <a:pPr eaLnBrk="1" hangingPunct="1">
              <a:buFontTx/>
              <a:buChar char="•"/>
            </a:pPr>
            <a:r>
              <a:rPr lang="en-US" altLang="en-US"/>
              <a:t>Suggestions on risk and personal minimums from the FAA Risk Management Handbook</a:t>
            </a:r>
          </a:p>
          <a:p>
            <a:pPr eaLnBrk="1" hangingPunct="1">
              <a:buFontTx/>
              <a:buChar char="•"/>
            </a:pPr>
            <a:r>
              <a:rPr lang="en-US" altLang="en-US"/>
              <a:t>Some crosswind mishap scenarios with excerpts from the relevant NTSB reports as well as some pertinent crosswind takeoff and landing techniques from the FAA Airplane Flying Handbook</a:t>
            </a:r>
          </a:p>
          <a:p>
            <a:pPr eaLnBrk="1" hangingPunct="1">
              <a:buFontTx/>
              <a:buChar char="•"/>
            </a:pPr>
            <a:r>
              <a:rPr lang="en-US" altLang="en-US"/>
              <a:t>Some techniques for calculating the crosswind component, both on the ground and in the air</a:t>
            </a:r>
          </a:p>
          <a:p>
            <a:pPr eaLnBrk="1" hangingPunct="1">
              <a:buFontTx/>
              <a:buChar char="•"/>
            </a:pPr>
            <a:r>
              <a:rPr lang="en-US" altLang="en-US"/>
              <a:t>An introduction to running NTSB accident database queries and the recommendation to use them when planning a flight into an airport you’ve never flown into before</a:t>
            </a:r>
          </a:p>
          <a:p>
            <a:pPr eaLnBrk="1" hangingPunct="1">
              <a:buFontTx/>
              <a:buChar char="•"/>
            </a:pPr>
            <a:r>
              <a:rPr lang="en-US" altLang="en-US"/>
              <a:t>An SFAR to assist pilots needing a BFR during the COVID-19 pandemic</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A12DBB4-532F-413B-A50F-16899C7FC0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E10921-1583-4B31-9946-B2B83C49D08D}" type="slidenum">
              <a:rPr lang="en-US" altLang="en-US" smtClean="0"/>
              <a:pPr>
                <a:spcBef>
                  <a:spcPct val="0"/>
                </a:spcBef>
              </a:pPr>
              <a:t>5</a:t>
            </a:fld>
            <a:endParaRPr lang="en-US" altLang="en-US"/>
          </a:p>
        </p:txBody>
      </p:sp>
      <p:sp>
        <p:nvSpPr>
          <p:cNvPr id="19459" name="Rectangle 2">
            <a:extLst>
              <a:ext uri="{FF2B5EF4-FFF2-40B4-BE49-F238E27FC236}">
                <a16:creationId xmlns:a16="http://schemas.microsoft.com/office/drawing/2014/main" id="{BD539106-EE47-4FD4-A7C5-228416D758EE}"/>
              </a:ext>
            </a:extLst>
          </p:cNvPr>
          <p:cNvSpPr>
            <a:spLocks noChangeArrowheads="1" noTextEdit="1"/>
          </p:cNvSpPr>
          <p:nvPr>
            <p:ph type="sldImg"/>
          </p:nvPr>
        </p:nvSpPr>
        <p:spPr>
          <a:xfrm>
            <a:off x="1257300" y="720725"/>
            <a:ext cx="4800600" cy="3600450"/>
          </a:xfrm>
          <a:ln/>
        </p:spPr>
      </p:sp>
      <p:sp>
        <p:nvSpPr>
          <p:cNvPr id="19460" name="Rectangle 3">
            <a:extLst>
              <a:ext uri="{FF2B5EF4-FFF2-40B4-BE49-F238E27FC236}">
                <a16:creationId xmlns:a16="http://schemas.microsoft.com/office/drawing/2014/main" id="{A98BA08F-7759-4B58-8365-EE6C58B95D79}"/>
              </a:ext>
            </a:extLst>
          </p:cNvPr>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Let’s get ready to talk about what the crosswind component is and what it is not</a:t>
            </a:r>
          </a:p>
          <a:p>
            <a:pPr eaLnBrk="1" hangingPunct="1"/>
            <a:r>
              <a:rPr lang="en-US" altLang="en-US"/>
              <a:t>We’ll also talk about some NTSB statistics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482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Instruction: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482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Instruction:   </a:t>
            </a:r>
            <a:r>
              <a:rPr lang="en-US" i="1" dirty="0">
                <a:latin typeface="Times New Roman" pitchFamily="18" charset="0"/>
                <a:ea typeface="ＭＳ Ｐゴシック" pitchFamily="34" charset="-128"/>
              </a:rPr>
              <a:t>You may wish to provide your contact information and main FSDO phone number here.  Modify with </a:t>
            </a:r>
          </a:p>
          <a:p>
            <a:r>
              <a:rPr lang="en-US" i="1" dirty="0">
                <a:latin typeface="Times New Roman" pitchFamily="18" charset="0"/>
                <a:ea typeface="ＭＳ Ｐゴシック" pitchFamily="34" charset="-128"/>
              </a:rPr>
              <a:t>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48200" cy="3486150"/>
          </a:xfrm>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6913"/>
            <a:ext cx="4648200" cy="3486150"/>
          </a:xfrm>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52659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27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230652" y="1795830"/>
            <a:ext cx="4108027" cy="1067092"/>
          </a:xfrm>
        </p:spPr>
        <p:txBody>
          <a:bodyPr/>
          <a:lstStyle>
            <a:lvl1pPr marL="0" indent="0">
              <a:buFontTx/>
              <a:buNone/>
              <a:defRPr sz="24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270887" y="3393864"/>
            <a:ext cx="4059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dirty="0">
                <a:solidFill>
                  <a:srgbClr val="1D2F68"/>
                </a:solidFill>
              </a:rPr>
              <a:t>Presented to:</a:t>
            </a:r>
          </a:p>
          <a:p>
            <a:pPr>
              <a:buFontTx/>
              <a:buNone/>
            </a:pPr>
            <a:r>
              <a:rPr lang="en-US" sz="1200" dirty="0">
                <a:solidFill>
                  <a:srgbClr val="1D2F68"/>
                </a:solidFill>
              </a:rPr>
              <a:t>By:</a:t>
            </a:r>
          </a:p>
          <a:p>
            <a:pPr>
              <a:buFontTx/>
              <a:buNone/>
            </a:pPr>
            <a:r>
              <a:rPr lang="en-US" sz="12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wp204js\Documents\Personal Documents\My Pictures\2008\07 Jul\Yurt\IMG_201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31" t="19350" r="51143" b="9328"/>
          <a:stretch/>
        </p:blipFill>
        <p:spPr bwMode="auto">
          <a:xfrm>
            <a:off x="5679661" y="1544379"/>
            <a:ext cx="3327631" cy="4887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27476" y="5399041"/>
            <a:ext cx="3988924"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a:t>Produced</a:t>
            </a:r>
            <a:r>
              <a:rPr lang="en-US" sz="1400" baseline="0" dirty="0"/>
              <a:t> by (</a:t>
            </a:r>
            <a:r>
              <a:rPr lang="en-US" sz="1400" i="0" baseline="0" dirty="0"/>
              <a:t>Insert credit in master view </a:t>
            </a:r>
            <a:br>
              <a:rPr lang="en-US" sz="1400" i="0" baseline="0" dirty="0"/>
            </a:br>
            <a:r>
              <a:rPr lang="en-US" sz="1400" i="0" baseline="0" dirty="0"/>
              <a:t>here i.e. Joe Rep, Orlando Reps, etc.)</a:t>
            </a:r>
          </a:p>
        </p:txBody>
      </p:sp>
      <p:grpSp>
        <p:nvGrpSpPr>
          <p:cNvPr id="15" name="Group 14"/>
          <p:cNvGrpSpPr/>
          <p:nvPr userDrawn="1"/>
        </p:nvGrpSpPr>
        <p:grpSpPr>
          <a:xfrm>
            <a:off x="5679660" y="532897"/>
            <a:ext cx="3025309" cy="833260"/>
            <a:chOff x="8679639" y="504555"/>
            <a:chExt cx="3091782" cy="1040140"/>
          </a:xfrm>
        </p:grpSpPr>
        <p:sp>
          <p:nvSpPr>
            <p:cNvPr id="16" name="Text Box 1071"/>
            <p:cNvSpPr txBox="1">
              <a:spLocks noChangeArrowheads="1"/>
            </p:cNvSpPr>
            <p:nvPr userDrawn="1"/>
          </p:nvSpPr>
          <p:spPr bwMode="ltGray">
            <a:xfrm>
              <a:off x="10244528" y="939997"/>
              <a:ext cx="1526893" cy="56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FAA</a:t>
              </a:r>
            </a:p>
            <a:p>
              <a:pPr>
                <a:lnSpc>
                  <a:spcPct val="85000"/>
                </a:lnSpc>
                <a:spcBef>
                  <a:spcPct val="0"/>
                </a:spcBef>
                <a:buFontTx/>
                <a:buNone/>
              </a:pPr>
              <a:r>
                <a:rPr lang="en-US" sz="1800" b="1" dirty="0">
                  <a:solidFill>
                    <a:srgbClr val="1D2F68"/>
                  </a:solidFill>
                </a:rPr>
                <a:t>Safety Team</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79639" y="504555"/>
              <a:ext cx="1278096" cy="104014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1" y="1508127"/>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4" y="1508127"/>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userDrawn="1"/>
        </p:nvGrpSpPr>
        <p:grpSpPr>
          <a:xfrm>
            <a:off x="5456035" y="6183337"/>
            <a:ext cx="2405394" cy="549424"/>
            <a:chOff x="7125809" y="6200972"/>
            <a:chExt cx="2405394" cy="549424"/>
          </a:xfrm>
        </p:grpSpPr>
        <p:sp>
          <p:nvSpPr>
            <p:cNvPr id="23"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a:solidFill>
                  <a:schemeClr val="bg1"/>
                </a:solidFill>
              </a:endParaRPr>
            </a:p>
            <a:p>
              <a:pPr>
                <a:lnSpc>
                  <a:spcPct val="85000"/>
                </a:lnSpc>
                <a:spcBef>
                  <a:spcPct val="0"/>
                </a:spcBef>
                <a:buFontTx/>
                <a:buNone/>
              </a:pPr>
              <a:r>
                <a:rPr lang="en-US" sz="1200" b="1" dirty="0">
                  <a:solidFill>
                    <a:schemeClr val="bg1"/>
                  </a:solidFill>
                </a:rPr>
                <a:t>FAA</a:t>
              </a:r>
              <a:r>
                <a:rPr lang="en-US" sz="1200" b="1" baseline="0" dirty="0">
                  <a:solidFill>
                    <a:schemeClr val="bg1"/>
                  </a:solidFill>
                </a:rPr>
                <a:t> </a:t>
              </a:r>
              <a:r>
                <a:rPr lang="en-US" sz="1200" b="1" dirty="0">
                  <a:solidFill>
                    <a:schemeClr val="bg1"/>
                  </a:solidFill>
                </a:rPr>
                <a:t>Safety</a:t>
              </a:r>
              <a:r>
                <a:rPr lang="en-US" sz="1200" b="1" baseline="0" dirty="0">
                  <a:solidFill>
                    <a:schemeClr val="bg1"/>
                  </a:solidFill>
                </a:rPr>
                <a:t> Team</a:t>
              </a:r>
              <a:endParaRPr lang="en-US" sz="1200" b="1" dirty="0">
                <a:solidFill>
                  <a:schemeClr val="bg1"/>
                </a:solidFill>
              </a:endParaRPr>
            </a:p>
          </p:txBody>
        </p:sp>
        <p:pic>
          <p:nvPicPr>
            <p:cNvPr id="24" name="Picture 2" descr="C:\Users\awp204js\Documents\FAASTeam\FAAST Logos\FAAST Logo 1.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noFill/>
          <a:ln w="9525">
            <a:noFill/>
            <a:miter lim="800000"/>
            <a:headEnd/>
            <a:tailEnd/>
          </a:ln>
          <a:effectLs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grpSp>
        <p:nvGrpSpPr>
          <p:cNvPr id="13" name="Group 12"/>
          <p:cNvGrpSpPr/>
          <p:nvPr userDrawn="1"/>
        </p:nvGrpSpPr>
        <p:grpSpPr>
          <a:xfrm>
            <a:off x="5456035" y="6183337"/>
            <a:ext cx="2405394" cy="549424"/>
            <a:chOff x="7125809" y="6200972"/>
            <a:chExt cx="2405394" cy="549424"/>
          </a:xfrm>
        </p:grpSpPr>
        <p:sp>
          <p:nvSpPr>
            <p:cNvPr id="14"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a:solidFill>
                  <a:schemeClr val="bg1"/>
                </a:solidFill>
              </a:endParaRPr>
            </a:p>
            <a:p>
              <a:pPr>
                <a:lnSpc>
                  <a:spcPct val="85000"/>
                </a:lnSpc>
                <a:spcBef>
                  <a:spcPct val="0"/>
                </a:spcBef>
                <a:buFontTx/>
                <a:buNone/>
              </a:pPr>
              <a:r>
                <a:rPr lang="en-US" sz="1200" b="1" dirty="0">
                  <a:solidFill>
                    <a:schemeClr val="bg1"/>
                  </a:solidFill>
                </a:rPr>
                <a:t>FAA</a:t>
              </a:r>
              <a:r>
                <a:rPr lang="en-US" sz="1200" b="1" baseline="0" dirty="0">
                  <a:solidFill>
                    <a:schemeClr val="bg1"/>
                  </a:solidFill>
                </a:rPr>
                <a:t> </a:t>
              </a:r>
              <a:r>
                <a:rPr lang="en-US" sz="1200" b="1" dirty="0">
                  <a:solidFill>
                    <a:schemeClr val="bg1"/>
                  </a:solidFill>
                </a:rPr>
                <a:t>Safety</a:t>
              </a:r>
              <a:r>
                <a:rPr lang="en-US" sz="1200" b="1" baseline="0" dirty="0">
                  <a:solidFill>
                    <a:schemeClr val="bg1"/>
                  </a:solidFill>
                </a:rPr>
                <a:t> Team</a:t>
              </a:r>
              <a:endParaRPr lang="en-US" sz="1200" b="1" dirty="0">
                <a:solidFill>
                  <a:schemeClr val="bg1"/>
                </a:solidFill>
              </a:endParaRPr>
            </a:p>
          </p:txBody>
        </p:sp>
        <p:pic>
          <p:nvPicPr>
            <p:cNvPr id="15" name="Picture 2" descr="C:\Users\awp204js\Documents\FAASTeam\FAAST Logos\FAAST 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38B97668-CFC6-443B-B816-37D3F08D5F03}"/>
              </a:ext>
            </a:extLst>
          </p:cNvPr>
          <p:cNvSpPr>
            <a:spLocks noGrp="1" noChangeArrowheads="1"/>
          </p:cNvSpPr>
          <p:nvPr>
            <p:ph type="ctrTitle"/>
          </p:nvPr>
        </p:nvSpPr>
        <p:spPr>
          <a:xfrm>
            <a:off x="414338" y="727075"/>
            <a:ext cx="4983162" cy="850900"/>
          </a:xfrm>
        </p:spPr>
        <p:txBody>
          <a:bodyPr/>
          <a:lstStyle/>
          <a:p>
            <a:pPr eaLnBrk="1" hangingPunct="1"/>
            <a:r>
              <a:rPr lang="en-US" altLang="en-US" sz="3600">
                <a:latin typeface="Times New Roman" panose="02020603050405020304" pitchFamily="18" charset="0"/>
              </a:rPr>
              <a:t>Pilot Decision Making</a:t>
            </a:r>
          </a:p>
        </p:txBody>
      </p:sp>
      <p:sp>
        <p:nvSpPr>
          <p:cNvPr id="12291" name="Rectangle 12">
            <a:extLst>
              <a:ext uri="{FF2B5EF4-FFF2-40B4-BE49-F238E27FC236}">
                <a16:creationId xmlns:a16="http://schemas.microsoft.com/office/drawing/2014/main" id="{0F39A96A-D6AE-4E45-BED6-3BBD9ED80CED}"/>
              </a:ext>
            </a:extLst>
          </p:cNvPr>
          <p:cNvSpPr>
            <a:spLocks noGrp="1" noChangeArrowheads="1"/>
          </p:cNvSpPr>
          <p:nvPr>
            <p:ph type="subTitle" idx="1"/>
          </p:nvPr>
        </p:nvSpPr>
        <p:spPr>
          <a:xfrm>
            <a:off x="268288" y="1752600"/>
            <a:ext cx="4951412" cy="1304925"/>
          </a:xfrm>
        </p:spPr>
        <p:txBody>
          <a:bodyPr/>
          <a:lstStyle/>
          <a:p>
            <a:pPr eaLnBrk="1" hangingPunct="1"/>
            <a:r>
              <a:rPr lang="en-US" altLang="en-US" sz="2800" dirty="0">
                <a:solidFill>
                  <a:schemeClr val="tx1"/>
                </a:solidFill>
                <a:latin typeface="Times New Roman" panose="02020603050405020304" pitchFamily="18" charset="0"/>
              </a:rPr>
              <a:t>Crosswind Operations:</a:t>
            </a:r>
          </a:p>
          <a:p>
            <a:pPr eaLnBrk="1" hangingPunct="1"/>
            <a:r>
              <a:rPr lang="en-US" altLang="en-US" sz="2800" dirty="0">
                <a:solidFill>
                  <a:schemeClr val="tx1"/>
                </a:solidFill>
                <a:latin typeface="Times New Roman" panose="02020603050405020304" pitchFamily="18" charset="0"/>
              </a:rPr>
              <a:t>Takeoffs and Landings</a:t>
            </a:r>
            <a:endParaRPr lang="en-US" altLang="en-US" dirty="0">
              <a:solidFill>
                <a:schemeClr val="tx1"/>
              </a:solidFill>
              <a:latin typeface="Times New Roman" panose="02020603050405020304" pitchFamily="18" charset="0"/>
            </a:endParaRPr>
          </a:p>
        </p:txBody>
      </p:sp>
      <p:sp>
        <p:nvSpPr>
          <p:cNvPr id="12292" name="Text Box 17">
            <a:extLst>
              <a:ext uri="{FF2B5EF4-FFF2-40B4-BE49-F238E27FC236}">
                <a16:creationId xmlns:a16="http://schemas.microsoft.com/office/drawing/2014/main" id="{A71984C6-35E6-466F-B62A-0F39EB166B50}"/>
              </a:ext>
            </a:extLst>
          </p:cNvPr>
          <p:cNvSpPr txBox="1">
            <a:spLocks noChangeArrowheads="1"/>
          </p:cNvSpPr>
          <p:nvPr/>
        </p:nvSpPr>
        <p:spPr bwMode="auto">
          <a:xfrm>
            <a:off x="1754188" y="4497388"/>
            <a:ext cx="3465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800" b="0">
                <a:solidFill>
                  <a:schemeClr val="bg1"/>
                </a:solidFill>
                <a:latin typeface="Times New Roman" panose="02020603050405020304" pitchFamily="18" charset="0"/>
                <a:cs typeface="Times New Roman" panose="02020603050405020304" pitchFamily="18" charset="0"/>
              </a:rPr>
              <a:t>FAA Safety Webinar Attendees</a:t>
            </a:r>
          </a:p>
        </p:txBody>
      </p:sp>
      <p:sp>
        <p:nvSpPr>
          <p:cNvPr id="12293" name="Text Box 18">
            <a:extLst>
              <a:ext uri="{FF2B5EF4-FFF2-40B4-BE49-F238E27FC236}">
                <a16:creationId xmlns:a16="http://schemas.microsoft.com/office/drawing/2014/main" id="{7C34F635-2ED8-4151-BDC8-5FA18C741EFD}"/>
              </a:ext>
            </a:extLst>
          </p:cNvPr>
          <p:cNvSpPr txBox="1">
            <a:spLocks noChangeArrowheads="1"/>
          </p:cNvSpPr>
          <p:nvPr/>
        </p:nvSpPr>
        <p:spPr bwMode="auto">
          <a:xfrm>
            <a:off x="910858" y="4823161"/>
            <a:ext cx="23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2020-2021</a:t>
            </a:r>
            <a:endParaRPr lang="en-US" altLang="en-US" sz="1800" dirty="0">
              <a:latin typeface="Times New Roman" panose="02020603050405020304" pitchFamily="18" charset="0"/>
              <a:cs typeface="Times New Roman" panose="02020603050405020304" pitchFamily="18" charset="0"/>
            </a:endParaRPr>
          </a:p>
        </p:txBody>
      </p:sp>
      <p:sp>
        <p:nvSpPr>
          <p:cNvPr id="12294" name="Text Box 19">
            <a:extLst>
              <a:ext uri="{FF2B5EF4-FFF2-40B4-BE49-F238E27FC236}">
                <a16:creationId xmlns:a16="http://schemas.microsoft.com/office/drawing/2014/main" id="{6590A0A2-4A51-434E-B567-1950B2F80D74}"/>
              </a:ext>
            </a:extLst>
          </p:cNvPr>
          <p:cNvSpPr txBox="1">
            <a:spLocks noChangeArrowheads="1"/>
          </p:cNvSpPr>
          <p:nvPr/>
        </p:nvSpPr>
        <p:spPr bwMode="auto">
          <a:xfrm>
            <a:off x="1011238" y="5324475"/>
            <a:ext cx="3465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800" b="0">
                <a:solidFill>
                  <a:schemeClr val="bg1"/>
                </a:solidFill>
                <a:latin typeface="Times New Roman" panose="02020603050405020304" pitchFamily="18" charset="0"/>
                <a:cs typeface="Times New Roman" panose="02020603050405020304" pitchFamily="18" charset="0"/>
              </a:rPr>
              <a:t>01/01/2000 – 12/31/2019</a:t>
            </a:r>
          </a:p>
        </p:txBody>
      </p:sp>
      <p:sp>
        <p:nvSpPr>
          <p:cNvPr id="2" name="Rectangle 1">
            <a:extLst>
              <a:ext uri="{FF2B5EF4-FFF2-40B4-BE49-F238E27FC236}">
                <a16:creationId xmlns:a16="http://schemas.microsoft.com/office/drawing/2014/main" id="{9C5E8D18-D256-427D-9608-28D478D45F9D}"/>
              </a:ext>
            </a:extLst>
          </p:cNvPr>
          <p:cNvSpPr/>
          <p:nvPr/>
        </p:nvSpPr>
        <p:spPr>
          <a:xfrm>
            <a:off x="1240312" y="3292127"/>
            <a:ext cx="4018601" cy="461665"/>
          </a:xfrm>
          <a:prstGeom prst="rect">
            <a:avLst/>
          </a:prstGeom>
        </p:spPr>
        <p:txBody>
          <a:bodyPr wrap="none">
            <a:spAutoFit/>
          </a:bodyPr>
          <a:lstStyle/>
          <a:p>
            <a:pPr>
              <a:buNone/>
            </a:pPr>
            <a:r>
              <a:rPr lang="en-US" altLang="en-US" dirty="0">
                <a:latin typeface="Times New Roman" panose="02020603050405020304" pitchFamily="18" charset="0"/>
                <a:cs typeface="Times New Roman" panose="02020603050405020304" pitchFamily="18" charset="0"/>
              </a:rPr>
              <a:t>FAA Safety Webinar Attendees</a:t>
            </a:r>
          </a:p>
        </p:txBody>
      </p:sp>
      <p:sp>
        <p:nvSpPr>
          <p:cNvPr id="3" name="Rectangle 2">
            <a:extLst>
              <a:ext uri="{FF2B5EF4-FFF2-40B4-BE49-F238E27FC236}">
                <a16:creationId xmlns:a16="http://schemas.microsoft.com/office/drawing/2014/main" id="{C9B6F09A-D5AF-4B05-8C75-69E9C04FC658}"/>
              </a:ext>
            </a:extLst>
          </p:cNvPr>
          <p:cNvSpPr/>
          <p:nvPr/>
        </p:nvSpPr>
        <p:spPr>
          <a:xfrm>
            <a:off x="572096" y="3640261"/>
            <a:ext cx="5033367" cy="830997"/>
          </a:xfrm>
          <a:prstGeom prst="rect">
            <a:avLst/>
          </a:prstGeom>
        </p:spPr>
        <p:txBody>
          <a:bodyPr wrap="square">
            <a:spAutoFit/>
          </a:bodyPr>
          <a:lstStyle/>
          <a:p>
            <a:pPr>
              <a:buNone/>
            </a:pPr>
            <a:r>
              <a:rPr lang="en-US" altLang="en-US" dirty="0">
                <a:latin typeface="Times New Roman" panose="02020603050405020304" pitchFamily="18" charset="0"/>
                <a:cs typeface="Times New Roman" panose="02020603050405020304" pitchFamily="18" charset="0"/>
              </a:rPr>
              <a:t>W. J. Doyle, Jr., CFI A&amp;I, AGI, IGI, FAAST Rep</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313607" y="1123035"/>
            <a:ext cx="3344118" cy="1046559"/>
          </a:xfrm>
        </p:spPr>
        <p:txBody>
          <a:bodyPr/>
          <a:lstStyle/>
          <a:p>
            <a:r>
              <a:rPr lang="en-US" dirty="0"/>
              <a:t>Title</a:t>
            </a:r>
            <a:br>
              <a:rPr lang="en-US" dirty="0"/>
            </a:br>
            <a:endParaRPr lang="en-US" dirty="0"/>
          </a:p>
        </p:txBody>
      </p:sp>
      <p:sp>
        <p:nvSpPr>
          <p:cNvPr id="32780" name="Rectangle 12"/>
          <p:cNvSpPr>
            <a:spLocks noGrp="1" noChangeArrowheads="1"/>
          </p:cNvSpPr>
          <p:nvPr>
            <p:ph type="subTitle" idx="1"/>
          </p:nvPr>
        </p:nvSpPr>
        <p:spPr/>
        <p:txBody>
          <a:bodyPr/>
          <a:lstStyle/>
          <a:p>
            <a:r>
              <a:rPr lang="en-US" dirty="0"/>
              <a:t>Sub Title</a:t>
            </a:r>
            <a:endParaRPr lang="en-US" dirty="0">
              <a:solidFill>
                <a:schemeClr val="tx1"/>
              </a:solidFill>
            </a:endParaRPr>
          </a:p>
        </p:txBody>
      </p:sp>
      <p:sp>
        <p:nvSpPr>
          <p:cNvPr id="32785" name="Text Box 17"/>
          <p:cNvSpPr txBox="1">
            <a:spLocks noChangeArrowheads="1"/>
          </p:cNvSpPr>
          <p:nvPr/>
        </p:nvSpPr>
        <p:spPr bwMode="auto">
          <a:xfrm>
            <a:off x="2535460" y="3415943"/>
            <a:ext cx="2599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&lt;Audience&gt;</a:t>
            </a:r>
          </a:p>
        </p:txBody>
      </p:sp>
      <p:sp>
        <p:nvSpPr>
          <p:cNvPr id="32786" name="Text Box 18"/>
          <p:cNvSpPr txBox="1">
            <a:spLocks noChangeArrowheads="1"/>
          </p:cNvSpPr>
          <p:nvPr/>
        </p:nvSpPr>
        <p:spPr bwMode="auto">
          <a:xfrm>
            <a:off x="2525978" y="3700840"/>
            <a:ext cx="25991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&lt;Presenter&gt;</a:t>
            </a:r>
          </a:p>
        </p:txBody>
      </p:sp>
      <p:sp>
        <p:nvSpPr>
          <p:cNvPr id="32787" name="Text Box 19"/>
          <p:cNvSpPr txBox="1">
            <a:spLocks noChangeArrowheads="1"/>
          </p:cNvSpPr>
          <p:nvPr/>
        </p:nvSpPr>
        <p:spPr bwMode="auto">
          <a:xfrm>
            <a:off x="2530691" y="3978142"/>
            <a:ext cx="25991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t>&lt; &gt;</a:t>
            </a:r>
          </a:p>
        </p:txBody>
      </p:sp>
    </p:spTree>
    <p:extLst>
      <p:ext uri="{BB962C8B-B14F-4D97-AF65-F5344CB8AC3E}">
        <p14:creationId xmlns:p14="http://schemas.microsoft.com/office/powerpoint/2010/main" val="18558455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pitchFamily="34" charset="-128"/>
                <a:cs typeface="Times New Roman" panose="02020603050405020304" pitchFamily="18" charset="0"/>
              </a:rPr>
              <a:t>Welcome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7454900" y="6248400"/>
            <a:ext cx="1101265" cy="457200"/>
          </a:xfrm>
          <a:prstGeom prst="rect">
            <a:avLst/>
          </a:prstGeom>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05952" y="1065797"/>
            <a:ext cx="8050213" cy="4391025"/>
          </a:xfrm>
        </p:spPr>
        <p:txBody>
          <a:bodyPr/>
          <a:lstStyle/>
          <a:p>
            <a:r>
              <a:rPr lang="en-US" sz="2400" dirty="0">
                <a:latin typeface="Times New Roman" panose="02020603050405020304" pitchFamily="18" charset="0"/>
                <a:ea typeface="ＭＳ Ｐゴシック" pitchFamily="34" charset="-128"/>
                <a:cs typeface="Times New Roman" panose="02020603050405020304" pitchFamily="18" charset="0"/>
              </a:rPr>
              <a:t>Exits</a:t>
            </a:r>
          </a:p>
          <a:p>
            <a:r>
              <a:rPr lang="en-US" sz="2400" dirty="0">
                <a:latin typeface="Times New Roman" panose="02020603050405020304" pitchFamily="18" charset="0"/>
                <a:ea typeface="ＭＳ Ｐゴシック" pitchFamily="34" charset="-128"/>
                <a:cs typeface="Times New Roman" panose="02020603050405020304" pitchFamily="18" charset="0"/>
              </a:rPr>
              <a:t>Restrooms</a:t>
            </a:r>
          </a:p>
          <a:p>
            <a:r>
              <a:rPr lang="en-US" sz="2400" dirty="0">
                <a:latin typeface="Times New Roman" panose="02020603050405020304" pitchFamily="18" charset="0"/>
                <a:ea typeface="ＭＳ Ｐゴシック" pitchFamily="34" charset="-128"/>
                <a:cs typeface="Times New Roman" panose="02020603050405020304" pitchFamily="18" charset="0"/>
              </a:rPr>
              <a:t>Emergency Evacuation</a:t>
            </a:r>
          </a:p>
          <a:p>
            <a:r>
              <a:rPr lang="en-US" sz="2400" dirty="0">
                <a:latin typeface="Times New Roman" panose="02020603050405020304" pitchFamily="18" charset="0"/>
                <a:ea typeface="ＭＳ Ｐゴシック" pitchFamily="34" charset="-128"/>
                <a:cs typeface="Times New Roman" panose="02020603050405020304" pitchFamily="18" charset="0"/>
              </a:rPr>
              <a:t>Breaks </a:t>
            </a:r>
          </a:p>
          <a:p>
            <a:r>
              <a:rPr lang="en-US" sz="2400" dirty="0">
                <a:latin typeface="Times New Roman" panose="02020603050405020304" pitchFamily="18" charset="0"/>
                <a:ea typeface="ＭＳ Ｐゴシック" pitchFamily="34" charset="-128"/>
                <a:cs typeface="Times New Roman" panose="02020603050405020304" pitchFamily="18" charset="0"/>
              </a:rPr>
              <a:t>Sponsor Acknowledgment</a:t>
            </a:r>
          </a:p>
          <a:p>
            <a:r>
              <a:rPr lang="en-US" sz="2400" dirty="0">
                <a:latin typeface="Times New Roman" panose="02020603050405020304" pitchFamily="18" charset="0"/>
                <a:ea typeface="ＭＳ Ｐゴシック" pitchFamily="34" charset="-128"/>
                <a:cs typeface="Times New Roman" panose="02020603050405020304" pitchFamily="18" charset="0"/>
              </a:rPr>
              <a:t>Other information</a:t>
            </a:r>
          </a:p>
          <a:p>
            <a:endParaRPr lang="en-US" dirty="0">
              <a:ea typeface="ＭＳ Ｐゴシック" pitchFamily="34" charset="-128"/>
            </a:endParaRPr>
          </a:p>
        </p:txBody>
      </p:sp>
      <p:grpSp>
        <p:nvGrpSpPr>
          <p:cNvPr id="5" name="Group 4"/>
          <p:cNvGrpSpPr/>
          <p:nvPr/>
        </p:nvGrpSpPr>
        <p:grpSpPr>
          <a:xfrm>
            <a:off x="5275339" y="2462103"/>
            <a:ext cx="3466806" cy="2867218"/>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3721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969BA73-347C-43C5-AA63-E80FAA60DF66}"/>
              </a:ext>
            </a:extLst>
          </p:cNvPr>
          <p:cNvSpPr>
            <a:spLocks noGrp="1" noChangeArrowheads="1"/>
          </p:cNvSpPr>
          <p:nvPr>
            <p:ph type="title" idx="4294967295"/>
          </p:nvPr>
        </p:nvSpPr>
        <p:spPr>
          <a:xfrm>
            <a:off x="0" y="0"/>
            <a:ext cx="9144000" cy="685800"/>
          </a:xfrm>
        </p:spPr>
        <p:txBody>
          <a:bodyPr/>
          <a:lstStyle/>
          <a:p>
            <a:pPr algn="ctr" eaLnBrk="1" hangingPunct="1"/>
            <a:r>
              <a:rPr lang="en-US" altLang="en-US" sz="3600">
                <a:latin typeface="Times New Roman" panose="02020603050405020304" pitchFamily="18" charset="0"/>
              </a:rPr>
              <a:t>Setting the Stage – So How Good Are You?</a:t>
            </a:r>
          </a:p>
        </p:txBody>
      </p:sp>
      <p:pic>
        <p:nvPicPr>
          <p:cNvPr id="104455" name="Picture 7" descr="061709_0638_10MostDange1">
            <a:extLst>
              <a:ext uri="{FF2B5EF4-FFF2-40B4-BE49-F238E27FC236}">
                <a16:creationId xmlns:a16="http://schemas.microsoft.com/office/drawing/2014/main" id="{DE858886-C56E-43D6-B5E0-6446024F3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12762"/>
            <a:ext cx="62484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Rectangle 2">
            <a:extLst>
              <a:ext uri="{FF2B5EF4-FFF2-40B4-BE49-F238E27FC236}">
                <a16:creationId xmlns:a16="http://schemas.microsoft.com/office/drawing/2014/main" id="{46DBB9A2-00AC-42A4-9F1A-84EBC04DC61E}"/>
              </a:ext>
            </a:extLst>
          </p:cNvPr>
          <p:cNvSpPr>
            <a:spLocks noChangeArrowheads="1"/>
          </p:cNvSpPr>
          <p:nvPr/>
        </p:nvSpPr>
        <p:spPr bwMode="auto">
          <a:xfrm>
            <a:off x="0" y="4733925"/>
            <a:ext cx="9144000" cy="1333500"/>
          </a:xfrm>
          <a:prstGeom prst="rect">
            <a:avLst/>
          </a:prstGeom>
          <a:noFill/>
          <a:ln>
            <a:noFill/>
          </a:ln>
          <a:extLst/>
        </p:spPr>
        <p:txBody>
          <a:bodyPr anchor="ctr"/>
          <a:lstStyle/>
          <a:p>
            <a:pPr algn="ctr">
              <a:spcBef>
                <a:spcPts val="600"/>
              </a:spcBef>
              <a:defRPr/>
            </a:pPr>
            <a:r>
              <a:rPr lang="en-US" sz="2800" b="1" i="1" dirty="0">
                <a:solidFill>
                  <a:srgbClr val="1D2F68"/>
                </a:solidFill>
                <a:effectLst>
                  <a:outerShdw blurRad="38100" dist="38100" dir="2700000" algn="tl">
                    <a:srgbClr val="C0C0C0"/>
                  </a:outerShdw>
                </a:effectLst>
                <a:latin typeface="Times New Roman" pitchFamily="18" charset="0"/>
                <a:cs typeface="Arial" charset="0"/>
              </a:rPr>
              <a:t>Approach into Kai Tak Airport, Hong Kong</a:t>
            </a:r>
          </a:p>
          <a:p>
            <a:pPr algn="ctr">
              <a:spcBef>
                <a:spcPts val="600"/>
              </a:spcBef>
              <a:defRPr/>
            </a:pPr>
            <a:r>
              <a:rPr lang="en-US" sz="2800" b="1" i="1" dirty="0">
                <a:solidFill>
                  <a:srgbClr val="1D2F68"/>
                </a:solidFill>
                <a:effectLst>
                  <a:outerShdw blurRad="38100" dist="38100" dir="2700000" algn="tl">
                    <a:srgbClr val="C0C0C0"/>
                  </a:outerShdw>
                </a:effectLst>
                <a:latin typeface="Times New Roman" pitchFamily="18" charset="0"/>
                <a:cs typeface="Arial" charset="0"/>
              </a:rPr>
              <a:t>Runway 13-31 – 11,122 Feet</a:t>
            </a:r>
          </a:p>
          <a:p>
            <a:pPr algn="ctr">
              <a:spcBef>
                <a:spcPts val="600"/>
              </a:spcBef>
              <a:defRPr/>
            </a:pPr>
            <a:r>
              <a:rPr lang="en-US" sz="2800" b="1" i="1" dirty="0">
                <a:solidFill>
                  <a:srgbClr val="1D2F68"/>
                </a:solidFill>
                <a:effectLst>
                  <a:outerShdw blurRad="38100" dist="38100" dir="2700000" algn="tl">
                    <a:srgbClr val="C0C0C0"/>
                  </a:outerShdw>
                </a:effectLst>
                <a:latin typeface="Times New Roman" pitchFamily="18" charset="0"/>
                <a:cs typeface="Arial" charset="0"/>
              </a:rPr>
              <a:t>Closed 6 July 1998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 calcmode="lin" valueType="num">
                                      <p:cBhvr additive="base">
                                        <p:cTn id="7" dur="500" fill="hold"/>
                                        <p:tgtEl>
                                          <p:spTgt spid="104455"/>
                                        </p:tgtEl>
                                        <p:attrNameLst>
                                          <p:attrName>ppt_x</p:attrName>
                                        </p:attrNameLst>
                                      </p:cBhvr>
                                      <p:tavLst>
                                        <p:tav tm="0">
                                          <p:val>
                                            <p:strVal val="#ppt_x"/>
                                          </p:val>
                                        </p:tav>
                                        <p:tav tm="100000">
                                          <p:val>
                                            <p:strVal val="#ppt_x"/>
                                          </p:val>
                                        </p:tav>
                                      </p:tavLst>
                                    </p:anim>
                                    <p:anim calcmode="lin" valueType="num">
                                      <p:cBhvr additive="base">
                                        <p:cTn id="8" dur="500" fill="hold"/>
                                        <p:tgtEl>
                                          <p:spTgt spid="1044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6"/>
                                        </p:tgtEl>
                                        <p:attrNameLst>
                                          <p:attrName>style.visibility</p:attrName>
                                        </p:attrNameLst>
                                      </p:cBhvr>
                                      <p:to>
                                        <p:strVal val="visible"/>
                                      </p:to>
                                    </p:set>
                                    <p:anim calcmode="lin" valueType="num">
                                      <p:cBhvr additive="base">
                                        <p:cTn id="13" dur="500" fill="hold"/>
                                        <p:tgtEl>
                                          <p:spTgt spid="104456"/>
                                        </p:tgtEl>
                                        <p:attrNameLst>
                                          <p:attrName>ppt_x</p:attrName>
                                        </p:attrNameLst>
                                      </p:cBhvr>
                                      <p:tavLst>
                                        <p:tav tm="0">
                                          <p:val>
                                            <p:strVal val="#ppt_x"/>
                                          </p:val>
                                        </p:tav>
                                        <p:tav tm="100000">
                                          <p:val>
                                            <p:strVal val="#ppt_x"/>
                                          </p:val>
                                        </p:tav>
                                      </p:tavLst>
                                    </p:anim>
                                    <p:anim calcmode="lin" valueType="num">
                                      <p:cBhvr additive="base">
                                        <p:cTn id="14"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E4B30A-D48F-427A-BCED-93329F97E91B}"/>
              </a:ext>
            </a:extLst>
          </p:cNvPr>
          <p:cNvSpPr>
            <a:spLocks noGrp="1" noChangeArrowheads="1"/>
          </p:cNvSpPr>
          <p:nvPr>
            <p:ph type="title" idx="4294967295"/>
          </p:nvPr>
        </p:nvSpPr>
        <p:spPr>
          <a:xfrm>
            <a:off x="0" y="0"/>
            <a:ext cx="9144000" cy="457200"/>
          </a:xfrm>
        </p:spPr>
        <p:txBody>
          <a:bodyPr/>
          <a:lstStyle/>
          <a:p>
            <a:pPr eaLnBrk="1" hangingPunct="1"/>
            <a:r>
              <a:rPr lang="en-US" altLang="en-US" i="1">
                <a:latin typeface="Times New Roman" panose="02020603050405020304" pitchFamily="18" charset="0"/>
              </a:rPr>
              <a:t>Presentation Agenda</a:t>
            </a:r>
          </a:p>
        </p:txBody>
      </p:sp>
      <p:sp>
        <p:nvSpPr>
          <p:cNvPr id="4099" name="Rectangle 3">
            <a:extLst>
              <a:ext uri="{FF2B5EF4-FFF2-40B4-BE49-F238E27FC236}">
                <a16:creationId xmlns:a16="http://schemas.microsoft.com/office/drawing/2014/main" id="{440BF33D-7CE2-4FFA-8F02-8DD2164FAA43}"/>
              </a:ext>
            </a:extLst>
          </p:cNvPr>
          <p:cNvSpPr>
            <a:spLocks noGrp="1" noChangeArrowheads="1"/>
          </p:cNvSpPr>
          <p:nvPr>
            <p:ph type="body" sz="half" idx="4294967295"/>
          </p:nvPr>
        </p:nvSpPr>
        <p:spPr>
          <a:xfrm>
            <a:off x="228600" y="533400"/>
            <a:ext cx="8686800" cy="5410200"/>
          </a:xfrm>
        </p:spPr>
        <p:txBody>
          <a:bodyPr/>
          <a:lstStyle/>
          <a:p>
            <a:pPr eaLnBrk="1" hangingPunct="1">
              <a:lnSpc>
                <a:spcPct val="90000"/>
              </a:lnSpc>
              <a:spcBef>
                <a:spcPct val="0"/>
              </a:spcBef>
            </a:pPr>
            <a:r>
              <a:rPr lang="en-US" altLang="en-US" sz="3200" i="1" dirty="0">
                <a:latin typeface="Times New Roman" panose="02020603050405020304" pitchFamily="18" charset="0"/>
              </a:rPr>
              <a:t>The Crosswind Component – What is it?</a:t>
            </a:r>
          </a:p>
          <a:p>
            <a:pPr eaLnBrk="1" hangingPunct="1">
              <a:lnSpc>
                <a:spcPct val="90000"/>
              </a:lnSpc>
              <a:spcBef>
                <a:spcPct val="0"/>
              </a:spcBef>
            </a:pPr>
            <a:r>
              <a:rPr lang="en-US" altLang="en-US" sz="3200" i="1" dirty="0">
                <a:latin typeface="Times New Roman" panose="02020603050405020304" pitchFamily="18" charset="0"/>
              </a:rPr>
              <a:t>Crosswind Components for Selected Airplanes</a:t>
            </a:r>
          </a:p>
          <a:p>
            <a:pPr eaLnBrk="1" hangingPunct="1">
              <a:lnSpc>
                <a:spcPct val="90000"/>
              </a:lnSpc>
              <a:spcBef>
                <a:spcPct val="0"/>
              </a:spcBef>
            </a:pPr>
            <a:r>
              <a:rPr lang="en-US" altLang="en-US" sz="3200" i="1" dirty="0">
                <a:latin typeface="Times New Roman" panose="02020603050405020304" pitchFamily="18" charset="0"/>
              </a:rPr>
              <a:t>Danger Zones and Personal Minimums</a:t>
            </a:r>
          </a:p>
          <a:p>
            <a:pPr eaLnBrk="1" hangingPunct="1">
              <a:lnSpc>
                <a:spcPct val="90000"/>
              </a:lnSpc>
              <a:spcBef>
                <a:spcPct val="0"/>
              </a:spcBef>
            </a:pPr>
            <a:r>
              <a:rPr lang="en-US" altLang="en-US" sz="3200" i="1" dirty="0">
                <a:latin typeface="Times New Roman" panose="02020603050405020304" pitchFamily="18" charset="0"/>
              </a:rPr>
              <a:t>Crosswind Scenarios</a:t>
            </a:r>
          </a:p>
          <a:p>
            <a:pPr lvl="1" eaLnBrk="1" hangingPunct="1">
              <a:lnSpc>
                <a:spcPct val="90000"/>
              </a:lnSpc>
              <a:spcBef>
                <a:spcPct val="0"/>
              </a:spcBef>
            </a:pPr>
            <a:r>
              <a:rPr lang="en-US" altLang="en-US" sz="3200" b="1" i="1" dirty="0">
                <a:latin typeface="Times New Roman" panose="02020603050405020304" pitchFamily="18" charset="0"/>
              </a:rPr>
              <a:t>Mishaps</a:t>
            </a:r>
          </a:p>
          <a:p>
            <a:pPr lvl="1" eaLnBrk="1" hangingPunct="1">
              <a:lnSpc>
                <a:spcPct val="90000"/>
              </a:lnSpc>
              <a:spcBef>
                <a:spcPct val="0"/>
              </a:spcBef>
            </a:pPr>
            <a:r>
              <a:rPr lang="en-US" altLang="en-US" sz="3200" b="1" i="1" dirty="0">
                <a:latin typeface="Times New Roman" panose="02020603050405020304" pitchFamily="18" charset="0"/>
              </a:rPr>
              <a:t>Accidents</a:t>
            </a:r>
          </a:p>
          <a:p>
            <a:pPr lvl="1" eaLnBrk="1" hangingPunct="1">
              <a:lnSpc>
                <a:spcPct val="90000"/>
              </a:lnSpc>
              <a:spcBef>
                <a:spcPct val="0"/>
              </a:spcBef>
            </a:pPr>
            <a:r>
              <a:rPr lang="en-US" altLang="en-US" sz="3200" b="1" i="1" dirty="0">
                <a:latin typeface="Times New Roman" panose="02020603050405020304" pitchFamily="18" charset="0"/>
              </a:rPr>
              <a:t>Events</a:t>
            </a:r>
          </a:p>
          <a:p>
            <a:pPr eaLnBrk="1" hangingPunct="1">
              <a:lnSpc>
                <a:spcPct val="90000"/>
              </a:lnSpc>
              <a:spcBef>
                <a:spcPct val="0"/>
              </a:spcBef>
            </a:pPr>
            <a:r>
              <a:rPr lang="en-US" altLang="en-US" sz="3200" i="1" dirty="0">
                <a:latin typeface="Times New Roman" panose="02020603050405020304" pitchFamily="18" charset="0"/>
              </a:rPr>
              <a:t>Techniques for Calculating the Crosswind Component</a:t>
            </a:r>
          </a:p>
          <a:p>
            <a:pPr eaLnBrk="1" hangingPunct="1">
              <a:lnSpc>
                <a:spcPct val="90000"/>
              </a:lnSpc>
              <a:spcBef>
                <a:spcPct val="0"/>
              </a:spcBef>
            </a:pPr>
            <a:r>
              <a:rPr lang="en-US" altLang="en-US" sz="3200" i="1" dirty="0">
                <a:latin typeface="Times New Roman" panose="02020603050405020304" pitchFamily="18" charset="0"/>
              </a:rPr>
              <a:t>NTSB Database Queries</a:t>
            </a:r>
          </a:p>
          <a:p>
            <a:pPr eaLnBrk="1" hangingPunct="1">
              <a:lnSpc>
                <a:spcPct val="90000"/>
              </a:lnSpc>
              <a:spcBef>
                <a:spcPct val="0"/>
              </a:spcBef>
            </a:pPr>
            <a:r>
              <a:rPr lang="en-US" altLang="en-US" sz="3200" i="1" dirty="0">
                <a:latin typeface="Times New Roman" panose="02020603050405020304" pitchFamily="18" charset="0"/>
              </a:rPr>
              <a:t>Is Your Flight Review Expiring Because You Can’t Fly With A CFI Due To COVID-19?</a:t>
            </a:r>
            <a:endParaRPr lang="en-US" altLang="en-US" sz="3600" i="1"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 calcmode="lin" valueType="num">
                                      <p:cBhvr additive="base">
                                        <p:cTn id="4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9">
                                            <p:txEl>
                                              <p:pRg st="9" end="9"/>
                                            </p:txEl>
                                          </p:spTgt>
                                        </p:tgtEl>
                                        <p:attrNameLst>
                                          <p:attrName>style.visibility</p:attrName>
                                        </p:attrNameLst>
                                      </p:cBhvr>
                                      <p:to>
                                        <p:strVal val="visible"/>
                                      </p:to>
                                    </p:set>
                                    <p:anim calcmode="lin" valueType="num">
                                      <p:cBhvr additive="base">
                                        <p:cTn id="55"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79570B8-E7E6-4CF6-9FD9-F98BFCF65DD0}"/>
              </a:ext>
            </a:extLst>
          </p:cNvPr>
          <p:cNvSpPr>
            <a:spLocks noGrp="1" noChangeArrowheads="1"/>
          </p:cNvSpPr>
          <p:nvPr>
            <p:ph type="title" idx="4294967295"/>
          </p:nvPr>
        </p:nvSpPr>
        <p:spPr>
          <a:xfrm>
            <a:off x="304800" y="0"/>
            <a:ext cx="8458200" cy="5029200"/>
          </a:xfrm>
        </p:spPr>
        <p:txBody>
          <a:bodyPr/>
          <a:lstStyle/>
          <a:p>
            <a:pPr algn="ctr" eaLnBrk="1" hangingPunct="1"/>
            <a:r>
              <a:rPr lang="en-US" altLang="en-US" sz="5400">
                <a:latin typeface="Times New Roman" panose="02020603050405020304" pitchFamily="18" charset="0"/>
              </a:rPr>
              <a:t>Crosswind Component</a:t>
            </a:r>
            <a:br>
              <a:rPr lang="en-US" altLang="en-US" sz="5400">
                <a:latin typeface="Times New Roman" panose="02020603050405020304" pitchFamily="18" charset="0"/>
              </a:rPr>
            </a:br>
            <a:r>
              <a:rPr lang="en-US" altLang="en-US" sz="5400">
                <a:latin typeface="Times New Roman" panose="02020603050405020304" pitchFamily="18" charset="0"/>
              </a:rPr>
              <a:t>and</a:t>
            </a:r>
            <a:br>
              <a:rPr lang="en-US" altLang="en-US" sz="5400">
                <a:latin typeface="Times New Roman" panose="02020603050405020304" pitchFamily="18" charset="0"/>
              </a:rPr>
            </a:br>
            <a:r>
              <a:rPr lang="en-US" altLang="en-US" sz="5400">
                <a:latin typeface="Times New Roman" panose="02020603050405020304" pitchFamily="18" charset="0"/>
              </a:rPr>
              <a:t>NTSB Statistics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sz="2400" dirty="0"/>
              <a:t>Point 1</a:t>
            </a:r>
          </a:p>
          <a:p>
            <a:r>
              <a:rPr lang="en-US" sz="2400" dirty="0"/>
              <a:t>Point 2	</a:t>
            </a:r>
          </a:p>
          <a:p>
            <a:r>
              <a:rPr lang="en-US" sz="2400" dirty="0"/>
              <a:t>Point 3</a:t>
            </a:r>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7454900" y="6248400"/>
            <a:ext cx="1101265" cy="457200"/>
          </a:xfrm>
          <a:prstGeom prst="rect">
            <a:avLst/>
          </a:prstGeom>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341572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7454900" y="6248400"/>
            <a:ext cx="1101265" cy="457200"/>
          </a:xfrm>
          <a:prstGeom prst="rect">
            <a:avLst/>
          </a:prstGeom>
        </p:spPr>
        <p:txBody>
          <a:bodyPr/>
          <a:lstStyle/>
          <a:p>
            <a:fld id="{74438B1A-AF1B-4C8B-993E-1BADE62A2451}" type="slidenum">
              <a:rPr lang="en-US" smtClean="0"/>
              <a:pPr/>
              <a:t>7</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346" y="2716898"/>
            <a:ext cx="1905000" cy="237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Peace of Mind</a:t>
            </a:r>
          </a:p>
        </p:txBody>
      </p:sp>
      <p:sp>
        <p:nvSpPr>
          <p:cNvPr id="4" name="Slide Number Placeholder 3"/>
          <p:cNvSpPr>
            <a:spLocks noGrp="1"/>
          </p:cNvSpPr>
          <p:nvPr>
            <p:ph type="sldNum" sz="quarter" idx="4294967295"/>
          </p:nvPr>
        </p:nvSpPr>
        <p:spPr>
          <a:xfrm>
            <a:off x="7454900" y="6248400"/>
            <a:ext cx="1101265" cy="457200"/>
          </a:xfrm>
          <a:prstGeom prst="rect">
            <a:avLst/>
          </a:prstGeom>
        </p:spPr>
        <p:txBody>
          <a:bodyPr/>
          <a:lstStyle/>
          <a:p>
            <a:fld id="{74438B1A-AF1B-4C8B-993E-1BADE62A2451}" type="slidenum">
              <a:rPr lang="en-US" smtClean="0"/>
              <a:pPr/>
              <a:t>8</a:t>
            </a:fld>
            <a:endParaRPr lang="en-US" dirty="0"/>
          </a:p>
        </p:txBody>
      </p:sp>
      <p:pic>
        <p:nvPicPr>
          <p:cNvPr id="5"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65" r="20389"/>
          <a:stretch/>
        </p:blipFill>
        <p:spPr bwMode="auto">
          <a:xfrm>
            <a:off x="5958760" y="1869195"/>
            <a:ext cx="2440042" cy="2829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89802" y="3283742"/>
            <a:ext cx="2290994" cy="172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428626" y="1245593"/>
            <a:ext cx="5421215" cy="157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473869" algn="l"/>
              </a:tabLst>
              <a:defRPr/>
            </a:pPr>
            <a:r>
              <a:rPr lang="en-US" sz="2100" kern="0" dirty="0"/>
              <a:t>Fly regularly with your CFI</a:t>
            </a:r>
          </a:p>
          <a:p>
            <a:pPr>
              <a:lnSpc>
                <a:spcPct val="90000"/>
              </a:lnSpc>
              <a:spcBef>
                <a:spcPct val="70000"/>
              </a:spcBef>
              <a:tabLst>
                <a:tab pos="473869" algn="l"/>
              </a:tabLst>
              <a:defRPr/>
            </a:pPr>
            <a:r>
              <a:rPr lang="en-US" sz="2100" kern="0" dirty="0"/>
              <a:t>Perfect Practice</a:t>
            </a:r>
          </a:p>
          <a:p>
            <a:pPr>
              <a:lnSpc>
                <a:spcPct val="90000"/>
              </a:lnSpc>
              <a:spcBef>
                <a:spcPct val="70000"/>
              </a:spcBef>
              <a:tabLst>
                <a:tab pos="473869" algn="l"/>
              </a:tabLst>
              <a:defRPr/>
            </a:pPr>
            <a:r>
              <a:rPr lang="en-US" sz="2100" kern="0" dirty="0"/>
              <a:t>Document in WINGS</a:t>
            </a:r>
          </a:p>
          <a:p>
            <a:pPr marL="0" indent="0">
              <a:lnSpc>
                <a:spcPct val="90000"/>
              </a:lnSpc>
              <a:spcBef>
                <a:spcPct val="70000"/>
              </a:spcBef>
              <a:buNone/>
              <a:tabLst>
                <a:tab pos="473869" algn="l"/>
              </a:tabLst>
              <a:defRPr/>
            </a:pPr>
            <a:endParaRPr lang="en-US" sz="2100" kern="0" dirty="0"/>
          </a:p>
          <a:p>
            <a:pPr marL="0" indent="0">
              <a:lnSpc>
                <a:spcPct val="90000"/>
              </a:lnSpc>
              <a:spcBef>
                <a:spcPct val="70000"/>
              </a:spcBef>
              <a:buNone/>
              <a:tabLst>
                <a:tab pos="473869" algn="l"/>
              </a:tabLst>
              <a:defRPr/>
            </a:pPr>
            <a:r>
              <a:rPr lang="en-US" sz="2100"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428625" y="1644093"/>
            <a:ext cx="6037660" cy="3293269"/>
          </a:xfrm>
        </p:spPr>
        <p:txBody>
          <a:bodyPr/>
          <a:lstStyle/>
          <a:p>
            <a:r>
              <a:rPr lang="en-US" dirty="0"/>
              <a:t>You are vital members of our GA safety community</a:t>
            </a:r>
          </a:p>
        </p:txBody>
      </p:sp>
      <p:sp>
        <p:nvSpPr>
          <p:cNvPr id="4" name="Slide Number Placeholder 3"/>
          <p:cNvSpPr>
            <a:spLocks noGrp="1"/>
          </p:cNvSpPr>
          <p:nvPr>
            <p:ph type="sldNum" sz="quarter" idx="4294967295"/>
          </p:nvPr>
        </p:nvSpPr>
        <p:spPr>
          <a:xfrm>
            <a:off x="7454900" y="6248400"/>
            <a:ext cx="1101265" cy="457200"/>
          </a:xfrm>
          <a:prstGeom prst="rect">
            <a:avLst/>
          </a:prstGeom>
        </p:spPr>
        <p:txBody>
          <a:bodyPr/>
          <a:lstStyle/>
          <a:p>
            <a:fld id="{74438B1A-AF1B-4C8B-993E-1BADE62A2451}" type="slidenum">
              <a:rPr lang="en-US" smtClean="0"/>
              <a:pPr/>
              <a:t>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563" y="3636813"/>
            <a:ext cx="2582624" cy="193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505" y="2429706"/>
            <a:ext cx="2138867" cy="160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480" y="3636813"/>
            <a:ext cx="3347996" cy="1450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5YDFD77UPU3F-311-1751</_dlc_DocId>
    <_dlc_DocIdUrl xmlns="04289566-cf42-4ce7-aa7c-2469c3d4502e">
      <Url>https://avssp.faa.gov/avs/afsfaast/_layouts/15/DocIdRedir.aspx?ID=5YDFD77UPU3F-311-1751</Url>
      <Description>5YDFD77UPU3F-311-1751</Description>
    </_dlc_DocIdUrl>
    <IconOverlay xmlns="http://schemas.microsoft.com/sharepoint/v4" xsi:nil="true"/>
  </documentManagement>
</p:properties>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F811D801-A96F-4D00-93AE-7F3C916ED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0B80675E-01F7-49AA-B61E-EE85CFCAD03B}">
  <ds:schemaRef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schemas.microsoft.com/sharepoint/v4"/>
    <ds:schemaRef ds:uri="04289566-cf42-4ce7-aa7c-2469c3d4502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3404</TotalTime>
  <Words>760</Words>
  <Application>Microsoft Office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ＭＳ Ｐゴシック</vt:lpstr>
      <vt:lpstr>Arial</vt:lpstr>
      <vt:lpstr>Helvetica Neue Medium</vt:lpstr>
      <vt:lpstr>Times New Roman</vt:lpstr>
      <vt:lpstr>1_Custom Design</vt:lpstr>
      <vt:lpstr>2_Custom Design</vt:lpstr>
      <vt:lpstr>Pilot Decision Making</vt:lpstr>
      <vt:lpstr>Welcome</vt:lpstr>
      <vt:lpstr>Setting the Stage – So How Good Are You?</vt:lpstr>
      <vt:lpstr>Presentation Agenda</vt:lpstr>
      <vt:lpstr>Crosswind Component and NTSB Statistics</vt:lpstr>
      <vt:lpstr>Overview  </vt:lpstr>
      <vt:lpstr>Questions?</vt:lpstr>
      <vt:lpstr>Proficiency and Peace of Mind</vt:lpstr>
      <vt:lpstr>Thank you for attending </vt:lpstr>
      <vt:lpstr>Title </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DoyleWJ</cp:lastModifiedBy>
  <cp:revision>236</cp:revision>
  <dcterms:created xsi:type="dcterms:W3CDTF">2005-01-28T20:32:53Z</dcterms:created>
  <dcterms:modified xsi:type="dcterms:W3CDTF">2020-10-26T16:21:32Z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8b3dfcba-cca9-426a-8839-f469dc3d475f</vt:lpwstr>
  </property>
</Properties>
</file>