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6"/>
  </p:sldMasterIdLst>
  <p:notesMasterIdLst>
    <p:notesMasterId r:id="rId22"/>
  </p:notesMasterIdLst>
  <p:handoutMasterIdLst>
    <p:handoutMasterId r:id="rId23"/>
  </p:handoutMasterIdLst>
  <p:sldIdLst>
    <p:sldId id="273" r:id="rId7"/>
    <p:sldId id="538" r:id="rId8"/>
    <p:sldId id="668" r:id="rId9"/>
    <p:sldId id="699" r:id="rId10"/>
    <p:sldId id="704" r:id="rId11"/>
    <p:sldId id="714" r:id="rId12"/>
    <p:sldId id="715" r:id="rId13"/>
    <p:sldId id="713" r:id="rId14"/>
    <p:sldId id="716" r:id="rId15"/>
    <p:sldId id="717" r:id="rId16"/>
    <p:sldId id="718" r:id="rId17"/>
    <p:sldId id="692" r:id="rId18"/>
    <p:sldId id="719" r:id="rId19"/>
    <p:sldId id="689" r:id="rId20"/>
    <p:sldId id="697" r:id="rId21"/>
  </p:sldIdLst>
  <p:sldSz cx="9144000" cy="6858000" type="screen4x3"/>
  <p:notesSz cx="6934200" cy="9232900"/>
  <p:defaultTextStyle>
    <a:defPPr>
      <a:defRPr lang="en-US"/>
    </a:defPPr>
    <a:lvl1pPr algn="ctr" rtl="0" fontAlgn="base">
      <a:spcBef>
        <a:spcPct val="50000"/>
      </a:spcBef>
      <a:spcAft>
        <a:spcPct val="0"/>
      </a:spcAft>
      <a:buChar char="•"/>
      <a:defRPr sz="2400" kern="1200">
        <a:solidFill>
          <a:schemeClr val="tx1"/>
        </a:solidFill>
        <a:latin typeface="Arial" charset="0"/>
        <a:ea typeface="MS PGothic" pitchFamily="34" charset="-128"/>
        <a:cs typeface="+mn-cs"/>
      </a:defRPr>
    </a:lvl1pPr>
    <a:lvl2pPr marL="457200" algn="ctr" rtl="0" fontAlgn="base">
      <a:spcBef>
        <a:spcPct val="50000"/>
      </a:spcBef>
      <a:spcAft>
        <a:spcPct val="0"/>
      </a:spcAft>
      <a:buChar char="•"/>
      <a:defRPr sz="2400" kern="1200">
        <a:solidFill>
          <a:schemeClr val="tx1"/>
        </a:solidFill>
        <a:latin typeface="Arial" charset="0"/>
        <a:ea typeface="MS PGothic" pitchFamily="34" charset="-128"/>
        <a:cs typeface="+mn-cs"/>
      </a:defRPr>
    </a:lvl2pPr>
    <a:lvl3pPr marL="914400" algn="ctr" rtl="0" fontAlgn="base">
      <a:spcBef>
        <a:spcPct val="50000"/>
      </a:spcBef>
      <a:spcAft>
        <a:spcPct val="0"/>
      </a:spcAft>
      <a:buChar char="•"/>
      <a:defRPr sz="2400" kern="1200">
        <a:solidFill>
          <a:schemeClr val="tx1"/>
        </a:solidFill>
        <a:latin typeface="Arial" charset="0"/>
        <a:ea typeface="MS PGothic" pitchFamily="34" charset="-128"/>
        <a:cs typeface="+mn-cs"/>
      </a:defRPr>
    </a:lvl3pPr>
    <a:lvl4pPr marL="1371600" algn="ctr" rtl="0" fontAlgn="base">
      <a:spcBef>
        <a:spcPct val="50000"/>
      </a:spcBef>
      <a:spcAft>
        <a:spcPct val="0"/>
      </a:spcAft>
      <a:buChar char="•"/>
      <a:defRPr sz="2400" kern="1200">
        <a:solidFill>
          <a:schemeClr val="tx1"/>
        </a:solidFill>
        <a:latin typeface="Arial" charset="0"/>
        <a:ea typeface="MS PGothic" pitchFamily="34" charset="-128"/>
        <a:cs typeface="+mn-cs"/>
      </a:defRPr>
    </a:lvl4pPr>
    <a:lvl5pPr marL="1828800" algn="ctr" rtl="0" fontAlgn="base">
      <a:spcBef>
        <a:spcPct val="50000"/>
      </a:spcBef>
      <a:spcAft>
        <a:spcPct val="0"/>
      </a:spcAft>
      <a:buChar char="•"/>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800000"/>
    <a:srgbClr val="FF0000"/>
    <a:srgbClr val="FFFF99"/>
    <a:srgbClr val="1D2F68"/>
    <a:srgbClr val="00CC66"/>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73846" autoAdjust="0"/>
  </p:normalViewPr>
  <p:slideViewPr>
    <p:cSldViewPr snapToGrid="0">
      <p:cViewPr>
        <p:scale>
          <a:sx n="66" d="100"/>
          <a:sy n="66" d="100"/>
        </p:scale>
        <p:origin x="-1326" y="-7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l" defTabSz="911225">
              <a:spcBef>
                <a:spcPct val="0"/>
              </a:spcBef>
              <a:buFontTx/>
              <a:buNone/>
              <a:defRPr sz="1200">
                <a:latin typeface="Times New Roman" charset="0"/>
                <a:ea typeface="+mn-ea"/>
                <a:cs typeface="+mn-cs"/>
              </a:defRPr>
            </a:lvl1pPr>
          </a:lstStyle>
          <a:p>
            <a:pPr>
              <a:defRPr/>
            </a:pPr>
            <a:endParaRPr lang="en-US"/>
          </a:p>
        </p:txBody>
      </p:sp>
      <p:sp>
        <p:nvSpPr>
          <p:cNvPr id="24579"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charset="0"/>
                <a:ea typeface="+mn-ea"/>
                <a:cs typeface="+mn-cs"/>
              </a:defRPr>
            </a:lvl1pPr>
          </a:lstStyle>
          <a:p>
            <a:pPr>
              <a:defRPr/>
            </a:pPr>
            <a:endParaRPr lang="en-US"/>
          </a:p>
        </p:txBody>
      </p:sp>
      <p:sp>
        <p:nvSpPr>
          <p:cNvPr id="24580" name="Rectangle 4"/>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l" defTabSz="911225">
              <a:spcBef>
                <a:spcPct val="0"/>
              </a:spcBef>
              <a:buFontTx/>
              <a:buNone/>
              <a:defRPr sz="1200">
                <a:latin typeface="Times New Roman" charset="0"/>
                <a:ea typeface="+mn-ea"/>
                <a:cs typeface="+mn-cs"/>
              </a:defRPr>
            </a:lvl1pPr>
          </a:lstStyle>
          <a:p>
            <a:pPr>
              <a:defRPr/>
            </a:pPr>
            <a:endParaRPr lang="en-US"/>
          </a:p>
        </p:txBody>
      </p:sp>
      <p:sp>
        <p:nvSpPr>
          <p:cNvPr id="24581" name="Rectangle 5"/>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charset="0"/>
                <a:ea typeface="ＭＳ Ｐゴシック" charset="-128"/>
              </a:defRPr>
            </a:lvl1pPr>
          </a:lstStyle>
          <a:p>
            <a:pPr>
              <a:defRPr/>
            </a:pPr>
            <a:fld id="{EC727FBB-D136-4806-87A9-C3944D291B24}" type="slidenum">
              <a:rPr lang="en-US"/>
              <a:pPr>
                <a:defRPr/>
              </a:pPr>
              <a:t>‹#›</a:t>
            </a:fld>
            <a:endParaRPr lang="en-US" dirty="0"/>
          </a:p>
        </p:txBody>
      </p:sp>
    </p:spTree>
    <p:extLst>
      <p:ext uri="{BB962C8B-B14F-4D97-AF65-F5344CB8AC3E}">
        <p14:creationId xmlns:p14="http://schemas.microsoft.com/office/powerpoint/2010/main" val="3519860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l" defTabSz="911225">
              <a:spcBef>
                <a:spcPct val="0"/>
              </a:spcBef>
              <a:buFontTx/>
              <a:buNone/>
              <a:defRPr sz="1200">
                <a:latin typeface="Times New Roman" charset="0"/>
                <a:ea typeface="+mn-ea"/>
                <a:cs typeface="+mn-cs"/>
              </a:defRPr>
            </a:lvl1pPr>
          </a:lstStyle>
          <a:p>
            <a:pPr>
              <a:defRPr/>
            </a:pPr>
            <a:endParaRPr lang="en-US"/>
          </a:p>
        </p:txBody>
      </p:sp>
      <p:sp>
        <p:nvSpPr>
          <p:cNvPr id="21507" name="Rectangle 3"/>
          <p:cNvSpPr>
            <a:spLocks noGrp="1" noChangeArrowheads="1"/>
          </p:cNvSpPr>
          <p:nvPr>
            <p:ph type="dt" idx="1"/>
          </p:nvPr>
        </p:nvSpPr>
        <p:spPr bwMode="auto">
          <a:xfrm>
            <a:off x="3929063" y="0"/>
            <a:ext cx="3005137" cy="461963"/>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charset="0"/>
                <a:ea typeface="+mn-ea"/>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60463"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23925" y="4386263"/>
            <a:ext cx="5086350" cy="4154487"/>
          </a:xfrm>
          <a:prstGeom prst="rect">
            <a:avLst/>
          </a:prstGeom>
          <a:noFill/>
          <a:ln w="9525">
            <a:noFill/>
            <a:miter lim="800000"/>
            <a:headEnd/>
            <a:tailEnd/>
          </a:ln>
          <a:effectLst/>
        </p:spPr>
        <p:txBody>
          <a:bodyPr vert="horz" wrap="square" lIns="91020" tIns="45510" rIns="91020" bIns="455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770938"/>
            <a:ext cx="3005138" cy="461962"/>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l" defTabSz="911225">
              <a:spcBef>
                <a:spcPct val="0"/>
              </a:spcBef>
              <a:buFontTx/>
              <a:buNone/>
              <a:defRPr sz="1200">
                <a:latin typeface="Times New Roman" charset="0"/>
                <a:ea typeface="+mn-ea"/>
                <a:cs typeface="+mn-cs"/>
              </a:defRPr>
            </a:lvl1pPr>
          </a:lstStyle>
          <a:p>
            <a:pPr>
              <a:defRPr/>
            </a:pPr>
            <a:endParaRPr lang="en-US"/>
          </a:p>
        </p:txBody>
      </p:sp>
      <p:sp>
        <p:nvSpPr>
          <p:cNvPr id="21511" name="Rectangle 7"/>
          <p:cNvSpPr>
            <a:spLocks noGrp="1" noChangeArrowheads="1"/>
          </p:cNvSpPr>
          <p:nvPr>
            <p:ph type="sldNum" sz="quarter" idx="5"/>
          </p:nvPr>
        </p:nvSpPr>
        <p:spPr bwMode="auto">
          <a:xfrm>
            <a:off x="3929063" y="8770938"/>
            <a:ext cx="3005137" cy="461962"/>
          </a:xfrm>
          <a:prstGeom prst="rect">
            <a:avLst/>
          </a:prstGeom>
          <a:noFill/>
          <a:ln w="9525">
            <a:noFill/>
            <a:miter lim="800000"/>
            <a:headEnd/>
            <a:tailEnd/>
          </a:ln>
          <a:effec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charset="0"/>
                <a:ea typeface="ＭＳ Ｐゴシック" charset="-128"/>
              </a:defRPr>
            </a:lvl1pPr>
          </a:lstStyle>
          <a:p>
            <a:pPr>
              <a:defRPr/>
            </a:pPr>
            <a:fld id="{2278CB52-7C0A-41CA-98D9-81EBE59115DF}" type="slidenum">
              <a:rPr lang="en-US"/>
              <a:pPr>
                <a:defRPr/>
              </a:pPr>
              <a:t>‹#›</a:t>
            </a:fld>
            <a:endParaRPr lang="en-US" dirty="0"/>
          </a:p>
        </p:txBody>
      </p:sp>
    </p:spTree>
    <p:extLst>
      <p:ext uri="{BB962C8B-B14F-4D97-AF65-F5344CB8AC3E}">
        <p14:creationId xmlns:p14="http://schemas.microsoft.com/office/powerpoint/2010/main" val="1533767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DFD220F-DB6C-4B25-9006-DCEAD53093A8}"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latin typeface="Times New Roman" pitchFamily="18" charset="0"/>
              </a:rPr>
              <a:t>2014/04/16-050</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ea typeface="ＭＳ Ｐゴシック" pitchFamily="34" charset="-128"/>
              </a:rPr>
              <a:t>Original Author, </a:t>
            </a:r>
            <a:r>
              <a:rPr lang="en-US" dirty="0" err="1" smtClean="0">
                <a:latin typeface="Times New Roman" pitchFamily="18" charset="0"/>
                <a:ea typeface="ＭＳ Ｐゴシック" pitchFamily="34" charset="-128"/>
              </a:rPr>
              <a:t>FAASTeam</a:t>
            </a:r>
            <a:r>
              <a:rPr lang="en-US" dirty="0" smtClean="0">
                <a:latin typeface="Times New Roman" pitchFamily="18" charset="0"/>
                <a:ea typeface="ＭＳ Ｐゴシック" pitchFamily="34" charset="-128"/>
              </a:rPr>
              <a:t>; POC Kevin Clover, AFS-850 Operations Lead, Office 562-888-2020; reviewed by John </a:t>
            </a:r>
            <a:r>
              <a:rPr lang="en-US" dirty="0" err="1" smtClean="0">
                <a:latin typeface="Times New Roman" pitchFamily="18" charset="0"/>
                <a:ea typeface="ＭＳ Ｐゴシック" pitchFamily="34" charset="-128"/>
              </a:rPr>
              <a:t>Steuernagle</a:t>
            </a:r>
            <a:r>
              <a:rPr lang="en-US" dirty="0" smtClean="0">
                <a:latin typeface="Times New Roman" pitchFamily="18" charset="0"/>
                <a:ea typeface="ＭＳ Ｐゴシック" pitchFamily="34" charset="-128"/>
              </a:rPr>
              <a:t>, 04/16/2014.</a:t>
            </a:r>
            <a:br>
              <a:rPr lang="en-US" dirty="0" smtClean="0">
                <a:latin typeface="Times New Roman" pitchFamily="18" charset="0"/>
                <a:ea typeface="ＭＳ Ｐゴシック" pitchFamily="34" charset="-128"/>
              </a:rPr>
            </a:br>
            <a:r>
              <a:rPr lang="en-US" dirty="0" smtClean="0">
                <a:latin typeface="Times New Roman" pitchFamily="18" charset="0"/>
                <a:ea typeface="ＭＳ Ｐゴシック" pitchFamily="34" charset="-128"/>
              </a:rPr>
              <a:t>See separate Outreach Guidance and Notes document titled “Angle of Attack Systems Notes” and “Angle of </a:t>
            </a:r>
            <a:r>
              <a:rPr lang="en-US" smtClean="0">
                <a:latin typeface="Times New Roman" pitchFamily="18" charset="0"/>
                <a:ea typeface="ＭＳ Ｐゴシック" pitchFamily="34" charset="-128"/>
              </a:rPr>
              <a:t>Attack  Systems - Outreach </a:t>
            </a:r>
            <a:r>
              <a:rPr lang="en-US" dirty="0" smtClean="0">
                <a:latin typeface="Times New Roman" pitchFamily="18" charset="0"/>
                <a:ea typeface="ＭＳ Ｐゴシック" pitchFamily="34" charset="-128"/>
              </a:rPr>
              <a:t>Guidance”   located in approved presentations under GSJSC. </a:t>
            </a:r>
          </a:p>
          <a:p>
            <a:pPr eaLnBrk="1" hangingPunct="1"/>
            <a:endParaRPr lang="en-US" b="1" dirty="0" smtClean="0">
              <a:latin typeface="Times New Roman" pitchFamily="18" charset="0"/>
            </a:endParaRPr>
          </a:p>
          <a:p>
            <a:pPr eaLnBrk="1" hangingPunct="1"/>
            <a:endParaRPr lang="en-US" b="1" dirty="0" smtClean="0">
              <a:latin typeface="Times New Roman" pitchFamily="18" charset="0"/>
            </a:endParaRPr>
          </a:p>
          <a:p>
            <a:pPr eaLnBrk="1" hangingPunct="1"/>
            <a:r>
              <a:rPr lang="en-US" b="1" dirty="0" smtClean="0">
                <a:latin typeface="Times New Roman" pitchFamily="18" charset="0"/>
              </a:rPr>
              <a:t>Presentation Note:  </a:t>
            </a:r>
            <a:r>
              <a:rPr lang="en-US" i="1" dirty="0" smtClean="0">
                <a:latin typeface="Times New Roman" pitchFamily="18" charset="0"/>
              </a:rPr>
              <a:t>This is the title slide for Angle of Attack Systems</a:t>
            </a:r>
          </a:p>
          <a:p>
            <a:pPr eaLnBrk="1" hangingPunct="1"/>
            <a:endParaRPr lang="en-US" dirty="0" smtClean="0">
              <a:latin typeface="Times New Roman" pitchFamily="18" charset="0"/>
            </a:endParaRPr>
          </a:p>
          <a:p>
            <a:pPr eaLnBrk="1" hangingPunct="1"/>
            <a:r>
              <a:rPr lang="en-US" i="1" dirty="0" smtClean="0">
                <a:latin typeface="Times New Roman" pitchFamily="18" charset="0"/>
              </a:rPr>
              <a:t>Presentation notes  (stage direction and  presentation suggestions) will be preceded by a  </a:t>
            </a:r>
            <a:r>
              <a:rPr lang="en-US" b="1" dirty="0" smtClean="0">
                <a:latin typeface="Times New Roman" pitchFamily="18" charset="0"/>
              </a:rPr>
              <a:t>Bold header: </a:t>
            </a:r>
            <a:r>
              <a:rPr lang="en-US" i="1" dirty="0" smtClean="0">
                <a:latin typeface="Times New Roman" pitchFamily="18" charset="0"/>
              </a:rPr>
              <a:t>the notes themselves will be in Italic fonts.  </a:t>
            </a:r>
          </a:p>
          <a:p>
            <a:pPr eaLnBrk="1" hangingPunct="1"/>
            <a:endParaRPr lang="en-US" i="1" dirty="0" smtClean="0">
              <a:latin typeface="Times New Roman" pitchFamily="18" charset="0"/>
            </a:endParaRPr>
          </a:p>
          <a:p>
            <a:pPr eaLnBrk="1" hangingPunct="1"/>
            <a:r>
              <a:rPr lang="en-US" b="1" i="1" dirty="0" smtClean="0">
                <a:latin typeface="Times New Roman" pitchFamily="18" charset="0"/>
              </a:rPr>
              <a:t>Program control instructions </a:t>
            </a:r>
            <a:r>
              <a:rPr lang="en-US" i="1" dirty="0" smtClean="0">
                <a:latin typeface="Times New Roman" pitchFamily="18" charset="0"/>
              </a:rPr>
              <a:t>will be in bold fonts and look like this:  </a:t>
            </a:r>
            <a:r>
              <a:rPr lang="en-US" b="1" dirty="0" smtClean="0">
                <a:latin typeface="Times New Roman" pitchFamily="18" charset="0"/>
              </a:rPr>
              <a:t>(Click) </a:t>
            </a:r>
            <a:r>
              <a:rPr lang="en-US" i="1" dirty="0" smtClean="0">
                <a:latin typeface="Times New Roman" pitchFamily="18" charset="0"/>
              </a:rPr>
              <a:t>for building information within a slide;  or this:  </a:t>
            </a:r>
            <a:r>
              <a:rPr lang="en-US" b="1" dirty="0" smtClean="0">
                <a:latin typeface="Times New Roman" pitchFamily="18" charset="0"/>
              </a:rPr>
              <a:t>(Next Slide) </a:t>
            </a:r>
            <a:r>
              <a:rPr lang="en-US" i="1" dirty="0" smtClean="0">
                <a:latin typeface="Times New Roman" pitchFamily="18" charset="0"/>
              </a:rPr>
              <a:t>for slide advance.</a:t>
            </a:r>
            <a:endParaRPr lang="en-US" b="1" dirty="0" smtClean="0">
              <a:latin typeface="Times New Roman" pitchFamily="18" charset="0"/>
            </a:endParaRPr>
          </a:p>
          <a:p>
            <a:pPr eaLnBrk="1" hangingPunct="1"/>
            <a:endParaRPr lang="en-US" i="1" dirty="0" smtClean="0">
              <a:latin typeface="Times New Roman" pitchFamily="18" charset="0"/>
            </a:endParaRPr>
          </a:p>
          <a:p>
            <a:pPr eaLnBrk="1" hangingPunct="1"/>
            <a:r>
              <a:rPr lang="en-US" i="1" dirty="0" smtClean="0">
                <a:latin typeface="Times New Roman" pitchFamily="18" charset="0"/>
              </a:rPr>
              <a:t>Some slides contain background information that supports the concepts presented in the program.  </a:t>
            </a:r>
          </a:p>
          <a:p>
            <a:pPr eaLnBrk="1" hangingPunct="1"/>
            <a:endParaRPr lang="en-US" i="1" dirty="0" smtClean="0">
              <a:latin typeface="Times New Roman" pitchFamily="18" charset="0"/>
            </a:endParaRPr>
          </a:p>
          <a:p>
            <a:pPr eaLnBrk="1" hangingPunct="1"/>
            <a:r>
              <a:rPr lang="en-US" i="1" dirty="0" smtClean="0">
                <a:latin typeface="Times New Roman" pitchFamily="18" charset="0"/>
              </a:rPr>
              <a:t>Background information will always appear last and will be preceded by a bold  </a:t>
            </a:r>
            <a:r>
              <a:rPr lang="en-US" b="1" dirty="0" smtClean="0">
                <a:latin typeface="Times New Roman" pitchFamily="18" charset="0"/>
              </a:rPr>
              <a:t>Background: </a:t>
            </a:r>
            <a:r>
              <a:rPr lang="en-US" i="1" dirty="0" smtClean="0">
                <a:latin typeface="Times New Roman" pitchFamily="18" charset="0"/>
              </a:rPr>
              <a:t>identification.</a:t>
            </a:r>
          </a:p>
          <a:p>
            <a:pPr eaLnBrk="1" hangingPunct="1"/>
            <a:endParaRPr lang="en-US" i="1" dirty="0" smtClean="0">
              <a:latin typeface="Times New Roman" pitchFamily="18" charset="0"/>
            </a:endParaRPr>
          </a:p>
          <a:p>
            <a:pPr eaLnBrk="1" hangingPunct="1"/>
            <a:r>
              <a:rPr lang="en-US" i="1" dirty="0" smtClean="0">
                <a:latin typeface="Times New Roman" pitchFamily="18" charset="0"/>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ndParaRPr>
          </a:p>
          <a:p>
            <a:pPr eaLnBrk="1" hangingPunct="1"/>
            <a:r>
              <a:rPr lang="en-US" i="1" dirty="0" smtClean="0">
                <a:latin typeface="Times New Roman" pitchFamily="18" charset="0"/>
              </a:rPr>
              <a:t>The production team hope you and your audience will enjoy the show.   Break a leg!   </a:t>
            </a:r>
            <a:r>
              <a:rPr lang="en-US" b="1" dirty="0" smtClean="0">
                <a:latin typeface="Times New Roman" pitchFamily="18" charset="0"/>
              </a:rPr>
              <a:t>(Next Slide) </a:t>
            </a:r>
            <a:endParaRPr lang="en-US" i="1" dirty="0" smtClean="0">
              <a:latin typeface="Times New Roman" pitchFamily="18" charset="0"/>
            </a:endParaRPr>
          </a:p>
          <a:p>
            <a:pPr eaLnBrk="1" hangingPunct="1"/>
            <a:endParaRPr lang="en-US" i="1" dirty="0" smtClean="0">
              <a:latin typeface="Times New Roman" pitchFamily="18" charset="0"/>
            </a:endParaRP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FAA’s Small Airplane Directorate has streamlined the process for production and retrofit approval of AOA devices.  </a:t>
            </a:r>
          </a:p>
          <a:p>
            <a:endParaRPr lang="en-US" smtClean="0">
              <a:latin typeface="Times New Roman" pitchFamily="18" charset="0"/>
            </a:endParaRPr>
          </a:p>
          <a:p>
            <a:r>
              <a:rPr lang="en-US" smtClean="0">
                <a:latin typeface="Times New Roman" pitchFamily="18" charset="0"/>
              </a:rPr>
              <a:t> </a:t>
            </a:r>
            <a:r>
              <a:rPr lang="en-US" b="1" smtClean="0">
                <a:latin typeface="Times New Roman" pitchFamily="18" charset="0"/>
              </a:rPr>
              <a:t>(Next Slide)</a:t>
            </a:r>
          </a:p>
          <a:p>
            <a:endParaRPr lang="en-US" smtClean="0">
              <a:latin typeface="Times New Roman"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4BDD5D1-2D41-482F-9E02-8DB6E0D9C104}" type="slidenum">
              <a:rPr lang="en-US" sz="1200" smtClean="0">
                <a:latin typeface="Times New Roman" pitchFamily="18" charset="0"/>
              </a:rPr>
              <a:pPr eaLnBrk="1" hangingPunct="1"/>
              <a:t>10</a:t>
            </a:fld>
            <a:endParaRPr lang="en-US" sz="12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FAA’s Small Airplane Directorate has streamlined the process for production and retrofit approval of AOA devices.  </a:t>
            </a:r>
          </a:p>
          <a:p>
            <a:endParaRPr lang="en-US" smtClean="0">
              <a:latin typeface="Times New Roman" pitchFamily="18" charset="0"/>
            </a:endParaRPr>
          </a:p>
          <a:p>
            <a:r>
              <a:rPr lang="en-US" b="1" smtClean="0">
                <a:latin typeface="Times New Roman" pitchFamily="18" charset="0"/>
              </a:rPr>
              <a:t>Presentation Note:   </a:t>
            </a:r>
            <a:r>
              <a:rPr lang="en-US" i="1" smtClean="0">
                <a:latin typeface="Times New Roman" pitchFamily="18" charset="0"/>
              </a:rPr>
              <a:t>If you have an internet connection you can access the Press Release by clicking on the information button on the lower right of the screen</a:t>
            </a:r>
            <a:endParaRPr lang="en-US" smtClean="0">
              <a:latin typeface="Times New Roman" pitchFamily="18" charset="0"/>
            </a:endParaRPr>
          </a:p>
          <a:p>
            <a:endParaRPr lang="en-US" smtClean="0">
              <a:latin typeface="Times New Roman" pitchFamily="18" charset="0"/>
            </a:endParaRPr>
          </a:p>
          <a:p>
            <a:r>
              <a:rPr lang="en-US" smtClean="0">
                <a:latin typeface="Times New Roman" pitchFamily="18" charset="0"/>
              </a:rPr>
              <a:t> </a:t>
            </a:r>
            <a:r>
              <a:rPr lang="en-US" b="1" smtClean="0">
                <a:latin typeface="Times New Roman" pitchFamily="18" charset="0"/>
              </a:rPr>
              <a:t>(Next Slide)</a:t>
            </a:r>
          </a:p>
          <a:p>
            <a:endParaRPr lang="en-US" smtClean="0">
              <a:latin typeface="Times New Roman"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9D7BBB66-7558-4122-8E71-D2DAEFCA0A5A}" type="slidenum">
              <a:rPr lang="en-US" sz="1200" smtClean="0">
                <a:latin typeface="Times New Roman" pitchFamily="18" charset="0"/>
              </a:rPr>
              <a:pPr eaLnBrk="1" hangingPunct="1"/>
              <a:t>11</a:t>
            </a:fld>
            <a:endParaRPr lang="en-US"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Angle of Attack systems promise so much benefit that we urge you to look into them for the aircraft you own or fly </a:t>
            </a:r>
            <a:r>
              <a:rPr lang="en-US" b="1" smtClean="0">
                <a:latin typeface="Times New Roman" pitchFamily="18" charset="0"/>
              </a:rPr>
              <a:t>(Click)</a:t>
            </a:r>
          </a:p>
          <a:p>
            <a:endParaRPr lang="en-US" smtClean="0">
              <a:latin typeface="Times New Roman" pitchFamily="18" charset="0"/>
            </a:endParaRPr>
          </a:p>
          <a:p>
            <a:r>
              <a:rPr lang="en-US" smtClean="0">
                <a:latin typeface="Times New Roman" pitchFamily="18" charset="0"/>
              </a:rPr>
              <a:t>And be sure to keep your skills sharp through practice of stalls &amp; slow flight as well as pattern and instrument work.  </a:t>
            </a:r>
            <a:r>
              <a:rPr lang="en-US" b="1" smtClean="0">
                <a:latin typeface="Times New Roman" pitchFamily="18" charset="0"/>
              </a:rPr>
              <a:t>(Click)</a:t>
            </a:r>
          </a:p>
          <a:p>
            <a:endParaRPr lang="en-US" smtClean="0">
              <a:latin typeface="Times New Roman" pitchFamily="18" charset="0"/>
            </a:endParaRPr>
          </a:p>
          <a:p>
            <a:r>
              <a:rPr lang="en-US" smtClean="0">
                <a:latin typeface="Times New Roman" pitchFamily="18" charset="0"/>
              </a:rPr>
              <a:t>Fly regularly with a CFI and be sure to document your achievement in the Wings Proficiency Program.  It’s a great way to stay on top of your game.  </a:t>
            </a:r>
          </a:p>
          <a:p>
            <a:endParaRPr lang="en-US" smtClean="0">
              <a:latin typeface="Times New Roman" pitchFamily="18" charset="0"/>
            </a:endParaRPr>
          </a:p>
          <a:p>
            <a:r>
              <a:rPr lang="en-US" b="1" smtClean="0">
                <a:latin typeface="Times New Roman" pitchFamily="18" charset="0"/>
              </a:rPr>
              <a:t>(Next Slide) </a:t>
            </a:r>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A112ED7-6191-42AC-98F4-EADF6807EF6F}" type="slidenum">
              <a:rPr lang="en-US" sz="1200" smtClean="0">
                <a:latin typeface="Times New Roman" pitchFamily="18" charset="0"/>
              </a:rPr>
              <a:pPr eaLnBrk="1" hangingPunct="1"/>
              <a:t>12</a:t>
            </a:fld>
            <a:endParaRPr lang="en-US"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New Roman" pitchFamily="18" charset="0"/>
              </a:rPr>
              <a:t>Presentation Note:   </a:t>
            </a:r>
            <a:r>
              <a:rPr lang="en-US" i="1" smtClean="0">
                <a:latin typeface="Times New Roman" pitchFamily="18" charset="0"/>
              </a:rPr>
              <a:t>If you have an internet connection you can access the resources by clicking on text.  If there’s no internet access the audience can copy the URLs below each item.</a:t>
            </a:r>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a:p>
            <a:r>
              <a:rPr lang="en-US" smtClean="0">
                <a:latin typeface="Times New Roman" pitchFamily="18" charset="0"/>
              </a:rPr>
              <a:t>Here are some places you can go for more information.</a:t>
            </a:r>
          </a:p>
          <a:p>
            <a:endParaRPr lang="en-US" smtClean="0">
              <a:latin typeface="Times New Roman" pitchFamily="18" charset="0"/>
            </a:endParaRPr>
          </a:p>
          <a:p>
            <a:r>
              <a:rPr lang="en-US" b="1" smtClean="0">
                <a:latin typeface="Times New Roman" pitchFamily="18" charset="0"/>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23EEEB2D-F363-418A-A200-8E8A1A29EBAC}" type="slidenum">
              <a:rPr lang="en-US" sz="1200" smtClean="0">
                <a:latin typeface="Times New Roman" pitchFamily="18" charset="0"/>
              </a:rPr>
              <a:pPr eaLnBrk="1" hangingPunct="1"/>
              <a:t>13</a:t>
            </a:fld>
            <a:endParaRPr lang="en-US" sz="120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latin typeface="Times New Roman" pitchFamily="18" charset="0"/>
            </a:endParaRPr>
          </a:p>
          <a:p>
            <a:r>
              <a:rPr lang="en-US" b="1" smtClean="0">
                <a:latin typeface="Times New Roman" pitchFamily="18" charset="0"/>
              </a:rPr>
              <a:t>Presentation Note:   </a:t>
            </a:r>
            <a:r>
              <a:rPr lang="en-US" i="1" smtClean="0">
                <a:latin typeface="Times New Roman" pitchFamily="18" charset="0"/>
              </a:rPr>
              <a:t>You may wish to provide your contact information and main FSDO phone number here.  Modify with </a:t>
            </a:r>
          </a:p>
          <a:p>
            <a:r>
              <a:rPr lang="en-US" i="1" smtClean="0">
                <a:latin typeface="Times New Roman" pitchFamily="18" charset="0"/>
              </a:rPr>
              <a:t>Your information or leave blank.</a:t>
            </a:r>
          </a:p>
          <a:p>
            <a:endParaRPr lang="en-US" i="1" smtClean="0">
              <a:latin typeface="Times New Roman" pitchFamily="18" charset="0"/>
            </a:endParaRPr>
          </a:p>
          <a:p>
            <a:r>
              <a:rPr lang="en-US" i="1" smtClean="0">
                <a:latin typeface="Times New Roman" pitchFamily="18" charset="0"/>
              </a:rPr>
              <a:t> </a:t>
            </a:r>
            <a:r>
              <a:rPr lang="en-US" b="1" smtClean="0">
                <a:latin typeface="Times New Roman" pitchFamily="18" charset="0"/>
              </a:rPr>
              <a:t>(Next Slide)</a:t>
            </a:r>
          </a:p>
          <a:p>
            <a:endParaRPr lang="en-US" i="1" smtClean="0">
              <a:latin typeface="Times New Roman" pitchFamily="18"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1E8C3D1B-B172-40C8-B570-5C76C07A9C4A}" type="slidenum">
              <a:rPr lang="en-US" sz="1200" smtClean="0">
                <a:latin typeface="Times New Roman" pitchFamily="18" charset="0"/>
              </a:rPr>
              <a:pPr eaLnBrk="1" hangingPunct="1"/>
              <a:t>14</a:t>
            </a:fld>
            <a:endParaRPr lang="en-US" sz="120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0F7F877-F221-40C7-9FE3-22F7FBFD2590}" type="slidenum">
              <a:rPr lang="en-US" sz="1200" smtClean="0">
                <a:latin typeface="Times New Roman" pitchFamily="18" charset="0"/>
              </a:rPr>
              <a:pPr eaLnBrk="1" hangingPunct="1"/>
              <a:t>15</a:t>
            </a:fld>
            <a:endParaRPr lang="en-US" sz="1200" smtClean="0">
              <a:latin typeface="Times New Roman"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Times New Roman" pitchFamily="18" charset="0"/>
              </a:rPr>
              <a:t>The End</a:t>
            </a:r>
            <a:endParaRPr lang="en-US" i="1"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New Roman" pitchFamily="18" charset="0"/>
              </a:rPr>
              <a:t>Presentation Note: </a:t>
            </a:r>
            <a:r>
              <a:rPr lang="en-US" i="1" smtClean="0">
                <a:latin typeface="Times New Roman" pitchFamily="18" charset="0"/>
              </a:rPr>
              <a:t>Here’s where you can discuss venue logistics, acknowledge sponsors, and deliver other information you want your audience to know in the beginning.  </a:t>
            </a:r>
          </a:p>
          <a:p>
            <a:endParaRPr lang="en-US" i="1" smtClean="0">
              <a:latin typeface="Times New Roman" pitchFamily="18" charset="0"/>
            </a:endParaRPr>
          </a:p>
          <a:p>
            <a:r>
              <a:rPr lang="en-US" i="1" smtClean="0">
                <a:latin typeface="Times New Roman" pitchFamily="18" charset="0"/>
              </a:rPr>
              <a:t>You can add slides after this one to fit your situation. </a:t>
            </a:r>
            <a:r>
              <a:rPr lang="en-US" b="1" smtClean="0">
                <a:latin typeface="Times New Roman" pitchFamily="18" charset="0"/>
              </a:rPr>
              <a:t>(Next Slide) </a:t>
            </a:r>
            <a:endParaRPr lang="en-US" i="1" smtClean="0">
              <a:latin typeface="Times New Roman" pitchFamily="18" charset="0"/>
            </a:endParaRPr>
          </a:p>
          <a:p>
            <a:endParaRPr lang="en-US" i="1" smtClean="0">
              <a:latin typeface="Times New Roman" pitchFamily="18" charset="0"/>
            </a:endParaRPr>
          </a:p>
          <a:p>
            <a:endParaRPr lang="en-US" i="1" smtClean="0">
              <a:latin typeface="Times New Roman" pitchFamily="18"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326AD64D-9564-469A-B4DD-240A8FF4F1F1}" type="slidenum">
              <a:rPr lang="en-US" sz="1200" smtClean="0">
                <a:latin typeface="Times New Roman" pitchFamily="18" charset="0"/>
              </a:rPr>
              <a:pPr eaLnBrk="1" hangingPunct="1"/>
              <a:t>2</a:t>
            </a:fld>
            <a:endParaRPr lang="en-US" sz="120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We want to take just a few minutes to talk about angle of attack systems.  (</a:t>
            </a:r>
            <a:r>
              <a:rPr lang="en-US" b="1" smtClean="0">
                <a:latin typeface="Times New Roman" pitchFamily="18" charset="0"/>
              </a:rPr>
              <a:t>Click)  </a:t>
            </a:r>
          </a:p>
          <a:p>
            <a:endParaRPr lang="en-US" smtClean="0">
              <a:latin typeface="Times New Roman" pitchFamily="18" charset="0"/>
            </a:endParaRPr>
          </a:p>
          <a:p>
            <a:r>
              <a:rPr lang="en-US" smtClean="0">
                <a:latin typeface="Times New Roman" pitchFamily="18" charset="0"/>
              </a:rPr>
              <a:t>Stalls and spins are still major contributors to GA accidents so we’ll cover a few statistics </a:t>
            </a:r>
            <a:r>
              <a:rPr lang="en-US" b="1" smtClean="0">
                <a:latin typeface="Times New Roman" pitchFamily="18" charset="0"/>
              </a:rPr>
              <a:t>(Click)</a:t>
            </a:r>
          </a:p>
          <a:p>
            <a:endParaRPr lang="en-US" smtClean="0">
              <a:latin typeface="Times New Roman" pitchFamily="18" charset="0"/>
            </a:endParaRPr>
          </a:p>
          <a:p>
            <a:r>
              <a:rPr lang="en-US" smtClean="0">
                <a:latin typeface="Times New Roman" pitchFamily="18" charset="0"/>
              </a:rPr>
              <a:t>We’ll talk a bit about the problems in using airspeed for stall avoidance</a:t>
            </a:r>
            <a:r>
              <a:rPr lang="en-US" b="1" smtClean="0">
                <a:latin typeface="Times New Roman" pitchFamily="18" charset="0"/>
              </a:rPr>
              <a:t>.  (Click)  </a:t>
            </a:r>
          </a:p>
          <a:p>
            <a:endParaRPr lang="en-US" smtClean="0">
              <a:latin typeface="Times New Roman" pitchFamily="18" charset="0"/>
            </a:endParaRPr>
          </a:p>
          <a:p>
            <a:r>
              <a:rPr lang="en-US" smtClean="0">
                <a:latin typeface="Times New Roman" pitchFamily="18" charset="0"/>
              </a:rPr>
              <a:t>And we’ll discuss some angle of attack sollutions</a:t>
            </a:r>
            <a:r>
              <a:rPr lang="en-US" b="1" smtClean="0">
                <a:latin typeface="Times New Roman" pitchFamily="18" charset="0"/>
              </a:rPr>
              <a:t>.  (Click)</a:t>
            </a:r>
          </a:p>
          <a:p>
            <a:endParaRPr lang="en-US" smtClean="0">
              <a:latin typeface="Times New Roman" pitchFamily="18" charset="0"/>
            </a:endParaRPr>
          </a:p>
          <a:p>
            <a:r>
              <a:rPr lang="en-US" smtClean="0">
                <a:latin typeface="Times New Roman" pitchFamily="18" charset="0"/>
              </a:rPr>
              <a:t>Finally we’ll offer some tips for successful maneuvering flight task accomplishment </a:t>
            </a:r>
          </a:p>
          <a:p>
            <a:endParaRPr lang="en-US" smtClean="0">
              <a:latin typeface="Times New Roman" pitchFamily="18" charset="0"/>
            </a:endParaRPr>
          </a:p>
          <a:p>
            <a:r>
              <a:rPr lang="en-US" b="1" smtClean="0">
                <a:latin typeface="Times New Roman" pitchFamily="18" charset="0"/>
              </a:rPr>
              <a:t>Presentation Note: </a:t>
            </a:r>
            <a:r>
              <a:rPr lang="en-US" i="1" smtClean="0">
                <a:latin typeface="Times New Roman" pitchFamily="18" charset="0"/>
              </a:rPr>
              <a:t>If you’ll be discussing additional items, add them to this list  </a:t>
            </a:r>
            <a:r>
              <a:rPr lang="en-US" b="1" smtClean="0">
                <a:latin typeface="Times New Roman" pitchFamily="18" charset="0"/>
              </a:rPr>
              <a:t>(Next Slide) </a:t>
            </a:r>
            <a:endParaRPr lang="en-US" i="1" smtClean="0">
              <a:latin typeface="Times New Roman" pitchFamily="18"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130CDDC9-290E-4BBD-982E-8517647EFD1D}" type="slidenum">
              <a:rPr lang="en-US" sz="1200" smtClean="0">
                <a:latin typeface="Times New Roman" pitchFamily="18" charset="0"/>
              </a:rPr>
              <a:pPr eaLnBrk="1" hangingPunct="1"/>
              <a:t>3</a:t>
            </a:fld>
            <a:endParaRPr lang="en-US" sz="12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MS PGothic" pitchFamily="34" charset="-128"/>
              </a:defRPr>
            </a:lvl1pPr>
            <a:lvl2pPr marL="742950" indent="-285750" defTabSz="920750" eaLnBrk="0" hangingPunct="0">
              <a:defRPr sz="2400">
                <a:solidFill>
                  <a:schemeClr val="tx1"/>
                </a:solidFill>
                <a:latin typeface="Arial" charset="0"/>
                <a:ea typeface="MS PGothic" pitchFamily="34" charset="-128"/>
              </a:defRPr>
            </a:lvl2pPr>
            <a:lvl3pPr marL="1143000" indent="-228600" defTabSz="920750" eaLnBrk="0" hangingPunct="0">
              <a:defRPr sz="2400">
                <a:solidFill>
                  <a:schemeClr val="tx1"/>
                </a:solidFill>
                <a:latin typeface="Arial" charset="0"/>
                <a:ea typeface="MS PGothic" pitchFamily="34" charset="-128"/>
              </a:defRPr>
            </a:lvl3pPr>
            <a:lvl4pPr marL="1600200" indent="-228600" defTabSz="920750" eaLnBrk="0" hangingPunct="0">
              <a:defRPr sz="2400">
                <a:solidFill>
                  <a:schemeClr val="tx1"/>
                </a:solidFill>
                <a:latin typeface="Arial" charset="0"/>
                <a:ea typeface="MS PGothic" pitchFamily="34" charset="-128"/>
              </a:defRPr>
            </a:lvl4pPr>
            <a:lvl5pPr marL="2057400" indent="-228600" defTabSz="920750" eaLnBrk="0" hangingPunct="0">
              <a:defRPr sz="2400">
                <a:solidFill>
                  <a:schemeClr val="tx1"/>
                </a:solidFill>
                <a:latin typeface="Arial" charset="0"/>
                <a:ea typeface="MS PGothic"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AA5643E-48D8-4D38-9962-6F9507B2AC13}" type="slidenum">
              <a:rPr lang="en-US" sz="1200" smtClean="0">
                <a:latin typeface="Times New Roman" pitchFamily="18" charset="0"/>
              </a:rPr>
              <a:pPr eaLnBrk="1" hangingPunct="1"/>
              <a:t>4</a:t>
            </a:fld>
            <a:endParaRPr lang="en-US" sz="1200" smtClean="0">
              <a:latin typeface="Times New Roman" pitchFamily="18" charset="0"/>
            </a:endParaRPr>
          </a:p>
        </p:txBody>
      </p:sp>
      <p:sp>
        <p:nvSpPr>
          <p:cNvPr id="31747" name="Rectangle 2"/>
          <p:cNvSpPr>
            <a:spLocks noGrp="1" noRot="1" noChangeAspect="1" noChangeArrowheads="1" noTextEdit="1"/>
          </p:cNvSpPr>
          <p:nvPr>
            <p:ph type="sldImg"/>
          </p:nvPr>
        </p:nvSpPr>
        <p:spPr>
          <a:xfrm>
            <a:off x="1160463" y="693738"/>
            <a:ext cx="4616450" cy="346233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Times New Roman" pitchFamily="18" charset="0"/>
              </a:rPr>
              <a:t>Presentation Note:  </a:t>
            </a:r>
            <a:r>
              <a:rPr lang="en-US" i="1" smtClean="0">
                <a:latin typeface="Times New Roman" pitchFamily="18" charset="0"/>
              </a:rPr>
              <a:t>Ask the audience to consider these statements with respect to stalls.  When they have answered; click to reveal the correct answer.</a:t>
            </a:r>
          </a:p>
          <a:p>
            <a:pPr eaLnBrk="1" hangingPunct="1"/>
            <a:endParaRPr lang="en-US" i="1" smtClean="0">
              <a:latin typeface="Times New Roman" pitchFamily="18" charset="0"/>
            </a:endParaRPr>
          </a:p>
          <a:p>
            <a:pPr eaLnBrk="1" hangingPunct="1"/>
            <a:r>
              <a:rPr lang="en-US" b="1" smtClean="0">
                <a:latin typeface="Times New Roman" pitchFamily="18" charset="0"/>
              </a:rPr>
              <a:t>(Click)</a:t>
            </a:r>
          </a:p>
          <a:p>
            <a:pPr eaLnBrk="1" hangingPunct="1"/>
            <a:endParaRPr lang="en-US" b="1" i="1" smtClean="0">
              <a:latin typeface="Times New Roman" pitchFamily="18" charset="0"/>
            </a:endParaRPr>
          </a:p>
          <a:p>
            <a:pPr eaLnBrk="1" hangingPunct="1"/>
            <a:r>
              <a:rPr lang="en-US" smtClean="0">
                <a:latin typeface="Times New Roman" pitchFamily="18" charset="0"/>
              </a:rPr>
              <a:t>That’s right.  Stalls can occur at any airspeed in any phase of flight.  They are a factor in many fatal accidents and often – but not always – involve low time pilots.</a:t>
            </a:r>
          </a:p>
          <a:p>
            <a:pPr eaLnBrk="1" hangingPunct="1"/>
            <a:endParaRPr lang="en-US" smtClean="0">
              <a:latin typeface="Times New Roman" pitchFamily="18" charset="0"/>
            </a:endParaRPr>
          </a:p>
          <a:p>
            <a:pPr eaLnBrk="1" hangingPunct="1"/>
            <a:r>
              <a:rPr lang="en-US" b="1" smtClean="0">
                <a:latin typeface="Times New Roman" pitchFamily="18" charset="0"/>
              </a:rPr>
              <a:t>(Next Slide) </a:t>
            </a:r>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b="1"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Here’s the lowdown on Stall/Spin Accidents.  They are deadly.  More than half occur in the traffic pattern and most of the rest involve maneuvering – usually too close to the ground for recovery.</a:t>
            </a:r>
          </a:p>
          <a:p>
            <a:endParaRPr lang="en-US" smtClean="0">
              <a:latin typeface="Times New Roman" pitchFamily="18" charset="0"/>
            </a:endParaRPr>
          </a:p>
          <a:p>
            <a:r>
              <a:rPr lang="en-US" smtClean="0">
                <a:latin typeface="Times New Roman" pitchFamily="18" charset="0"/>
              </a:rPr>
              <a:t>That all works out to one fatal accident every three days for the past ten years.</a:t>
            </a:r>
          </a:p>
          <a:p>
            <a:endParaRPr lang="en-US" smtClean="0">
              <a:latin typeface="Times New Roman" pitchFamily="18" charset="0"/>
            </a:endParaRPr>
          </a:p>
          <a:p>
            <a:r>
              <a:rPr lang="en-US" b="1" smtClean="0">
                <a:latin typeface="Times New Roman" pitchFamily="18" charset="0"/>
              </a:rPr>
              <a:t>(Next Slide)</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A8857D3-6598-4FE1-8877-9CF08F875E48}" type="slidenum">
              <a:rPr lang="en-US" sz="1200" smtClean="0">
                <a:latin typeface="Times New Roman" pitchFamily="18" charset="0"/>
              </a:rPr>
              <a:pPr eaLnBrk="1" hangingPunct="1"/>
              <a:t>5</a:t>
            </a:fld>
            <a:endParaRPr lang="en-US" sz="12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We often discuss stalls with respect to airspeed and that can be a problem.</a:t>
            </a:r>
          </a:p>
          <a:p>
            <a:endParaRPr lang="en-US" smtClean="0">
              <a:latin typeface="Times New Roman" pitchFamily="18" charset="0"/>
            </a:endParaRPr>
          </a:p>
          <a:p>
            <a:r>
              <a:rPr lang="en-US" smtClean="0">
                <a:latin typeface="Times New Roman" pitchFamily="18" charset="0"/>
              </a:rPr>
              <a:t>Wings stall when their critical angle of attack is exceeded.  Airspeed is a secondary indication of how close we are to the critical angle of attack. </a:t>
            </a:r>
          </a:p>
          <a:p>
            <a:endParaRPr lang="en-US" smtClean="0">
              <a:latin typeface="Times New Roman" pitchFamily="18" charset="0"/>
            </a:endParaRPr>
          </a:p>
          <a:p>
            <a:r>
              <a:rPr lang="en-US" b="1" smtClean="0">
                <a:latin typeface="Times New Roman" pitchFamily="18" charset="0"/>
              </a:rPr>
              <a:t>(Next Slide)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6228C2E0-AAE1-4877-9FAC-42D57D9730BB}" type="slidenum">
              <a:rPr lang="en-US" sz="1200" smtClean="0">
                <a:latin typeface="Times New Roman" pitchFamily="18" charset="0"/>
              </a:rPr>
              <a:pPr eaLnBrk="1" hangingPunct="1"/>
              <a:t>6</a:t>
            </a:fld>
            <a:endParaRPr lang="en-US" sz="12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There are problems with using airspeed indications for stall avoidance.  </a:t>
            </a:r>
            <a:r>
              <a:rPr lang="en-US" b="1" smtClean="0">
                <a:latin typeface="Times New Roman" pitchFamily="18" charset="0"/>
              </a:rPr>
              <a:t>(Click)</a:t>
            </a:r>
            <a:endParaRPr lang="en-US" smtClean="0">
              <a:latin typeface="Times New Roman" pitchFamily="18" charset="0"/>
            </a:endParaRPr>
          </a:p>
          <a:p>
            <a:endParaRPr lang="en-US" smtClean="0">
              <a:latin typeface="Times New Roman" pitchFamily="18" charset="0"/>
            </a:endParaRPr>
          </a:p>
          <a:p>
            <a:r>
              <a:rPr lang="en-US" smtClean="0">
                <a:latin typeface="Times New Roman" pitchFamily="18" charset="0"/>
              </a:rPr>
              <a:t>One being that Stall speed changes with aircraft configuration. </a:t>
            </a:r>
            <a:r>
              <a:rPr lang="en-US" b="1" smtClean="0">
                <a:latin typeface="Times New Roman" pitchFamily="18" charset="0"/>
              </a:rPr>
              <a:t>(Click)</a:t>
            </a:r>
            <a:endParaRPr lang="en-US" smtClean="0">
              <a:latin typeface="Times New Roman" pitchFamily="18" charset="0"/>
            </a:endParaRPr>
          </a:p>
          <a:p>
            <a:endParaRPr lang="en-US" smtClean="0">
              <a:latin typeface="Times New Roman" pitchFamily="18" charset="0"/>
            </a:endParaRPr>
          </a:p>
          <a:p>
            <a:r>
              <a:rPr lang="en-US" smtClean="0">
                <a:latin typeface="Times New Roman" pitchFamily="18" charset="0"/>
              </a:rPr>
              <a:t>Another has to do with aircraft load.  As load or weight increase stall speed will also increase.</a:t>
            </a:r>
          </a:p>
          <a:p>
            <a:endParaRPr lang="en-US" smtClean="0">
              <a:latin typeface="Times New Roman" pitchFamily="18" charset="0"/>
            </a:endParaRPr>
          </a:p>
          <a:p>
            <a:r>
              <a:rPr lang="en-US" smtClean="0">
                <a:latin typeface="Times New Roman" pitchFamily="18" charset="0"/>
              </a:rPr>
              <a:t>So if a wing can stall at any airspeed in any configuration pilots must manage angle of attack and that argues for an AOA display and/warning system in the aircraft.</a:t>
            </a:r>
          </a:p>
          <a:p>
            <a:endParaRPr lang="en-US" smtClean="0">
              <a:latin typeface="Times New Roman" pitchFamily="18" charset="0"/>
            </a:endParaRPr>
          </a:p>
          <a:p>
            <a:r>
              <a:rPr lang="en-US" b="1" smtClean="0">
                <a:latin typeface="Times New Roman" pitchFamily="18" charset="0"/>
              </a:rPr>
              <a:t>(Next Slide)</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C305776-DCC3-475D-B68A-66892D699909}" type="slidenum">
              <a:rPr lang="en-US" sz="1200" smtClean="0">
                <a:latin typeface="Times New Roman" pitchFamily="18" charset="0"/>
              </a:rPr>
              <a:pPr eaLnBrk="1" hangingPunct="1"/>
              <a:t>7</a:t>
            </a:fld>
            <a:endParaRPr lang="en-US" sz="12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Military aircraft have had AOA indicators for years.  They’re essential to getting optimum performance in challenging situations but also very useful in routine flying as well.  Only recently have they become more available and affordable for GA aircraft.</a:t>
            </a:r>
          </a:p>
          <a:p>
            <a:endParaRPr lang="en-US" smtClean="0">
              <a:latin typeface="Times New Roman" pitchFamily="18" charset="0"/>
            </a:endParaRPr>
          </a:p>
          <a:p>
            <a:r>
              <a:rPr lang="en-US" b="1" smtClean="0">
                <a:latin typeface="Times New Roman" pitchFamily="18" charset="0"/>
              </a:rPr>
              <a:t>(Next Slide)</a:t>
            </a:r>
          </a:p>
          <a:p>
            <a:endParaRPr lang="en-US" smtClean="0">
              <a:latin typeface="Times New Roman"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EECC5E56-B6B3-49F4-A540-0EB00FAF8A0B}" type="slidenum">
              <a:rPr lang="en-US" sz="1200" smtClean="0">
                <a:latin typeface="Times New Roman" pitchFamily="18" charset="0"/>
              </a:rPr>
              <a:pPr eaLnBrk="1" hangingPunct="1"/>
              <a:t>8</a:t>
            </a:fld>
            <a:endParaRPr lang="en-US" sz="12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AOA indicators are showing up on many new aircraft and there are also a number of affordable options for retrofit as well.  Angle of attack sensing &amp; display that go a long way toward reducing the number of stall/spin accidents.</a:t>
            </a:r>
          </a:p>
          <a:p>
            <a:endParaRPr lang="en-US" smtClean="0">
              <a:latin typeface="Times New Roman" pitchFamily="18" charset="0"/>
            </a:endParaRPr>
          </a:p>
          <a:p>
            <a:r>
              <a:rPr lang="en-US" smtClean="0">
                <a:latin typeface="Times New Roman" pitchFamily="18" charset="0"/>
              </a:rPr>
              <a:t> </a:t>
            </a:r>
            <a:r>
              <a:rPr lang="en-US" b="1" smtClean="0">
                <a:latin typeface="Times New Roman" pitchFamily="18" charset="0"/>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C6B50ABC-FF92-4F66-B092-6CD6A26ADE50}" type="slidenum">
              <a:rPr lang="en-US" sz="1200" smtClean="0">
                <a:latin typeface="Times New Roman" pitchFamily="18" charset="0"/>
              </a:rPr>
              <a:pPr eaLnBrk="1" hangingPunct="1"/>
              <a:t>9</a:t>
            </a:fld>
            <a:endParaRPr lang="en-US" sz="12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sp>
        <p:nvSpPr>
          <p:cNvPr id="3" name="Text Box 1051"/>
          <p:cNvSpPr txBox="1">
            <a:spLocks noChangeArrowheads="1"/>
          </p:cNvSpPr>
          <p:nvPr userDrawn="1"/>
        </p:nvSpPr>
        <p:spPr bwMode="auto">
          <a:xfrm>
            <a:off x="427038" y="4497388"/>
            <a:ext cx="4822825" cy="1077912"/>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charset="-128"/>
              </a:defRPr>
            </a:lvl9pPr>
          </a:lstStyle>
          <a:p>
            <a:pPr algn="l" eaLnBrk="1" hangingPunct="1">
              <a:buFontTx/>
              <a:buNone/>
              <a:defRPr/>
            </a:pPr>
            <a:r>
              <a:rPr lang="en-US" sz="1600" b="1" dirty="0" smtClean="0">
                <a:solidFill>
                  <a:schemeClr val="bg1"/>
                </a:solidFill>
              </a:rPr>
              <a:t>Presented to:  </a:t>
            </a:r>
          </a:p>
          <a:p>
            <a:pPr algn="l" eaLnBrk="1" hangingPunct="1">
              <a:buFontTx/>
              <a:buNone/>
              <a:defRPr/>
            </a:pPr>
            <a:r>
              <a:rPr lang="en-US" sz="1600" b="1" dirty="0" smtClean="0">
                <a:solidFill>
                  <a:schemeClr val="bg1"/>
                </a:solidFill>
              </a:rPr>
              <a:t>By:  	</a:t>
            </a:r>
          </a:p>
          <a:p>
            <a:pPr algn="l" eaLnBrk="1" hangingPunct="1">
              <a:buFontTx/>
              <a:buNone/>
              <a:defRPr/>
            </a:pPr>
            <a:r>
              <a:rPr lang="en-US" sz="1600" b="1" dirty="0" smtClean="0">
                <a:solidFill>
                  <a:schemeClr val="bg1"/>
                </a:solidFill>
              </a:rPr>
              <a:t>Date:</a:t>
            </a:r>
          </a:p>
        </p:txBody>
      </p:sp>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288" y="2886075"/>
            <a:ext cx="4938712"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71463"/>
            <a:ext cx="2895600" cy="909637"/>
            <a:chOff x="3700" y="171"/>
            <a:chExt cx="1824" cy="573"/>
          </a:xfrm>
        </p:grpSpPr>
        <p:pic>
          <p:nvPicPr>
            <p:cNvPr id="6" name="Picture 10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ea typeface="ＭＳ Ｐゴシック" pitchFamily="34" charset="-128"/>
                </a:rPr>
                <a:t>Federal Aviation</a:t>
              </a:r>
            </a:p>
            <a:p>
              <a:pPr eaLnBrk="1" hangingPunct="1">
                <a:lnSpc>
                  <a:spcPct val="85000"/>
                </a:lnSpc>
                <a:spcBef>
                  <a:spcPct val="0"/>
                </a:spcBef>
                <a:buFontTx/>
                <a:buNone/>
                <a:defRPr/>
              </a:pPr>
              <a:r>
                <a:rPr lang="en-US" sz="1800" b="1" dirty="0" smtClean="0">
                  <a:solidFill>
                    <a:schemeClr val="bg1"/>
                  </a:solidFill>
                  <a:ea typeface="ＭＳ Ｐゴシック" pitchFamily="34" charset="-128"/>
                </a:rPr>
                <a:t>Administration</a:t>
              </a:r>
            </a:p>
          </p:txBody>
        </p:sp>
      </p:grpSp>
      <p:sp>
        <p:nvSpPr>
          <p:cNvPr id="63490" name="Rectangle 1026"/>
          <p:cNvSpPr>
            <a:spLocks noGrp="1" noChangeArrowheads="1"/>
          </p:cNvSpPr>
          <p:nvPr>
            <p:ph type="ctrTitle"/>
          </p:nvPr>
        </p:nvSpPr>
        <p:spPr>
          <a:xfrm>
            <a:off x="446088" y="312738"/>
            <a:ext cx="5027612" cy="2100262"/>
          </a:xfrm>
        </p:spPr>
        <p:txBody>
          <a:bodyPr anchor="t"/>
          <a:lstStyle>
            <a:lvl1pPr>
              <a:defRPr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2981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9601E094-C788-4FA0-866F-D94A9E83E3B2}" type="slidenum">
              <a:rPr lang="en-US"/>
              <a:pPr>
                <a:defRPr/>
              </a:pPr>
              <a:t>‹#›</a:t>
            </a:fld>
            <a:endParaRPr lang="en-US" dirty="0"/>
          </a:p>
        </p:txBody>
      </p:sp>
    </p:spTree>
    <p:extLst>
      <p:ext uri="{BB962C8B-B14F-4D97-AF65-F5344CB8AC3E}">
        <p14:creationId xmlns:p14="http://schemas.microsoft.com/office/powerpoint/2010/main" val="12489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001B30F1-81F8-43FD-A31D-ED429543CE42}" type="slidenum">
              <a:rPr lang="en-US"/>
              <a:pPr>
                <a:defRPr/>
              </a:pPr>
              <a:t>‹#›</a:t>
            </a:fld>
            <a:endParaRPr lang="en-US" dirty="0"/>
          </a:p>
        </p:txBody>
      </p:sp>
    </p:spTree>
    <p:extLst>
      <p:ext uri="{BB962C8B-B14F-4D97-AF65-F5344CB8AC3E}">
        <p14:creationId xmlns:p14="http://schemas.microsoft.com/office/powerpoint/2010/main" val="356924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5" name="Rectangle 10"/>
          <p:cNvSpPr>
            <a:spLocks noGrp="1" noChangeArrowheads="1"/>
          </p:cNvSpPr>
          <p:nvPr>
            <p:ph type="ftr" sz="quarter" idx="11"/>
          </p:nvPr>
        </p:nvSpPr>
        <p:spPr/>
        <p:txBody>
          <a:bodyPr/>
          <a:lstStyle>
            <a:lvl1pPr>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lvl1pPr>
          </a:lstStyle>
          <a:p>
            <a:pPr>
              <a:defRPr/>
            </a:pPr>
            <a:fld id="{AB0066A3-890F-4539-9272-A6EF64BF6251}" type="slidenum">
              <a:rPr lang="en-US"/>
              <a:pPr>
                <a:defRPr/>
              </a:pPr>
              <a:t>‹#›</a:t>
            </a:fld>
            <a:endParaRPr lang="en-US" dirty="0"/>
          </a:p>
        </p:txBody>
      </p:sp>
    </p:spTree>
    <p:extLst>
      <p:ext uri="{BB962C8B-B14F-4D97-AF65-F5344CB8AC3E}">
        <p14:creationId xmlns:p14="http://schemas.microsoft.com/office/powerpoint/2010/main" val="3147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1D2F68"/>
        </a:solidFill>
        <a:effectLst/>
      </p:bgPr>
    </p:bg>
    <p:spTree>
      <p:nvGrpSpPr>
        <p:cNvPr id="1" name=""/>
        <p:cNvGrpSpPr/>
        <p:nvPr/>
      </p:nvGrpSpPr>
      <p:grpSpPr>
        <a:xfrm>
          <a:off x="0" y="0"/>
          <a:ext cx="0" cy="0"/>
          <a:chOff x="0" y="0"/>
          <a:chExt cx="0" cy="0"/>
        </a:xfrm>
      </p:grpSpPr>
      <p:sp>
        <p:nvSpPr>
          <p:cNvPr id="2" name="Text Box 1051"/>
          <p:cNvSpPr txBox="1">
            <a:spLocks noChangeArrowheads="1"/>
          </p:cNvSpPr>
          <p:nvPr userDrawn="1"/>
        </p:nvSpPr>
        <p:spPr bwMode="auto">
          <a:xfrm>
            <a:off x="427038" y="5575300"/>
            <a:ext cx="4822825" cy="10779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charset="-128"/>
              </a:defRPr>
            </a:lvl9pPr>
          </a:lstStyle>
          <a:p>
            <a:pPr algn="l" eaLnBrk="1" hangingPunct="1">
              <a:buFontTx/>
              <a:buNone/>
              <a:defRPr/>
            </a:pPr>
            <a:r>
              <a:rPr lang="en-US" sz="1600" b="1" dirty="0" smtClean="0">
                <a:solidFill>
                  <a:schemeClr val="bg1"/>
                </a:solidFill>
              </a:rPr>
              <a:t>Presented to:  </a:t>
            </a:r>
          </a:p>
          <a:p>
            <a:pPr algn="l" eaLnBrk="1" hangingPunct="1">
              <a:buFontTx/>
              <a:buNone/>
              <a:defRPr/>
            </a:pPr>
            <a:r>
              <a:rPr lang="en-US" sz="1600" b="1" dirty="0" smtClean="0">
                <a:solidFill>
                  <a:schemeClr val="bg1"/>
                </a:solidFill>
              </a:rPr>
              <a:t>By:  	</a:t>
            </a:r>
          </a:p>
          <a:p>
            <a:pPr algn="l" eaLnBrk="1" hangingPunct="1">
              <a:buFontTx/>
              <a:buNone/>
              <a:defRPr/>
            </a:pPr>
            <a:r>
              <a:rPr lang="en-US" sz="1600" b="1" dirty="0" smtClean="0">
                <a:solidFill>
                  <a:schemeClr val="bg1"/>
                </a:solidFill>
              </a:rPr>
              <a:t>Date:</a:t>
            </a:r>
          </a:p>
        </p:txBody>
      </p:sp>
      <p:grpSp>
        <p:nvGrpSpPr>
          <p:cNvPr id="3" name="Group 1080"/>
          <p:cNvGrpSpPr>
            <a:grpSpLocks/>
          </p:cNvGrpSpPr>
          <p:nvPr userDrawn="1"/>
        </p:nvGrpSpPr>
        <p:grpSpPr bwMode="auto">
          <a:xfrm>
            <a:off x="5873750" y="271463"/>
            <a:ext cx="2895600" cy="909637"/>
            <a:chOff x="3700" y="171"/>
            <a:chExt cx="1824" cy="573"/>
          </a:xfrm>
        </p:grpSpPr>
        <p:pic>
          <p:nvPicPr>
            <p:cNvPr id="4" name="Picture 10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ea typeface="ＭＳ Ｐゴシック" pitchFamily="34" charset="-128"/>
                </a:rPr>
                <a:t>Federal Aviation</a:t>
              </a:r>
            </a:p>
            <a:p>
              <a:pPr eaLnBrk="1" hangingPunct="1">
                <a:lnSpc>
                  <a:spcPct val="85000"/>
                </a:lnSpc>
                <a:spcBef>
                  <a:spcPct val="0"/>
                </a:spcBef>
                <a:buFontTx/>
                <a:buNone/>
                <a:defRPr/>
              </a:pPr>
              <a:r>
                <a:rPr lang="en-US" sz="1800" b="1" dirty="0" smtClean="0">
                  <a:solidFill>
                    <a:schemeClr val="bg1"/>
                  </a:solidFill>
                  <a:ea typeface="ＭＳ Ｐゴシック" pitchFamily="34" charset="-128"/>
                </a:rPr>
                <a:t>Administration</a:t>
              </a:r>
            </a:p>
          </p:txBody>
        </p:sp>
      </p:grpSp>
    </p:spTree>
    <p:extLst>
      <p:ext uri="{BB962C8B-B14F-4D97-AF65-F5344CB8AC3E}">
        <p14:creationId xmlns:p14="http://schemas.microsoft.com/office/powerpoint/2010/main" val="150553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D4D27D6A-0115-4A54-AE54-F0B48ECD3F65}" type="slidenum">
              <a:rPr lang="en-US"/>
              <a:pPr>
                <a:defRPr/>
              </a:pPr>
              <a:t>‹#›</a:t>
            </a:fld>
            <a:endParaRPr lang="en-US" dirty="0"/>
          </a:p>
        </p:txBody>
      </p:sp>
    </p:spTree>
    <p:extLst>
      <p:ext uri="{BB962C8B-B14F-4D97-AF65-F5344CB8AC3E}">
        <p14:creationId xmlns:p14="http://schemas.microsoft.com/office/powerpoint/2010/main" val="85450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endParaRPr lang="en-US"/>
          </a:p>
        </p:txBody>
      </p:sp>
      <p:sp>
        <p:nvSpPr>
          <p:cNvPr id="5" name="Rectangle 11"/>
          <p:cNvSpPr>
            <a:spLocks noGrp="1" noChangeArrowheads="1"/>
          </p:cNvSpPr>
          <p:nvPr>
            <p:ph type="sldNum" sz="quarter" idx="11"/>
          </p:nvPr>
        </p:nvSpPr>
        <p:spPr>
          <a:ln/>
        </p:spPr>
        <p:txBody>
          <a:bodyPr/>
          <a:lstStyle>
            <a:lvl1pPr>
              <a:defRPr/>
            </a:lvl1pPr>
          </a:lstStyle>
          <a:p>
            <a:pPr>
              <a:defRPr/>
            </a:pPr>
            <a:fld id="{8F619C9E-A0F7-4F04-A130-A034E28EE96D}" type="slidenum">
              <a:rPr lang="en-US"/>
              <a:pPr>
                <a:defRPr/>
              </a:pPr>
              <a:t>‹#›</a:t>
            </a:fld>
            <a:endParaRPr lang="en-US" dirty="0"/>
          </a:p>
        </p:txBody>
      </p:sp>
    </p:spTree>
    <p:extLst>
      <p:ext uri="{BB962C8B-B14F-4D97-AF65-F5344CB8AC3E}">
        <p14:creationId xmlns:p14="http://schemas.microsoft.com/office/powerpoint/2010/main" val="130456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F0A4453B-62BB-4441-8394-7F5DF39A373B}" type="slidenum">
              <a:rPr lang="en-US"/>
              <a:pPr>
                <a:defRPr/>
              </a:pPr>
              <a:t>‹#›</a:t>
            </a:fld>
            <a:endParaRPr lang="en-US" dirty="0"/>
          </a:p>
        </p:txBody>
      </p:sp>
    </p:spTree>
    <p:extLst>
      <p:ext uri="{BB962C8B-B14F-4D97-AF65-F5344CB8AC3E}">
        <p14:creationId xmlns:p14="http://schemas.microsoft.com/office/powerpoint/2010/main" val="21944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8" name="Rectangle 10"/>
          <p:cNvSpPr>
            <a:spLocks noGrp="1" noChangeArrowheads="1"/>
          </p:cNvSpPr>
          <p:nvPr>
            <p:ph type="ftr" sz="quarter" idx="11"/>
          </p:nvPr>
        </p:nvSpPr>
        <p:spPr/>
        <p:txBody>
          <a:bodyPr/>
          <a:lstStyle>
            <a:lvl1pPr>
              <a:defRPr/>
            </a:lvl1pPr>
          </a:lstStyle>
          <a:p>
            <a:pPr>
              <a:defRPr/>
            </a:pPr>
            <a:endParaRPr lang="en-US"/>
          </a:p>
        </p:txBody>
      </p:sp>
      <p:sp>
        <p:nvSpPr>
          <p:cNvPr id="9" name="Rectangle 11"/>
          <p:cNvSpPr>
            <a:spLocks noGrp="1" noChangeArrowheads="1"/>
          </p:cNvSpPr>
          <p:nvPr>
            <p:ph type="sldNum" sz="quarter" idx="12"/>
          </p:nvPr>
        </p:nvSpPr>
        <p:spPr/>
        <p:txBody>
          <a:bodyPr/>
          <a:lstStyle>
            <a:lvl1pPr>
              <a:defRPr/>
            </a:lvl1pPr>
          </a:lstStyle>
          <a:p>
            <a:pPr>
              <a:defRPr/>
            </a:pPr>
            <a:fld id="{E78EEA20-C010-4AE8-96BD-F93A4D1B5C7F}" type="slidenum">
              <a:rPr lang="en-US"/>
              <a:pPr>
                <a:defRPr/>
              </a:pPr>
              <a:t>‹#›</a:t>
            </a:fld>
            <a:endParaRPr lang="en-US" dirty="0"/>
          </a:p>
        </p:txBody>
      </p:sp>
    </p:spTree>
    <p:extLst>
      <p:ext uri="{BB962C8B-B14F-4D97-AF65-F5344CB8AC3E}">
        <p14:creationId xmlns:p14="http://schemas.microsoft.com/office/powerpoint/2010/main" val="153016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4CD87509-9672-420E-8B16-A7EF1D9AB7CD}" type="slidenum">
              <a:rPr lang="en-US"/>
              <a:pPr>
                <a:defRPr/>
              </a:pPr>
              <a:t>‹#›</a:t>
            </a:fld>
            <a:endParaRPr lang="en-US" dirty="0"/>
          </a:p>
        </p:txBody>
      </p:sp>
    </p:spTree>
    <p:extLst>
      <p:ext uri="{BB962C8B-B14F-4D97-AF65-F5344CB8AC3E}">
        <p14:creationId xmlns:p14="http://schemas.microsoft.com/office/powerpoint/2010/main" val="3951112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3" name="Rectangle 10"/>
          <p:cNvSpPr>
            <a:spLocks noGrp="1" noChangeArrowheads="1"/>
          </p:cNvSpPr>
          <p:nvPr>
            <p:ph type="ftr" sz="quarter" idx="11"/>
          </p:nvPr>
        </p:nvSpPr>
        <p:spPr/>
        <p:txBody>
          <a:bodyPr/>
          <a:lstStyle>
            <a:lvl1pPr>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AE9DA54A-0B28-4591-BFF0-4EACA52A6094}" type="slidenum">
              <a:rPr lang="en-US"/>
              <a:pPr>
                <a:defRPr/>
              </a:pPr>
              <a:t>‹#›</a:t>
            </a:fld>
            <a:endParaRPr lang="en-US" dirty="0"/>
          </a:p>
        </p:txBody>
      </p:sp>
    </p:spTree>
    <p:extLst>
      <p:ext uri="{BB962C8B-B14F-4D97-AF65-F5344CB8AC3E}">
        <p14:creationId xmlns:p14="http://schemas.microsoft.com/office/powerpoint/2010/main" val="384666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xfrm>
            <a:off x="685800" y="6248400"/>
            <a:ext cx="1905000" cy="457200"/>
          </a:xfrm>
          <a:prstGeom prst="rect">
            <a:avLst/>
          </a:prstGeom>
        </p:spPr>
        <p:txBody>
          <a:bodyPr/>
          <a:lstStyle>
            <a:lvl1pPr>
              <a:defRPr>
                <a:latin typeface="Arial" charset="0"/>
                <a:ea typeface="ＭＳ Ｐゴシック" pitchFamily="34" charset="-128"/>
              </a:defRPr>
            </a:lvl1pPr>
          </a:lstStyle>
          <a:p>
            <a:pPr>
              <a:defRPr/>
            </a:pPr>
            <a:endParaRPr lang="en-US"/>
          </a:p>
        </p:txBody>
      </p:sp>
      <p:sp>
        <p:nvSpPr>
          <p:cNvPr id="6" name="Rectangle 10"/>
          <p:cNvSpPr>
            <a:spLocks noGrp="1" noChangeArrowheads="1"/>
          </p:cNvSpPr>
          <p:nvPr>
            <p:ph type="ftr" sz="quarter" idx="11"/>
          </p:nvPr>
        </p:nvSpPr>
        <p:spPr/>
        <p:txBody>
          <a:bodyPr/>
          <a:lstStyle>
            <a:lvl1pPr>
              <a:defRPr/>
            </a:lvl1pPr>
          </a:lstStyle>
          <a:p>
            <a:pPr>
              <a:defRPr/>
            </a:pPr>
            <a:endParaRPr lang="en-US"/>
          </a:p>
        </p:txBody>
      </p:sp>
      <p:sp>
        <p:nvSpPr>
          <p:cNvPr id="7" name="Rectangle 11"/>
          <p:cNvSpPr>
            <a:spLocks noGrp="1" noChangeArrowheads="1"/>
          </p:cNvSpPr>
          <p:nvPr>
            <p:ph type="sldNum" sz="quarter" idx="12"/>
          </p:nvPr>
        </p:nvSpPr>
        <p:spPr/>
        <p:txBody>
          <a:bodyPr/>
          <a:lstStyle>
            <a:lvl1pPr>
              <a:defRPr/>
            </a:lvl1pPr>
          </a:lstStyle>
          <a:p>
            <a:pPr>
              <a:defRPr/>
            </a:pPr>
            <a:fld id="{0CD384C0-DEF9-47E0-8C15-074FE78DB8AA}" type="slidenum">
              <a:rPr lang="en-US"/>
              <a:pPr>
                <a:defRPr/>
              </a:pPr>
              <a:t>‹#›</a:t>
            </a:fld>
            <a:endParaRPr lang="en-US" dirty="0"/>
          </a:p>
        </p:txBody>
      </p:sp>
    </p:spTree>
    <p:extLst>
      <p:ext uri="{BB962C8B-B14F-4D97-AF65-F5344CB8AC3E}">
        <p14:creationId xmlns:p14="http://schemas.microsoft.com/office/powerpoint/2010/main" val="154084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endParaRPr lang="en-US"/>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charset="0"/>
                <a:ea typeface="+mn-ea"/>
                <a:cs typeface="+mn-cs"/>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charset="0"/>
                <a:ea typeface="ＭＳ Ｐゴシック" charset="-128"/>
              </a:defRPr>
            </a:lvl1pPr>
          </a:lstStyle>
          <a:p>
            <a:pPr>
              <a:defRPr/>
            </a:pPr>
            <a:fld id="{3B57AB14-9D66-47FE-BFFB-9C6E59E7A91F}" type="slidenum">
              <a:rPr lang="en-US"/>
              <a:pPr>
                <a:defRPr/>
              </a:pPr>
              <a:t>‹#›</a:t>
            </a:fld>
            <a:endParaRPr lang="en-US" dirty="0"/>
          </a:p>
        </p:txBody>
      </p:sp>
      <p:sp>
        <p:nvSpPr>
          <p:cNvPr id="1031"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0"/>
              </a:spcBef>
              <a:buFontTx/>
              <a:buNone/>
            </a:pPr>
            <a:endParaRPr lang="en-US" sz="1200" b="1">
              <a:solidFill>
                <a:schemeClr val="bg1"/>
              </a:solidFill>
            </a:endParaRPr>
          </a:p>
        </p:txBody>
      </p:sp>
      <p:sp>
        <p:nvSpPr>
          <p:cNvPr id="56349" name="Text Box 29"/>
          <p:cNvSpPr txBox="1">
            <a:spLocks noChangeArrowheads="1"/>
          </p:cNvSpPr>
          <p:nvPr userDrawn="1"/>
        </p:nvSpPr>
        <p:spPr bwMode="auto">
          <a:xfrm>
            <a:off x="142875" y="6167438"/>
            <a:ext cx="4784725" cy="5524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50000"/>
              </a:spcBef>
              <a:spcAft>
                <a:spcPct val="0"/>
              </a:spcAft>
              <a:defRPr sz="2400">
                <a:solidFill>
                  <a:schemeClr val="tx1"/>
                </a:solidFill>
                <a:latin typeface="Arial" charset="0"/>
                <a:ea typeface="ＭＳ Ｐゴシック" charset="-128"/>
              </a:defRPr>
            </a:lvl6pPr>
            <a:lvl7pPr marL="914400" eaLnBrk="0" fontAlgn="base" hangingPunct="0">
              <a:spcBef>
                <a:spcPct val="50000"/>
              </a:spcBef>
              <a:spcAft>
                <a:spcPct val="0"/>
              </a:spcAft>
              <a:defRPr sz="2400">
                <a:solidFill>
                  <a:schemeClr val="tx1"/>
                </a:solidFill>
                <a:latin typeface="Arial" charset="0"/>
                <a:ea typeface="ＭＳ Ｐゴシック" charset="-128"/>
              </a:defRPr>
            </a:lvl7pPr>
            <a:lvl8pPr marL="1371600" eaLnBrk="0" fontAlgn="base" hangingPunct="0">
              <a:spcBef>
                <a:spcPct val="50000"/>
              </a:spcBef>
              <a:spcAft>
                <a:spcPct val="0"/>
              </a:spcAft>
              <a:defRPr sz="2400">
                <a:solidFill>
                  <a:schemeClr val="tx1"/>
                </a:solidFill>
                <a:latin typeface="Arial" charset="0"/>
                <a:ea typeface="ＭＳ Ｐゴシック" charset="-128"/>
              </a:defRPr>
            </a:lvl8pPr>
            <a:lvl9pPr marL="1828800" eaLnBrk="0" fontAlgn="base" hangingPunct="0">
              <a:spcBef>
                <a:spcPct val="50000"/>
              </a:spcBef>
              <a:spcAft>
                <a:spcPct val="0"/>
              </a:spcAft>
              <a:defRPr sz="2400">
                <a:solidFill>
                  <a:schemeClr val="tx1"/>
                </a:solidFill>
                <a:latin typeface="Arial" charset="0"/>
                <a:ea typeface="ＭＳ Ｐゴシック" charset="-128"/>
              </a:defRPr>
            </a:lvl9pPr>
          </a:lstStyle>
          <a:p>
            <a:pPr algn="l" eaLnBrk="1" hangingPunct="1">
              <a:buFontTx/>
              <a:buNone/>
              <a:defRPr/>
            </a:pPr>
            <a:r>
              <a:rPr lang="en-US" sz="1200" b="1" dirty="0" smtClean="0">
                <a:solidFill>
                  <a:srgbClr val="C0C0C0"/>
                </a:solidFill>
              </a:rPr>
              <a:t>Topic of the Month - May</a:t>
            </a:r>
          </a:p>
          <a:p>
            <a:pPr algn="l" eaLnBrk="1" hangingPunct="1">
              <a:buFontTx/>
              <a:buNone/>
              <a:defRPr/>
            </a:pPr>
            <a:r>
              <a:rPr lang="en-US" sz="1200" b="1" dirty="0" smtClean="0">
                <a:solidFill>
                  <a:srgbClr val="C0C0C0"/>
                </a:solidFill>
              </a:rPr>
              <a:t>Angle of Attack Systems</a:t>
            </a:r>
            <a:endParaRPr lang="en-US" sz="1200" dirty="0" smtClean="0">
              <a:solidFill>
                <a:srgbClr val="C0C0C0"/>
              </a:solidFill>
            </a:endParaRPr>
          </a:p>
        </p:txBody>
      </p:sp>
      <p:grpSp>
        <p:nvGrpSpPr>
          <p:cNvPr id="1033" name="Group 1080"/>
          <p:cNvGrpSpPr>
            <a:grpSpLocks/>
          </p:cNvGrpSpPr>
          <p:nvPr userDrawn="1"/>
        </p:nvGrpSpPr>
        <p:grpSpPr bwMode="auto">
          <a:xfrm>
            <a:off x="5770563" y="6116638"/>
            <a:ext cx="1984375" cy="669925"/>
            <a:chOff x="3700" y="171"/>
            <a:chExt cx="1637" cy="573"/>
          </a:xfrm>
        </p:grpSpPr>
        <p:pic>
          <p:nvPicPr>
            <p:cNvPr id="1034" name="Picture 10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71"/>
            <p:cNvSpPr txBox="1">
              <a:spLocks noChangeArrowheads="1"/>
            </p:cNvSpPr>
            <p:nvPr/>
          </p:nvSpPr>
          <p:spPr bwMode="ltGray">
            <a:xfrm>
              <a:off x="4474" y="288"/>
              <a:ext cx="863"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ea typeface="ＭＳ Ｐゴシック" pitchFamily="34" charset="-128"/>
                </a:rPr>
                <a:t>Federal Aviation</a:t>
              </a:r>
            </a:p>
            <a:p>
              <a:pPr eaLnBrk="1" hangingPunct="1">
                <a:lnSpc>
                  <a:spcPct val="85000"/>
                </a:lnSpc>
                <a:spcBef>
                  <a:spcPct val="0"/>
                </a:spcBef>
                <a:buFontTx/>
                <a:buNone/>
                <a:defRPr/>
              </a:pPr>
              <a:r>
                <a:rPr lang="en-US" sz="1200" b="1" dirty="0" smtClean="0">
                  <a:solidFill>
                    <a:schemeClr val="bg1"/>
                  </a:solidFill>
                  <a:ea typeface="ＭＳ Ｐゴシック" pitchFamily="34" charset="-128"/>
                </a:rPr>
                <a:t>Administration</a:t>
              </a:r>
            </a:p>
          </p:txBody>
        </p:sp>
      </p:grpSp>
    </p:spTree>
  </p:cSld>
  <p:clrMap bg1="lt1" tx1="dk1" bg2="lt2" tx2="dk2" accent1="accent1" accent2="accent2" accent3="accent3" accent4="accent4" accent5="accent5" accent6="accent6" hlink="hlink" folHlink="folHlink"/>
  <p:sldLayoutIdLst>
    <p:sldLayoutId id="2147484911" r:id="rId1"/>
    <p:sldLayoutId id="2147484912" r:id="rId2"/>
    <p:sldLayoutId id="2147484909" r:id="rId3"/>
    <p:sldLayoutId id="2147484910" r:id="rId4"/>
    <p:sldLayoutId id="2147484913" r:id="rId5"/>
    <p:sldLayoutId id="2147484914" r:id="rId6"/>
    <p:sldLayoutId id="2147484915" r:id="rId7"/>
    <p:sldLayoutId id="2147484916" r:id="rId8"/>
    <p:sldLayoutId id="2147484917" r:id="rId9"/>
    <p:sldLayoutId id="2147484918" r:id="rId10"/>
    <p:sldLayoutId id="2147484919" r:id="rId11"/>
    <p:sldLayoutId id="214748492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S PGothic" pitchFamily="34" charset="-128"/>
          <a:cs typeface="ＭＳ Ｐゴシック" charset="-128"/>
        </a:defRPr>
      </a:lvl1pPr>
      <a:lvl2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128"/>
        </a:defRPr>
      </a:lvl2pPr>
      <a:lvl3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128"/>
        </a:defRPr>
      </a:lvl3pPr>
      <a:lvl4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128"/>
        </a:defRPr>
      </a:lvl4pPr>
      <a:lvl5pPr algn="l" rtl="0" eaLnBrk="0" fontAlgn="base" hangingPunct="0">
        <a:spcBef>
          <a:spcPct val="0"/>
        </a:spcBef>
        <a:spcAft>
          <a:spcPct val="0"/>
        </a:spcAft>
        <a:defRPr sz="4000" b="1">
          <a:solidFill>
            <a:srgbClr val="1D2F68"/>
          </a:solidFill>
          <a:latin typeface="Arial" charset="0"/>
          <a:ea typeface="MS PGothic" pitchFamily="34" charset="-128"/>
          <a:cs typeface="ＭＳ Ｐゴシック" charset="-128"/>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defRPr>
      </a:lvl5pPr>
      <a:lvl6pPr marL="2514600" indent="-228600" algn="l" rtl="0" fontAlgn="base">
        <a:spcBef>
          <a:spcPct val="20000"/>
        </a:spcBef>
        <a:spcAft>
          <a:spcPct val="0"/>
        </a:spcAft>
        <a:buChar char="»"/>
        <a:defRPr>
          <a:solidFill>
            <a:schemeClr val="tx1"/>
          </a:solidFill>
          <a:latin typeface="+mn-lt"/>
          <a:ea typeface="ＭＳ Ｐゴシック" charset="-128"/>
        </a:defRPr>
      </a:lvl6pPr>
      <a:lvl7pPr marL="2971800" indent="-228600" algn="l" rtl="0" fontAlgn="base">
        <a:spcBef>
          <a:spcPct val="20000"/>
        </a:spcBef>
        <a:spcAft>
          <a:spcPct val="0"/>
        </a:spcAft>
        <a:buChar char="»"/>
        <a:defRPr>
          <a:solidFill>
            <a:schemeClr val="tx1"/>
          </a:solidFill>
          <a:latin typeface="+mn-lt"/>
          <a:ea typeface="ＭＳ Ｐゴシック" charset="-128"/>
        </a:defRPr>
      </a:lvl7pPr>
      <a:lvl8pPr marL="3429000" indent="-228600" algn="l" rtl="0" fontAlgn="base">
        <a:spcBef>
          <a:spcPct val="20000"/>
        </a:spcBef>
        <a:spcAft>
          <a:spcPct val="0"/>
        </a:spcAft>
        <a:buChar char="»"/>
        <a:defRPr>
          <a:solidFill>
            <a:schemeClr val="tx1"/>
          </a:solidFill>
          <a:latin typeface="+mn-lt"/>
          <a:ea typeface="ＭＳ Ｐゴシック" charset="-128"/>
        </a:defRPr>
      </a:lvl8pPr>
      <a:lvl9pPr marL="3886200" indent="-228600" algn="l"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faa.gov/news/press_releases/news_story.cfm?newsid=1571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faa.gov/about/office_org/headquarters_offices/avs/offices/air/directorates_field/small_airplan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faa.gov/news/safety_briefing/" TargetMode="External"/><Relationship Id="rId4" Type="http://schemas.openxmlformats.org/officeDocument/2006/relationships/hyperlink" Target="http://www.faa.gov/news/press_releases/news_story.cfm?newsid=1571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F68"/>
        </a:solidFill>
        <a:effectLst/>
      </p:bgPr>
    </p:bg>
    <p:spTree>
      <p:nvGrpSpPr>
        <p:cNvPr id="1" name=""/>
        <p:cNvGrpSpPr/>
        <p:nvPr/>
      </p:nvGrpSpPr>
      <p:grpSpPr>
        <a:xfrm>
          <a:off x="0" y="0"/>
          <a:ext cx="0" cy="0"/>
          <a:chOff x="0" y="0"/>
          <a:chExt cx="0" cy="0"/>
        </a:xfrm>
      </p:grpSpPr>
      <p:sp>
        <p:nvSpPr>
          <p:cNvPr id="12290" name="Rectangle 11"/>
          <p:cNvSpPr>
            <a:spLocks noGrp="1" noChangeArrowheads="1"/>
          </p:cNvSpPr>
          <p:nvPr>
            <p:ph type="ctrTitle"/>
          </p:nvPr>
        </p:nvSpPr>
        <p:spPr>
          <a:xfrm>
            <a:off x="0" y="617538"/>
            <a:ext cx="6415088" cy="2011362"/>
          </a:xfrm>
        </p:spPr>
        <p:txBody>
          <a:bodyPr/>
          <a:lstStyle/>
          <a:p>
            <a:pPr eaLnBrk="1" hangingPunct="1"/>
            <a:r>
              <a:rPr lang="en-US" smtClean="0"/>
              <a:t> </a:t>
            </a:r>
            <a:r>
              <a:rPr lang="en-US" sz="3600" smtClean="0"/>
              <a:t>Topic of the Month</a:t>
            </a:r>
            <a:br>
              <a:rPr lang="en-US" sz="3600" smtClean="0"/>
            </a:br>
            <a:r>
              <a:rPr lang="en-US" sz="3600" smtClean="0"/>
              <a:t> May</a:t>
            </a:r>
            <a:r>
              <a:rPr lang="en-US" smtClean="0"/>
              <a:t/>
            </a:r>
            <a:br>
              <a:rPr lang="en-US" smtClean="0"/>
            </a:br>
            <a:r>
              <a:rPr lang="en-US" smtClean="0"/>
              <a:t> Angle of Attack Systems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FAA Small Airplane Directorate</a:t>
            </a:r>
          </a:p>
        </p:txBody>
      </p:sp>
      <p:sp>
        <p:nvSpPr>
          <p:cNvPr id="21507" name="Content Placeholder 2"/>
          <p:cNvSpPr>
            <a:spLocks noGrp="1"/>
          </p:cNvSpPr>
          <p:nvPr>
            <p:ph idx="1"/>
          </p:nvPr>
        </p:nvSpPr>
        <p:spPr/>
        <p:txBody>
          <a:bodyPr/>
          <a:lstStyle/>
          <a:p>
            <a:endParaRPr lang="en-US" smtClean="0"/>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FFD10F5E-8A96-46A2-887C-B97EC67846B7}" type="slidenum">
              <a:rPr lang="en-US" sz="1400" smtClean="0">
                <a:solidFill>
                  <a:schemeClr val="bg1"/>
                </a:solidFill>
                <a:latin typeface="Times New Roman" pitchFamily="18" charset="0"/>
              </a:rPr>
              <a:pPr eaLnBrk="1" hangingPunct="1"/>
              <a:t>10</a:t>
            </a:fld>
            <a:endParaRPr lang="en-US" sz="1400" smtClean="0">
              <a:solidFill>
                <a:schemeClr val="bg1"/>
              </a:solidFill>
              <a:latin typeface="Times New Roman" pitchFamily="18" charset="0"/>
            </a:endParaRPr>
          </a:p>
        </p:txBody>
      </p:sp>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1209675"/>
            <a:ext cx="680720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Streamlined Process</a:t>
            </a:r>
          </a:p>
        </p:txBody>
      </p:sp>
      <p:sp>
        <p:nvSpPr>
          <p:cNvPr id="225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1838BE2F-CF37-4398-A1F8-3CFB71695557}" type="slidenum">
              <a:rPr lang="en-US" sz="1400" smtClean="0">
                <a:solidFill>
                  <a:schemeClr val="bg1"/>
                </a:solidFill>
                <a:latin typeface="Times New Roman" pitchFamily="18" charset="0"/>
              </a:rPr>
              <a:pPr eaLnBrk="1" hangingPunct="1"/>
              <a:t>11</a:t>
            </a:fld>
            <a:endParaRPr lang="en-US" sz="1400" smtClean="0">
              <a:solidFill>
                <a:schemeClr val="bg1"/>
              </a:solidFill>
              <a:latin typeface="Times New Roman" pitchFamily="18" charset="0"/>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163638"/>
            <a:ext cx="680243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Action Button: Custom 5">
            <a:hlinkClick r:id="rId4" highlightClick="1"/>
          </p:cNvPr>
          <p:cNvSpPr>
            <a:spLocks noChangeArrowheads="1"/>
          </p:cNvSpPr>
          <p:nvPr/>
        </p:nvSpPr>
        <p:spPr bwMode="auto">
          <a:xfrm>
            <a:off x="1814513" y="2308225"/>
            <a:ext cx="3454400" cy="773113"/>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a:p>
        </p:txBody>
      </p:sp>
      <p:sp>
        <p:nvSpPr>
          <p:cNvPr id="8" name="Action Button: Information 7">
            <a:hlinkClick r:id="rId4" highlightClick="1"/>
          </p:cNvPr>
          <p:cNvSpPr/>
          <p:nvPr/>
        </p:nvSpPr>
        <p:spPr bwMode="auto">
          <a:xfrm>
            <a:off x="7765143" y="4715329"/>
            <a:ext cx="1016000" cy="682171"/>
          </a:xfrm>
          <a:prstGeom prst="actionButtonInformation">
            <a:avLst/>
          </a:prstGeom>
          <a:solidFill>
            <a:srgbClr val="00B0F0"/>
          </a:solidFill>
          <a:ln w="9525" cap="flat" cmpd="sng" algn="ctr">
            <a:noFill/>
            <a:prstDash val="solid"/>
            <a:round/>
            <a:headEnd type="none" w="med" len="med"/>
            <a:tailEnd type="none" w="med" len="med"/>
          </a:ln>
          <a:effectLst/>
          <a:scene3d>
            <a:camera prst="orthographicFront">
              <a:rot lat="0" lon="900000" rev="0"/>
            </a:camera>
            <a:lightRig rig="threePt" dir="t"/>
          </a:scene3d>
          <a:sp3d/>
        </p:spPr>
        <p:txBody>
          <a:bodyPr>
            <a:spAutoFit/>
            <a:flatTx/>
          </a:bodyPr>
          <a:lstStyle/>
          <a:p>
            <a:pPr>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FD5CEB73-08F5-446B-85B4-8FA061D8C470}" type="slidenum">
              <a:rPr lang="en-US" sz="1400" smtClean="0">
                <a:solidFill>
                  <a:schemeClr val="bg1"/>
                </a:solidFill>
                <a:latin typeface="Times New Roman" pitchFamily="18" charset="0"/>
              </a:rPr>
              <a:pPr eaLnBrk="1" hangingPunct="1"/>
              <a:t>12</a:t>
            </a:fld>
            <a:endParaRPr lang="en-US" sz="1400" smtClean="0">
              <a:solidFill>
                <a:schemeClr val="bg1"/>
              </a:solidFill>
              <a:latin typeface="Times New Roman" pitchFamily="18" charset="0"/>
            </a:endParaRPr>
          </a:p>
        </p:txBody>
      </p:sp>
      <p:sp>
        <p:nvSpPr>
          <p:cNvPr id="23555" name="Title 1"/>
          <p:cNvSpPr txBox="1">
            <a:spLocks/>
          </p:cNvSpPr>
          <p:nvPr/>
        </p:nvSpPr>
        <p:spPr bwMode="auto">
          <a:xfrm>
            <a:off x="581025" y="209550"/>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0"/>
              </a:spcBef>
            </a:pPr>
            <a:r>
              <a:rPr lang="en-US" sz="4000" b="1">
                <a:solidFill>
                  <a:srgbClr val="1D2F68"/>
                </a:solidFill>
              </a:rPr>
              <a:t>Safety Tip</a:t>
            </a:r>
          </a:p>
        </p:txBody>
      </p:sp>
      <p:pic>
        <p:nvPicPr>
          <p:cNvPr id="2356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7885" y="3594971"/>
            <a:ext cx="3135085" cy="2353989"/>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1" name="Content Placeholder 4"/>
          <p:cNvSpPr txBox="1">
            <a:spLocks/>
          </p:cNvSpPr>
          <p:nvPr/>
        </p:nvSpPr>
        <p:spPr bwMode="auto">
          <a:xfrm>
            <a:off x="792163" y="833438"/>
            <a:ext cx="8050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20000"/>
              </a:spcBef>
            </a:pPr>
            <a:r>
              <a:rPr lang="en-US" sz="2800" b="1"/>
              <a:t>Investigate AOA Systems</a:t>
            </a:r>
          </a:p>
          <a:p>
            <a:pPr algn="l">
              <a:spcBef>
                <a:spcPct val="20000"/>
              </a:spcBef>
            </a:pPr>
            <a:r>
              <a:rPr lang="en-US" sz="2800" b="1"/>
              <a:t>Practice</a:t>
            </a:r>
          </a:p>
          <a:p>
            <a:pPr lvl="1" algn="l">
              <a:spcBef>
                <a:spcPct val="20000"/>
              </a:spcBef>
            </a:pPr>
            <a:r>
              <a:rPr lang="en-US" sz="2800" b="1"/>
              <a:t>Stalls &amp; slow flight</a:t>
            </a:r>
          </a:p>
          <a:p>
            <a:pPr lvl="1" algn="l">
              <a:spcBef>
                <a:spcPct val="20000"/>
              </a:spcBef>
            </a:pPr>
            <a:r>
              <a:rPr lang="en-US" sz="2800" b="1"/>
              <a:t>Pattern &amp; Instrument</a:t>
            </a:r>
          </a:p>
          <a:p>
            <a:pPr algn="l">
              <a:spcBef>
                <a:spcPct val="20000"/>
              </a:spcBef>
            </a:pPr>
            <a:r>
              <a:rPr lang="en-US" sz="2800" b="1"/>
              <a:t>Fly with a CFI</a:t>
            </a:r>
            <a:r>
              <a:rPr lang="en-US"/>
              <a:t> </a:t>
            </a:r>
          </a:p>
          <a:p>
            <a:pPr lvl="1" algn="l">
              <a:spcBef>
                <a:spcPct val="20000"/>
              </a:spcBef>
              <a:buFontTx/>
              <a:buChar char="–"/>
            </a:pPr>
            <a:endParaRPr lang="en-US" u="sng"/>
          </a:p>
        </p:txBody>
      </p:sp>
      <p:pic>
        <p:nvPicPr>
          <p:cNvPr id="23564"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Resources</a:t>
            </a:r>
          </a:p>
        </p:txBody>
      </p:sp>
      <p:sp>
        <p:nvSpPr>
          <p:cNvPr id="3" name="Content Placeholder 2"/>
          <p:cNvSpPr>
            <a:spLocks noGrp="1"/>
          </p:cNvSpPr>
          <p:nvPr>
            <p:ph idx="1"/>
          </p:nvPr>
        </p:nvSpPr>
        <p:spPr>
          <a:xfrm>
            <a:off x="568325" y="1042988"/>
            <a:ext cx="8299450" cy="4603750"/>
          </a:xfrm>
        </p:spPr>
        <p:txBody>
          <a:bodyPr/>
          <a:lstStyle/>
          <a:p>
            <a:pPr>
              <a:defRPr/>
            </a:pPr>
            <a:r>
              <a:rPr lang="en-US" dirty="0" smtClean="0">
                <a:hlinkClick r:id="rId3"/>
              </a:rPr>
              <a:t>FAA Small Airplane Directorate</a:t>
            </a:r>
            <a:endParaRPr lang="en-US" dirty="0" smtClean="0"/>
          </a:p>
          <a:p>
            <a:pPr lvl="1">
              <a:defRPr/>
            </a:pPr>
            <a:r>
              <a:rPr lang="en-US" dirty="0" smtClean="0">
                <a:hlinkClick r:id="rId3"/>
              </a:rPr>
              <a:t>http://www.faa.gov/about/office_org/headquarters_offices/avs/offices/air/directorates_field/small_airplanes/</a:t>
            </a:r>
            <a:endParaRPr lang="en-US" dirty="0" smtClean="0"/>
          </a:p>
          <a:p>
            <a:pPr lvl="1">
              <a:defRPr/>
            </a:pPr>
            <a:endParaRPr lang="en-US" dirty="0" smtClean="0"/>
          </a:p>
          <a:p>
            <a:pPr>
              <a:defRPr/>
            </a:pPr>
            <a:r>
              <a:rPr lang="en-US" dirty="0" smtClean="0">
                <a:hlinkClick r:id="rId4"/>
              </a:rPr>
              <a:t>AOA Press Release</a:t>
            </a:r>
            <a:endParaRPr lang="en-US" dirty="0" smtClean="0"/>
          </a:p>
          <a:p>
            <a:pPr lvl="1">
              <a:defRPr/>
            </a:pPr>
            <a:r>
              <a:rPr lang="en-US" dirty="0" smtClean="0">
                <a:hlinkClick r:id="rId4"/>
              </a:rPr>
              <a:t>http://www.faa.gov/news/press_releases/news_story.cfm?newsid=15714</a:t>
            </a:r>
            <a:endParaRPr lang="en-US" dirty="0" smtClean="0"/>
          </a:p>
          <a:p>
            <a:pPr marL="457200" lvl="1" indent="0">
              <a:buFontTx/>
              <a:buNone/>
              <a:defRPr/>
            </a:pPr>
            <a:endParaRPr lang="en-US" dirty="0" smtClean="0"/>
          </a:p>
          <a:p>
            <a:pPr>
              <a:defRPr/>
            </a:pPr>
            <a:r>
              <a:rPr lang="en-US" dirty="0" smtClean="0">
                <a:hlinkClick r:id="rId5"/>
              </a:rPr>
              <a:t>FAA Safety Briefing Magazine</a:t>
            </a:r>
            <a:endParaRPr lang="en-US" dirty="0" smtClean="0"/>
          </a:p>
          <a:p>
            <a:pPr lvl="1">
              <a:defRPr/>
            </a:pPr>
            <a:r>
              <a:rPr lang="en-US" dirty="0" smtClean="0">
                <a:hlinkClick r:id="rId5"/>
              </a:rPr>
              <a:t>http://www.faa.gov/news/safety_briefing/</a:t>
            </a:r>
            <a:endParaRPr lang="en-US" dirty="0" smtClean="0"/>
          </a:p>
          <a:p>
            <a:pPr lvl="1">
              <a:defRPr/>
            </a:pPr>
            <a:endParaRPr lang="en-US" dirty="0"/>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BC532493-5044-477A-AD49-962044C9956B}" type="slidenum">
              <a:rPr lang="en-US" sz="1400" smtClean="0">
                <a:solidFill>
                  <a:schemeClr val="bg1"/>
                </a:solidFill>
                <a:latin typeface="Times New Roman" pitchFamily="18" charset="0"/>
              </a:rPr>
              <a:pPr eaLnBrk="1" hangingPunct="1"/>
              <a:t>13</a:t>
            </a:fld>
            <a:endParaRPr lang="en-US" sz="14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BBA2F6EE-EF27-4FD1-BBDB-FD30B7AE18E3}" type="slidenum">
              <a:rPr lang="en-US" sz="1400" smtClean="0">
                <a:solidFill>
                  <a:schemeClr val="bg1"/>
                </a:solidFill>
                <a:latin typeface="Times New Roman" pitchFamily="18" charset="0"/>
              </a:rPr>
              <a:pPr eaLnBrk="1" hangingPunct="1"/>
              <a:t>14</a:t>
            </a:fld>
            <a:endParaRPr lang="en-US" sz="1400" smtClean="0">
              <a:solidFill>
                <a:schemeClr val="bg1"/>
              </a:solidFill>
              <a:latin typeface="Times New Roman" pitchFamily="18" charset="0"/>
            </a:endParaRPr>
          </a:p>
        </p:txBody>
      </p:sp>
      <p:sp>
        <p:nvSpPr>
          <p:cNvPr id="25603" name="Rectangle 2"/>
          <p:cNvSpPr>
            <a:spLocks noGrp="1" noChangeArrowheads="1"/>
          </p:cNvSpPr>
          <p:nvPr>
            <p:ph type="title"/>
          </p:nvPr>
        </p:nvSpPr>
        <p:spPr/>
        <p:txBody>
          <a:bodyPr/>
          <a:lstStyle/>
          <a:p>
            <a:pPr eaLnBrk="1" hangingPunct="1"/>
            <a:r>
              <a:rPr lang="en-US" sz="3600" smtClean="0"/>
              <a:t>Questions?</a:t>
            </a:r>
          </a:p>
        </p:txBody>
      </p:sp>
      <p:pic>
        <p:nvPicPr>
          <p:cNvPr id="22532"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366" y="2278743"/>
            <a:ext cx="2916884" cy="3631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txBox="1">
            <a:spLocks noChangeArrowheads="1"/>
          </p:cNvSpPr>
          <p:nvPr/>
        </p:nvSpPr>
        <p:spPr bwMode="auto">
          <a:xfrm>
            <a:off x="0" y="617538"/>
            <a:ext cx="65754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eaLnBrk="1" hangingPunct="1">
              <a:spcBef>
                <a:spcPct val="0"/>
              </a:spcBef>
            </a:pPr>
            <a:r>
              <a:rPr lang="en-US" sz="4000" b="1">
                <a:solidFill>
                  <a:schemeClr val="bg1"/>
                </a:solidFill>
              </a:rPr>
              <a:t> </a:t>
            </a:r>
            <a:r>
              <a:rPr lang="en-US" sz="3600" b="1">
                <a:solidFill>
                  <a:schemeClr val="bg1"/>
                </a:solidFill>
              </a:rPr>
              <a:t>Topic of the Month</a:t>
            </a:r>
            <a:br>
              <a:rPr lang="en-US" sz="3600" b="1">
                <a:solidFill>
                  <a:schemeClr val="bg1"/>
                </a:solidFill>
              </a:rPr>
            </a:br>
            <a:r>
              <a:rPr lang="en-US" sz="3600" b="1">
                <a:solidFill>
                  <a:schemeClr val="bg1"/>
                </a:solidFill>
              </a:rPr>
              <a:t>   May</a:t>
            </a:r>
            <a:r>
              <a:rPr lang="en-US" sz="4000" b="1">
                <a:solidFill>
                  <a:schemeClr val="bg1"/>
                </a:solidFill>
              </a:rPr>
              <a:t/>
            </a:r>
            <a:br>
              <a:rPr lang="en-US" sz="4000" b="1">
                <a:solidFill>
                  <a:schemeClr val="bg1"/>
                </a:solidFill>
              </a:rPr>
            </a:br>
            <a:r>
              <a:rPr lang="en-US" sz="4000" b="1">
                <a:solidFill>
                  <a:schemeClr val="bg1"/>
                </a:solidFill>
              </a:rPr>
              <a:t>   Angle of Attack Systems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Welcome</a:t>
            </a:r>
          </a:p>
        </p:txBody>
      </p:sp>
      <p:sp>
        <p:nvSpPr>
          <p:cNvPr id="13315" name="Content Placeholder 2"/>
          <p:cNvSpPr>
            <a:spLocks noGrp="1"/>
          </p:cNvSpPr>
          <p:nvPr>
            <p:ph idx="1"/>
          </p:nvPr>
        </p:nvSpPr>
        <p:spPr/>
        <p:txBody>
          <a:bodyPr/>
          <a:lstStyle/>
          <a:p>
            <a:r>
              <a:rPr lang="en-US" smtClean="0"/>
              <a:t>Exits</a:t>
            </a:r>
          </a:p>
          <a:p>
            <a:r>
              <a:rPr lang="en-US" smtClean="0"/>
              <a:t>Restrooms</a:t>
            </a:r>
          </a:p>
          <a:p>
            <a:r>
              <a:rPr lang="en-US" smtClean="0"/>
              <a:t>Emergency Evacuation</a:t>
            </a:r>
          </a:p>
          <a:p>
            <a:r>
              <a:rPr lang="en-US" smtClean="0"/>
              <a:t>Breaks </a:t>
            </a:r>
          </a:p>
          <a:p>
            <a:r>
              <a:rPr lang="en-US" smtClean="0"/>
              <a:t>Sponsor Acknowledgment</a:t>
            </a:r>
          </a:p>
          <a:p>
            <a:r>
              <a:rPr lang="en-US" smtClean="0"/>
              <a:t>Other information</a:t>
            </a:r>
          </a:p>
          <a:p>
            <a:endParaRPr lang="en-US" smtClean="0"/>
          </a:p>
          <a:p>
            <a:endParaRPr lang="en-US" smtClean="0"/>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D19A9E4-86A5-4B37-99E4-B72A525ACC98}" type="slidenum">
              <a:rPr lang="en-US" sz="1400" smtClean="0">
                <a:solidFill>
                  <a:schemeClr val="bg1"/>
                </a:solidFill>
                <a:latin typeface="Times New Roman" pitchFamily="18" charset="0"/>
              </a:rPr>
              <a:pPr eaLnBrk="1" hangingPunct="1"/>
              <a:t>2</a:t>
            </a:fld>
            <a:endParaRPr lang="en-US" sz="140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Overview	</a:t>
            </a:r>
          </a:p>
        </p:txBody>
      </p:sp>
      <p:sp>
        <p:nvSpPr>
          <p:cNvPr id="15363" name="Content Placeholder 2"/>
          <p:cNvSpPr>
            <a:spLocks noGrp="1"/>
          </p:cNvSpPr>
          <p:nvPr>
            <p:ph idx="1"/>
          </p:nvPr>
        </p:nvSpPr>
        <p:spPr>
          <a:xfrm>
            <a:off x="174625" y="1508125"/>
            <a:ext cx="8737600" cy="4391025"/>
          </a:xfrm>
        </p:spPr>
        <p:txBody>
          <a:bodyPr/>
          <a:lstStyle/>
          <a:p>
            <a:r>
              <a:rPr lang="en-US" smtClean="0"/>
              <a:t>Angle of attack systems</a:t>
            </a:r>
          </a:p>
          <a:p>
            <a:r>
              <a:rPr lang="en-US" smtClean="0"/>
              <a:t>Stall/spin accidents</a:t>
            </a:r>
          </a:p>
          <a:p>
            <a:r>
              <a:rPr lang="en-US" smtClean="0"/>
              <a:t>Airspeed/stall avoidance </a:t>
            </a:r>
          </a:p>
          <a:p>
            <a:r>
              <a:rPr lang="en-US" smtClean="0"/>
              <a:t>AOA Solutions</a:t>
            </a:r>
          </a:p>
          <a:p>
            <a:r>
              <a:rPr lang="en-US" smtClean="0"/>
              <a:t>Tips for Success</a:t>
            </a:r>
          </a:p>
          <a:p>
            <a:endParaRPr lang="en-US" smtClean="0"/>
          </a:p>
          <a:p>
            <a:endParaRPr lang="en-US" smtClean="0"/>
          </a:p>
        </p:txBody>
      </p:sp>
      <p:sp>
        <p:nvSpPr>
          <p:cNvPr id="143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9F9ECEAB-688F-4D87-A34E-B14DC6D55E8F}" type="slidenum">
              <a:rPr lang="en-US" sz="1400" smtClean="0">
                <a:solidFill>
                  <a:schemeClr val="bg1"/>
                </a:solidFill>
                <a:latin typeface="Times New Roman" pitchFamily="18" charset="0"/>
              </a:rPr>
              <a:pPr eaLnBrk="1" hangingPunct="1"/>
              <a:t>3</a:t>
            </a:fld>
            <a:endParaRPr lang="en-US" sz="1400" smtClean="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1673225"/>
            <a:ext cx="7162800" cy="3827463"/>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Can occur in any phase of flight</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Are a factor in many fatal accidents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Usually involve low time pilots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Can occur at any airspeed </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All of the above.</a:t>
            </a:r>
          </a:p>
          <a:p>
            <a:pPr marL="514350" indent="-514350" eaLnBrk="1" hangingPunct="1">
              <a:lnSpc>
                <a:spcPct val="90000"/>
              </a:lnSpc>
              <a:spcBef>
                <a:spcPct val="70000"/>
              </a:spcBef>
              <a:buFontTx/>
              <a:buAutoNum type="alphaUcPeriod"/>
              <a:tabLst>
                <a:tab pos="631825" algn="l"/>
              </a:tabLst>
              <a:defRPr/>
            </a:pPr>
            <a:endParaRPr lang="en-US" dirty="0" smtClean="0">
              <a:ea typeface="ＭＳ Ｐゴシック" charset="-128"/>
            </a:endParaRPr>
          </a:p>
          <a:p>
            <a:pPr marL="0" indent="0" eaLnBrk="1" hangingPunct="1">
              <a:lnSpc>
                <a:spcPct val="90000"/>
              </a:lnSpc>
              <a:spcBef>
                <a:spcPct val="70000"/>
              </a:spcBef>
              <a:buFontTx/>
              <a:buNone/>
              <a:tabLst>
                <a:tab pos="631825" algn="l"/>
              </a:tabLst>
              <a:defRPr/>
            </a:pPr>
            <a:r>
              <a:rPr lang="en-US" dirty="0" smtClean="0">
                <a:ea typeface="ＭＳ Ｐゴシック" charset="-128"/>
              </a:rPr>
              <a:t>	</a:t>
            </a:r>
          </a:p>
        </p:txBody>
      </p:sp>
      <p:sp>
        <p:nvSpPr>
          <p:cNvPr id="15363" name="Rectangle 3"/>
          <p:cNvSpPr>
            <a:spLocks noGrp="1" noChangeArrowheads="1"/>
          </p:cNvSpPr>
          <p:nvPr>
            <p:ph type="title"/>
          </p:nvPr>
        </p:nvSpPr>
        <p:spPr>
          <a:xfrm>
            <a:off x="468313" y="288925"/>
            <a:ext cx="8472487" cy="1212850"/>
          </a:xfrm>
        </p:spPr>
        <p:txBody>
          <a:bodyPr/>
          <a:lstStyle/>
          <a:p>
            <a:pPr eaLnBrk="1" hangingPunct="1"/>
            <a:r>
              <a:rPr lang="en-US" smtClean="0"/>
              <a:t>Stalls:</a:t>
            </a:r>
          </a:p>
        </p:txBody>
      </p:sp>
      <p:sp>
        <p:nvSpPr>
          <p:cNvPr id="6" name="AutoShape 4"/>
          <p:cNvSpPr>
            <a:spLocks noChangeArrowheads="1"/>
          </p:cNvSpPr>
          <p:nvPr/>
        </p:nvSpPr>
        <p:spPr bwMode="auto">
          <a:xfrm>
            <a:off x="620713" y="4381500"/>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a:p>
        </p:txBody>
      </p:sp>
      <p:sp>
        <p:nvSpPr>
          <p:cNvPr id="1536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3403B2EE-620F-4D0F-9C0D-66787C3B49B4}" type="slidenum">
              <a:rPr lang="en-US" sz="1400" smtClean="0">
                <a:solidFill>
                  <a:schemeClr val="bg1"/>
                </a:solidFill>
                <a:latin typeface="Times New Roman" pitchFamily="18" charset="0"/>
              </a:rPr>
              <a:pPr eaLnBrk="1" hangingPunct="1"/>
              <a:t>4</a:t>
            </a:fld>
            <a:endParaRPr lang="en-US" sz="1400" smtClean="0">
              <a:solidFill>
                <a:schemeClr val="bg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Stall/Spin Accidents</a:t>
            </a:r>
          </a:p>
        </p:txBody>
      </p:sp>
      <p:sp>
        <p:nvSpPr>
          <p:cNvPr id="16387" name="Content Placeholder 2"/>
          <p:cNvSpPr>
            <a:spLocks noGrp="1"/>
          </p:cNvSpPr>
          <p:nvPr>
            <p:ph idx="1"/>
          </p:nvPr>
        </p:nvSpPr>
        <p:spPr>
          <a:xfrm>
            <a:off x="481013" y="1246188"/>
            <a:ext cx="4149725" cy="4391025"/>
          </a:xfrm>
        </p:spPr>
        <p:txBody>
          <a:bodyPr/>
          <a:lstStyle/>
          <a:p>
            <a:pPr>
              <a:defRPr/>
            </a:pPr>
            <a:r>
              <a:rPr lang="en-US" dirty="0" smtClean="0"/>
              <a:t>In the traffic pattern</a:t>
            </a:r>
          </a:p>
          <a:p>
            <a:pPr lvl="1">
              <a:defRPr/>
            </a:pPr>
            <a:r>
              <a:rPr lang="en-US" dirty="0" smtClean="0"/>
              <a:t>Takeoff 	28 %</a:t>
            </a:r>
          </a:p>
          <a:p>
            <a:pPr lvl="1">
              <a:defRPr/>
            </a:pPr>
            <a:r>
              <a:rPr lang="en-US" dirty="0" smtClean="0"/>
              <a:t>Approach	18 %</a:t>
            </a:r>
          </a:p>
          <a:p>
            <a:pPr lvl="1">
              <a:defRPr/>
            </a:pPr>
            <a:r>
              <a:rPr lang="en-US" dirty="0" smtClean="0"/>
              <a:t>Go Around	  6 %</a:t>
            </a:r>
          </a:p>
          <a:p>
            <a:pPr lvl="2">
              <a:defRPr/>
            </a:pPr>
            <a:r>
              <a:rPr lang="en-US" dirty="0" smtClean="0"/>
              <a:t>Crosswind </a:t>
            </a:r>
          </a:p>
          <a:p>
            <a:pPr>
              <a:defRPr/>
            </a:pPr>
            <a:r>
              <a:rPr lang="en-US" dirty="0" smtClean="0"/>
              <a:t>Maneuvering	 </a:t>
            </a:r>
            <a:r>
              <a:rPr lang="en-US" sz="2400" b="0" dirty="0" smtClean="0"/>
              <a:t>41%</a:t>
            </a:r>
          </a:p>
          <a:p>
            <a:pPr>
              <a:defRPr/>
            </a:pPr>
            <a:r>
              <a:rPr lang="en-US" sz="2400" dirty="0" smtClean="0"/>
              <a:t>1 Fatal Accident/3 days</a:t>
            </a:r>
          </a:p>
          <a:p>
            <a:pPr marL="0" indent="0">
              <a:buFontTx/>
              <a:buNone/>
              <a:defRPr/>
            </a:pPr>
            <a:endParaRPr lang="en-US" sz="2400" dirty="0" smtClean="0"/>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08853A03-DC38-4616-80C6-1865680D5A20}" type="slidenum">
              <a:rPr lang="en-US" sz="1400" smtClean="0">
                <a:solidFill>
                  <a:schemeClr val="bg1"/>
                </a:solidFill>
                <a:latin typeface="Times New Roman" pitchFamily="18" charset="0"/>
              </a:rPr>
              <a:pPr eaLnBrk="1" hangingPunct="1"/>
              <a:t>5</a:t>
            </a:fld>
            <a:endParaRPr lang="en-US" sz="1400" smtClean="0">
              <a:solidFill>
                <a:schemeClr val="bg1"/>
              </a:solidFill>
              <a:latin typeface="Times New Roman" pitchFamily="18" charset="0"/>
            </a:endParaRPr>
          </a:p>
        </p:txBody>
      </p:sp>
      <p:pic>
        <p:nvPicPr>
          <p:cNvPr id="5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9" t="3707" r="5073" b="3620"/>
          <a:stretch/>
        </p:blipFill>
        <p:spPr bwMode="auto">
          <a:xfrm>
            <a:off x="4867510" y="2786743"/>
            <a:ext cx="4015233" cy="3018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The Airspeed Problem</a:t>
            </a:r>
          </a:p>
        </p:txBody>
      </p:sp>
      <p:sp>
        <p:nvSpPr>
          <p:cNvPr id="174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6BEB9037-34D7-4531-9FF3-1913E2A65ECE}" type="slidenum">
              <a:rPr lang="en-US" sz="1400" smtClean="0">
                <a:solidFill>
                  <a:schemeClr val="bg1"/>
                </a:solidFill>
                <a:latin typeface="Times New Roman" pitchFamily="18" charset="0"/>
              </a:rPr>
              <a:pPr eaLnBrk="1" hangingPunct="1"/>
              <a:t>6</a:t>
            </a:fld>
            <a:endParaRPr lang="en-US" sz="1400" smtClean="0">
              <a:solidFill>
                <a:schemeClr val="bg1"/>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229" y="3124200"/>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Content Placeholder 7" descr="Flow_separation.jpg (320×18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2177" y="1787525"/>
            <a:ext cx="4001796" cy="2363561"/>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Airspeed Problem</a:t>
            </a:r>
          </a:p>
        </p:txBody>
      </p:sp>
      <p:sp>
        <p:nvSpPr>
          <p:cNvPr id="184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5CAC6263-D627-4393-B920-544B9094A4BA}" type="slidenum">
              <a:rPr lang="en-US" sz="1400" smtClean="0">
                <a:solidFill>
                  <a:schemeClr val="bg1"/>
                </a:solidFill>
                <a:latin typeface="Times New Roman" pitchFamily="18" charset="0"/>
              </a:rPr>
              <a:pPr eaLnBrk="1" hangingPunct="1"/>
              <a:t>7</a:t>
            </a:fld>
            <a:endParaRPr lang="en-US" sz="1400" smtClean="0">
              <a:solidFill>
                <a:schemeClr val="bg1"/>
              </a:solidFill>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229" y="3138715"/>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Content Placeholder 2"/>
          <p:cNvSpPr>
            <a:spLocks noGrp="1"/>
          </p:cNvSpPr>
          <p:nvPr>
            <p:ph idx="1"/>
          </p:nvPr>
        </p:nvSpPr>
        <p:spPr>
          <a:xfrm>
            <a:off x="488950" y="1160463"/>
            <a:ext cx="8050213" cy="4391025"/>
          </a:xfrm>
        </p:spPr>
        <p:txBody>
          <a:bodyPr/>
          <a:lstStyle/>
          <a:p>
            <a:r>
              <a:rPr lang="en-US" smtClean="0"/>
              <a:t>Aircraft configuration</a:t>
            </a:r>
          </a:p>
          <a:p>
            <a:pPr lvl="1"/>
            <a:r>
              <a:rPr lang="en-US" smtClean="0"/>
              <a:t>Vs  	Cruise configuration</a:t>
            </a:r>
          </a:p>
          <a:p>
            <a:pPr lvl="1"/>
            <a:r>
              <a:rPr lang="en-US" smtClean="0"/>
              <a:t>Vso 	Landing configuration</a:t>
            </a:r>
          </a:p>
          <a:p>
            <a:r>
              <a:rPr lang="en-US" smtClean="0"/>
              <a:t>Load</a:t>
            </a:r>
          </a:p>
          <a:p>
            <a:endParaRPr lang="en-US"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022" y="3233166"/>
            <a:ext cx="3680922" cy="2467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Angle of Attack Indicators</a:t>
            </a:r>
          </a:p>
        </p:txBody>
      </p:sp>
      <p:sp>
        <p:nvSpPr>
          <p:cNvPr id="194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CC5948F4-FD44-4803-BC97-5861DEE0D39F}" type="slidenum">
              <a:rPr lang="en-US" sz="1400" smtClean="0">
                <a:solidFill>
                  <a:schemeClr val="bg1"/>
                </a:solidFill>
                <a:latin typeface="Times New Roman" pitchFamily="18" charset="0"/>
              </a:rPr>
              <a:pPr eaLnBrk="1" hangingPunct="1"/>
              <a:t>8</a:t>
            </a:fld>
            <a:endParaRPr lang="en-US" sz="1400" smtClean="0">
              <a:solidFill>
                <a:schemeClr val="bg1"/>
              </a:solidFill>
              <a:latin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2" y="1146629"/>
            <a:ext cx="4031344" cy="30235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9461" name="Content Placeholder 3"/>
          <p:cNvSpPr>
            <a:spLocks noGrp="1"/>
          </p:cNvSpPr>
          <p:nvPr>
            <p:ph idx="1"/>
          </p:nvPr>
        </p:nvSpPr>
        <p:spPr/>
        <p:txBody>
          <a:bodyPr/>
          <a:lstStyle/>
          <a:p>
            <a:endParaRPr lang="en-US" smtClean="0"/>
          </a:p>
        </p:txBody>
      </p:sp>
      <p:cxnSp>
        <p:nvCxnSpPr>
          <p:cNvPr id="19462" name="Straight Arrow Connector 5"/>
          <p:cNvCxnSpPr>
            <a:cxnSpLocks noChangeShapeType="1"/>
          </p:cNvCxnSpPr>
          <p:nvPr/>
        </p:nvCxnSpPr>
        <p:spPr bwMode="auto">
          <a:xfrm flipV="1">
            <a:off x="246063" y="2041525"/>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57" y="2295168"/>
            <a:ext cx="4564743" cy="34242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19464" name="Straight Arrow Connector 11"/>
          <p:cNvCxnSpPr>
            <a:cxnSpLocks noChangeShapeType="1"/>
          </p:cNvCxnSpPr>
          <p:nvPr/>
        </p:nvCxnSpPr>
        <p:spPr bwMode="auto">
          <a:xfrm flipV="1">
            <a:off x="3200400" y="5008563"/>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AOA For GA</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14286" r="37917"/>
          <a:stretch/>
        </p:blipFill>
        <p:spPr>
          <a:xfrm>
            <a:off x="889002" y="1419225"/>
            <a:ext cx="1723570" cy="3155229"/>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1B83C32A-4B8F-414B-BA3B-12C7F498A5BB}" type="slidenum">
              <a:rPr lang="en-US" sz="1400" smtClean="0">
                <a:solidFill>
                  <a:schemeClr val="bg1"/>
                </a:solidFill>
                <a:latin typeface="Times New Roman" pitchFamily="18" charset="0"/>
              </a:rPr>
              <a:pPr eaLnBrk="1" hangingPunct="1"/>
              <a:t>9</a:t>
            </a:fld>
            <a:endParaRPr lang="en-US" sz="1400" smtClean="0">
              <a:solidFill>
                <a:schemeClr val="bg1"/>
              </a:solidFill>
              <a:latin typeface="Times New Roman" pitchFamily="18" charset="0"/>
            </a:endParaRPr>
          </a:p>
        </p:txBody>
      </p:sp>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4" y="1480001"/>
            <a:ext cx="2105028" cy="3048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278" y="1960006"/>
            <a:ext cx="2299836" cy="22098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C6E431FB91B47418957410D02BD7CEC" ma:contentTypeVersion="17" ma:contentTypeDescription="Create a new document." ma:contentTypeScope="" ma:versionID="876202f0cdf8cf6c7b6648fc46c9cca6">
  <xsd:schema xmlns:xsd="http://www.w3.org/2001/XMLSchema" xmlns:xs="http://www.w3.org/2001/XMLSchema" xmlns:p="http://schemas.microsoft.com/office/2006/metadata/properties" xmlns:ns2="04289566-cf42-4ce7-aa7c-2469c3d4502e" xmlns:ns3="ecb542af-4174-46c9-a9bc-633fc49e6e57" targetNamespace="http://schemas.microsoft.com/office/2006/metadata/properties" ma:root="true" ma:fieldsID="ee4454ea8f8925f03170b9a3826522a1" ns2:_="" ns3:_="">
    <xsd:import namespace="04289566-cf42-4ce7-aa7c-2469c3d4502e"/>
    <xsd:import namespace="ecb542af-4174-46c9-a9bc-633fc49e6e57"/>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element ref="ns3:Document_x0020_Category"/>
                <xsd:element ref="ns3:Sub_x0020_Category"/>
                <xsd:element ref="ns3:Expiration_x0020_Date0" minOccurs="0"/>
                <xsd:element ref="ns3:Stage"/>
                <xsd:element ref="ns3:Reviewer" minOccurs="0"/>
                <xsd:element ref="ns3:Remarks" minOccurs="0"/>
                <xsd:element ref="ns3:Date_x0020_Released"/>
                <xsd:element ref="ns3:Tracking" minOccurs="0"/>
                <xsd:element ref="ns3:ActionType" minOccurs="0"/>
                <xsd:element ref="ns3:IndependentAction" minOccurs="0"/>
                <xsd:element ref="ns3:History" minOccurs="0"/>
                <xsd:element ref="ns3:History_x0020_Tracking" minOccurs="0"/>
                <xsd:element ref="ns3:Tracking_x0020_History" minOccurs="0"/>
                <xsd:element ref="ns3:CWDPOID" minOccurs="0"/>
                <xsd:element ref="ns3:CWDPOLGUID" minOccurs="0"/>
                <xsd:element ref="ns3:CWDPOS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cb542af-4174-46c9-a9bc-633fc49e6e57" elementFormDefault="qualified">
    <xsd:import namespace="http://schemas.microsoft.com/office/2006/documentManagement/types"/>
    <xsd:import namespace="http://schemas.microsoft.com/office/infopath/2007/PartnerControls"/>
    <xsd:element name="Description0" ma:index="11" nillable="true" ma:displayName="Description" ma:description="The description you enter will be displayed on the &quot;FAA Approved Presentations&quot; site to assist the user in selecting an appropriate presentation." ma:internalName="Description0">
      <xsd:simpleType>
        <xsd:restriction base="dms:Note">
          <xsd:maxLength value="255"/>
        </xsd:restriction>
      </xsd:simpleType>
    </xsd:element>
    <xsd:element name="Document_x0020_Category" ma:index="12" ma:displayName="Category" ma:format="Dropdown" ma:internalName="Document_x0020_Category">
      <xsd:simpleType>
        <xsd:restriction base="dms:Choice">
          <xsd:enumeration value="Accident Investigation"/>
          <xsd:enumeration value="Airworthiness"/>
          <xsd:enumeration value="Awards"/>
          <xsd:enumeration value="CFI Open Forum (CFIOF)"/>
          <xsd:enumeration value="CFI Special Emphasis"/>
          <xsd:enumeration value="FAASTeam Representatives"/>
          <xsd:enumeration value="Marketing"/>
          <xsd:enumeration value="Operations"/>
          <xsd:enumeration value="Runway Safety"/>
          <xsd:enumeration value="Safety Management System (SMS)"/>
          <xsd:enumeration value="Wings"/>
        </xsd:restriction>
      </xsd:simpleType>
    </xsd:element>
    <xsd:element name="Sub_x0020_Category" ma:index="13" ma:displayName="Sub Category" ma:format="Dropdown" ma:internalName="Sub_x0020_Category">
      <xsd:simpleType>
        <xsd:restriction base="dms:Choice">
          <xsd:enumeration value="Airmen"/>
          <xsd:enumeration value="Airspace"/>
          <xsd:enumeration value="Alterations and Repairs"/>
          <xsd:enumeration value="Avionics"/>
          <xsd:enumeration value="EMS"/>
          <xsd:enumeration value="Experimental"/>
          <xsd:enumeration value="FAR 91"/>
          <xsd:enumeration value="FAR 121"/>
          <xsd:enumeration value="FAR 135"/>
          <xsd:enumeration value="FPM"/>
          <xsd:enumeration value="FY11"/>
          <xsd:enumeration value="FY12"/>
          <xsd:enumeration value="FY13"/>
          <xsd:enumeration value="FY14"/>
          <xsd:enumeration value="GAJSC"/>
          <xsd:enumeration value="General"/>
          <xsd:enumeration value="Guidance"/>
          <xsd:enumeration value="Helicopter"/>
          <xsd:enumeration value="Human Factors"/>
          <xsd:enumeration value="Inspection"/>
          <xsd:enumeration value="Light Sport"/>
          <xsd:enumeration value="Loss of Control (LOC)"/>
          <xsd:enumeration value="Maintenance Records"/>
          <xsd:enumeration value="Manuals"/>
          <xsd:enumeration value="MEL"/>
          <xsd:enumeration value="Nondestructive Inspection"/>
          <xsd:enumeration value="Positive Safety Culture (PSC)"/>
          <xsd:enumeration value="Preventative Maintenance"/>
          <xsd:enumeration value="Regulations"/>
          <xsd:enumeration value="Repairman"/>
          <xsd:enumeration value="Repair Stations"/>
          <xsd:enumeration value="Representatives"/>
          <xsd:enumeration value="RIIEP"/>
          <xsd:enumeration value="System Safety"/>
          <xsd:enumeration value="Unapproved Parts"/>
          <xsd:enumeration value="Weather"/>
          <xsd:enumeration value="Wings"/>
        </xsd:restriction>
      </xsd:simpleType>
    </xsd:element>
    <xsd:element name="Expiration_x0020_Date0" ma:index="14" nillable="true" ma:displayName="Submit Date" ma:default="[today]" ma:description="Select the date the item is submitted." ma:format="DateOnly" ma:internalName="Expiration_x0020_Date0">
      <xsd:simpleType>
        <xsd:restriction base="dms:DateTime"/>
      </xsd:simpleType>
    </xsd:element>
    <xsd:element name="Stage" ma:index="15" ma:displayName="Status Level" ma:description="Select the appropriate status for automatic email notification." ma:format="Dropdown" ma:internalName="Stage">
      <xsd:simpleType>
        <xsd:restriction base="dms:Choice">
          <xsd:enumeration value="Submitted"/>
          <xsd:enumeration value="NRC Rep Review"/>
          <xsd:enumeration value="Industry Review"/>
          <xsd:enumeration value="NRC Committee Review"/>
          <xsd:enumeration value="Management Board Review"/>
          <xsd:enumeration value="National Review"/>
          <xsd:enumeration value="AFS-8 Approved"/>
          <xsd:enumeration value="Approved"/>
          <xsd:enumeration value="Archived"/>
        </xsd:restriction>
      </xsd:simpleType>
    </xsd:element>
    <xsd:element name="Reviewer" ma:index="16" nillable="true" ma:displayName="Reviewer" ma:internalName="Reviewer">
      <xsd:simpleType>
        <xsd:restriction base="dms:Text">
          <xsd:maxLength value="255"/>
        </xsd:restriction>
      </xsd:simpleType>
    </xsd:element>
    <xsd:element name="Remarks" ma:index="17" nillable="true" ma:displayName="Remarks" ma:description="Include the author of the presentation." ma:internalName="Remarks">
      <xsd:simpleType>
        <xsd:restriction base="dms:Note">
          <xsd:maxLength value="255"/>
        </xsd:restriction>
      </xsd:simpleType>
    </xsd:element>
    <xsd:element name="Date_x0020_Released" ma:index="18" ma:displayName="Date of Approval" ma:description="Enter date approved by AFS-850." ma:format="DateOnly" ma:internalName="Date_x0020_Released">
      <xsd:simpleType>
        <xsd:restriction base="dms:DateTime"/>
      </xsd:simpleType>
    </xsd:element>
    <xsd:element name="Tracking" ma:index="19" nillable="true" ma:displayName="Tracking" ma:description="This field will auto fill with item tracking and access history.  DO NOT ENTER ANY DATA IN THIS FIELD." ma:internalName="Tracking" ma:readOnly="true">
      <xsd:simpleType>
        <xsd:restriction base="dms:Note">
          <xsd:maxLength value="255"/>
        </xsd:restriction>
      </xsd:simpleType>
    </xsd:element>
    <xsd:element name="ActionType" ma:index="20" nillable="true" ma:displayName="ActionType" ma:internalName="ActionType" ma:readOnly="true">
      <xsd:simpleType>
        <xsd:restriction base="dms:Text"/>
      </xsd:simpleType>
    </xsd:element>
    <xsd:element name="IndependentAction" ma:index="21" nillable="true" ma:displayName="IndependentAction" ma:internalName="IndependentAction" ma:readOnly="true">
      <xsd:simpleType>
        <xsd:restriction base="dms:Boolean"/>
      </xsd:simpleType>
    </xsd:element>
    <xsd:element name="History" ma:index="22" nillable="true" ma:displayName="History" ma:description="This field will auto fill with access and Email history.  DO NOT ENTER DATA INTO THIS FIELD." ma:internalName="History" ma:readOnly="true">
      <xsd:simpleType>
        <xsd:restriction base="dms:Note">
          <xsd:maxLength value="255"/>
        </xsd:restriction>
      </xsd:simpleType>
    </xsd:element>
    <xsd:element name="History_x0020_Tracking" ma:index="23" nillable="true" ma:displayName="History Tracking" ma:internalName="History_x0020_Tracking" ma:readOnly="true">
      <xsd:simpleType>
        <xsd:restriction base="dms:Note">
          <xsd:maxLength value="255"/>
        </xsd:restriction>
      </xsd:simpleType>
    </xsd:element>
    <xsd:element name="Tracking_x0020_History" ma:index="24" nillable="true" ma:displayName="Tracking History" ma:description="This field will auto fill with item access and Email Histroy.  DO NOT ENTER DATA INTO THIS FIELD." ma:internalName="Tracking_x0020_History" ma:readOnly="true">
      <xsd:simpleType>
        <xsd:restriction base="dms:Note">
          <xsd:maxLength value="255"/>
        </xsd:restriction>
      </xsd:simpleType>
    </xsd:element>
    <xsd:element name="CWDPOID" ma:index="25" nillable="true" ma:displayName="CWDPOID" ma:internalName="CWDPOID" ma:readOnly="true">
      <xsd:simpleType>
        <xsd:restriction base="dms:Number"/>
      </xsd:simpleType>
    </xsd:element>
    <xsd:element name="CWDPOLGUID" ma:index="26" nillable="true" ma:displayName="CWDPOLGUID" ma:internalName="CWDPOLGUID" ma:readOnly="true">
      <xsd:simpleType>
        <xsd:restriction base="dms:Text"/>
      </xsd:simpleType>
    </xsd:element>
    <xsd:element name="CWDPOSURL" ma:index="27" nillable="true" ma:displayName="CWDPOSURL" ma:internalName="CWDPOSURL"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Stage xmlns="ecb542af-4174-46c9-a9bc-633fc49e6e57">Approved</Stage>
    <Description0 xmlns="ecb542af-4174-46c9-a9bc-633fc49e6e57">Topic of the Month - May - Angle of Attack Systems - PPT</Description0>
    <Remarks xmlns="ecb542af-4174-46c9-a9bc-633fc49e6e57" xsi:nil="true"/>
    <Sub_x0020_Category xmlns="ecb542af-4174-46c9-a9bc-633fc49e6e57">GAJSC</Sub_x0020_Category>
    <Document_x0020_Category xmlns="ecb542af-4174-46c9-a9bc-633fc49e6e57">Operations</Document_x0020_Category>
    <Reviewer xmlns="ecb542af-4174-46c9-a9bc-633fc49e6e57" xsi:nil="true"/>
    <Expiration_x0020_Date0 xmlns="ecb542af-4174-46c9-a9bc-633fc49e6e57">2014-04-16T04:00:00+00:00</Expiration_x0020_Date0>
    <Date_x0020_Released xmlns="ecb542af-4174-46c9-a9bc-633fc49e6e57">2014-04-16T04:00:00+00:00</Date_x0020_Released>
    <_dlc_DocId xmlns="04289566-cf42-4ce7-aa7c-2469c3d4502e">5YDFD77UPU3F-113-140</_dlc_DocId>
    <_dlc_DocIdUrl xmlns="04289566-cf42-4ce7-aa7c-2469c3d4502e">
      <Url>https://avssp.faa.gov/avs/afsfaast/_layouts/DocIdRedir.aspx?ID=5YDFD77UPU3F-113-140</Url>
      <Description>5YDFD77UPU3F-113-140</Description>
    </_dlc_DocIdUrl>
  </documentManagement>
</p:properties>
</file>

<file path=customXml/itemProps1.xml><?xml version="1.0" encoding="utf-8"?>
<ds:datastoreItem xmlns:ds="http://schemas.openxmlformats.org/officeDocument/2006/customXml" ds:itemID="{4847E497-3225-45F6-A8EF-C3AD40DCE761}">
  <ds:schemaRefs>
    <ds:schemaRef ds:uri="http://schemas.microsoft.com/sharepoint/events"/>
  </ds:schemaRefs>
</ds:datastoreItem>
</file>

<file path=customXml/itemProps2.xml><?xml version="1.0" encoding="utf-8"?>
<ds:datastoreItem xmlns:ds="http://schemas.openxmlformats.org/officeDocument/2006/customXml" ds:itemID="{82F4EB66-945B-491E-9F40-BEC3A35D75EB}">
  <ds:schemaRefs>
    <ds:schemaRef ds:uri="http://schemas.microsoft.com/sharepoint/v3/contenttype/forms"/>
  </ds:schemaRefs>
</ds:datastoreItem>
</file>

<file path=customXml/itemProps3.xml><?xml version="1.0" encoding="utf-8"?>
<ds:datastoreItem xmlns:ds="http://schemas.openxmlformats.org/officeDocument/2006/customXml" ds:itemID="{55D7163C-4CD6-417A-9A0D-E5109633B215}">
  <ds:schemaRefs>
    <ds:schemaRef ds:uri="http://schemas.microsoft.com/office/2006/metadata/longProperties"/>
  </ds:schemaRefs>
</ds:datastoreItem>
</file>

<file path=customXml/itemProps4.xml><?xml version="1.0" encoding="utf-8"?>
<ds:datastoreItem xmlns:ds="http://schemas.openxmlformats.org/officeDocument/2006/customXml" ds:itemID="{2AF9804A-2389-4485-8036-7D6AA6E78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ecb542af-4174-46c9-a9bc-633fc49e6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8B499CB4-1E19-49AF-939D-746F81B1AF66}">
  <ds:schemaRef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purl.org/dc/elements/1.1/"/>
    <ds:schemaRef ds:uri="http://schemas.openxmlformats.org/package/2006/metadata/core-properties"/>
    <ds:schemaRef ds:uri="ecb542af-4174-46c9-a9bc-633fc49e6e57"/>
    <ds:schemaRef ds:uri="04289566-cf42-4ce7-aa7c-2469c3d4502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14047</TotalTime>
  <Words>915</Words>
  <Application>Microsoft Office PowerPoint</Application>
  <PresentationFormat>On-screen Show (4:3)</PresentationFormat>
  <Paragraphs>177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1_Custom Design</vt:lpstr>
      <vt:lpstr> Topic of the Month  May  Angle of Attack Systems</vt:lpstr>
      <vt:lpstr>Welcome</vt:lpstr>
      <vt:lpstr>Overview </vt:lpstr>
      <vt:lpstr>Stalls:</vt:lpstr>
      <vt:lpstr>Stall/Spin Accidents</vt:lpstr>
      <vt:lpstr>The Airspeed Problem</vt:lpstr>
      <vt:lpstr>The Airspeed Problem</vt:lpstr>
      <vt:lpstr>Angle of Attack Indicators</vt:lpstr>
      <vt:lpstr>AOA For GA</vt:lpstr>
      <vt:lpstr>FAA Small Airplane Directorate</vt:lpstr>
      <vt:lpstr>Streamlined Process</vt:lpstr>
      <vt:lpstr>PowerPoint Presentation</vt:lpstr>
      <vt:lpstr>Resources</vt:lpstr>
      <vt:lpstr>Questions?</vt:lpstr>
      <vt:lpstr>PowerPoint Presentation</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defaultuser</cp:lastModifiedBy>
  <cp:revision>700</cp:revision>
  <dcterms:created xsi:type="dcterms:W3CDTF">2005-01-28T20:32:53Z</dcterms:created>
  <dcterms:modified xsi:type="dcterms:W3CDTF">2014-04-21T16:27:36Z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RTM6TA4XVDRF-43-40</vt:lpwstr>
  </property>
  <property fmtid="{D5CDD505-2E9C-101B-9397-08002B2CF9AE}" pid="3" name="_dlc_DocIdItemGuid">
    <vt:lpwstr>14b9f5c7-8924-40df-be7c-34d18c49a747</vt:lpwstr>
  </property>
  <property fmtid="{D5CDD505-2E9C-101B-9397-08002B2CF9AE}" pid="4" name="_dlc_DocIdUrl">
    <vt:lpwstr>https://avssp.faa.gov/avs/afs800/afsfaast/_layouts/DocIdRedir.aspx?ID=RTM6TA4XVDRF-43-40, RTM6TA4XVDRF-43-40</vt:lpwstr>
  </property>
  <property fmtid="{D5CDD505-2E9C-101B-9397-08002B2CF9AE}" pid="5" name="ContentTypeId">
    <vt:lpwstr>0x010100DC6E431FB91B47418957410D02BD7CEC</vt:lpwstr>
  </property>
</Properties>
</file>